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Override PartName="/ppt/slides/slide943.xml" ContentType="application/vnd.openxmlformats-officedocument.presentationml.slide+xml"/>
  <Override PartName="/ppt/slides/slide944.xml" ContentType="application/vnd.openxmlformats-officedocument.presentationml.slide+xml"/>
  <Override PartName="/ppt/slides/slide945.xml" ContentType="application/vnd.openxmlformats-officedocument.presentationml.slide+xml"/>
  <Override PartName="/ppt/slides/slide946.xml" ContentType="application/vnd.openxmlformats-officedocument.presentationml.slide+xml"/>
  <Override PartName="/ppt/slides/slide947.xml" ContentType="application/vnd.openxmlformats-officedocument.presentationml.slide+xml"/>
  <Override PartName="/ppt/slides/slide948.xml" ContentType="application/vnd.openxmlformats-officedocument.presentationml.slide+xml"/>
  <Override PartName="/ppt/slides/slide949.xml" ContentType="application/vnd.openxmlformats-officedocument.presentationml.slide+xml"/>
  <Override PartName="/ppt/slides/slide950.xml" ContentType="application/vnd.openxmlformats-officedocument.presentationml.slide+xml"/>
  <Override PartName="/ppt/slides/slide951.xml" ContentType="application/vnd.openxmlformats-officedocument.presentationml.slide+xml"/>
  <Override PartName="/ppt/slides/slide952.xml" ContentType="application/vnd.openxmlformats-officedocument.presentationml.slide+xml"/>
  <Override PartName="/ppt/slides/slide953.xml" ContentType="application/vnd.openxmlformats-officedocument.presentationml.slide+xml"/>
  <Override PartName="/ppt/slides/slide954.xml" ContentType="application/vnd.openxmlformats-officedocument.presentationml.slide+xml"/>
  <Override PartName="/ppt/slides/slide955.xml" ContentType="application/vnd.openxmlformats-officedocument.presentationml.slide+xml"/>
  <Override PartName="/ppt/slides/slide956.xml" ContentType="application/vnd.openxmlformats-officedocument.presentationml.slide+xml"/>
  <Override PartName="/ppt/slides/slide957.xml" ContentType="application/vnd.openxmlformats-officedocument.presentationml.slide+xml"/>
  <Override PartName="/ppt/slides/slide958.xml" ContentType="application/vnd.openxmlformats-officedocument.presentationml.slide+xml"/>
  <Override PartName="/ppt/slides/slide959.xml" ContentType="application/vnd.openxmlformats-officedocument.presentationml.slide+xml"/>
  <Override PartName="/ppt/slides/slide960.xml" ContentType="application/vnd.openxmlformats-officedocument.presentationml.slide+xml"/>
  <Override PartName="/ppt/slides/slide961.xml" ContentType="application/vnd.openxmlformats-officedocument.presentationml.slide+xml"/>
  <Override PartName="/ppt/slides/slide962.xml" ContentType="application/vnd.openxmlformats-officedocument.presentationml.slide+xml"/>
  <Override PartName="/ppt/slides/slide963.xml" ContentType="application/vnd.openxmlformats-officedocument.presentationml.slide+xml"/>
  <Override PartName="/ppt/slides/slide964.xml" ContentType="application/vnd.openxmlformats-officedocument.presentationml.slide+xml"/>
  <Override PartName="/ppt/slides/slide965.xml" ContentType="application/vnd.openxmlformats-officedocument.presentationml.slide+xml"/>
  <Override PartName="/ppt/slides/slide966.xml" ContentType="application/vnd.openxmlformats-officedocument.presentationml.slide+xml"/>
  <Override PartName="/ppt/slides/slide967.xml" ContentType="application/vnd.openxmlformats-officedocument.presentationml.slide+xml"/>
  <Override PartName="/ppt/slides/slide968.xml" ContentType="application/vnd.openxmlformats-officedocument.presentationml.slide+xml"/>
  <Override PartName="/ppt/slides/slide969.xml" ContentType="application/vnd.openxmlformats-officedocument.presentationml.slide+xml"/>
  <Override PartName="/ppt/slides/slide970.xml" ContentType="application/vnd.openxmlformats-officedocument.presentationml.slide+xml"/>
  <Override PartName="/ppt/slides/slide971.xml" ContentType="application/vnd.openxmlformats-officedocument.presentationml.slide+xml"/>
  <Override PartName="/ppt/slides/slide972.xml" ContentType="application/vnd.openxmlformats-officedocument.presentationml.slide+xml"/>
  <Override PartName="/ppt/slides/slide973.xml" ContentType="application/vnd.openxmlformats-officedocument.presentationml.slide+xml"/>
  <Override PartName="/ppt/slides/slide974.xml" ContentType="application/vnd.openxmlformats-officedocument.presentationml.slide+xml"/>
  <Override PartName="/ppt/slides/slide975.xml" ContentType="application/vnd.openxmlformats-officedocument.presentationml.slide+xml"/>
  <Override PartName="/ppt/slides/slide976.xml" ContentType="application/vnd.openxmlformats-officedocument.presentationml.slide+xml"/>
  <Override PartName="/ppt/slides/slide977.xml" ContentType="application/vnd.openxmlformats-officedocument.presentationml.slide+xml"/>
  <Override PartName="/ppt/slides/slide978.xml" ContentType="application/vnd.openxmlformats-officedocument.presentationml.slide+xml"/>
  <Override PartName="/ppt/slides/slide979.xml" ContentType="application/vnd.openxmlformats-officedocument.presentationml.slide+xml"/>
  <Override PartName="/ppt/slides/slide980.xml" ContentType="application/vnd.openxmlformats-officedocument.presentationml.slide+xml"/>
  <Override PartName="/ppt/slides/slide981.xml" ContentType="application/vnd.openxmlformats-officedocument.presentationml.slide+xml"/>
  <Override PartName="/ppt/slides/slide982.xml" ContentType="application/vnd.openxmlformats-officedocument.presentationml.slide+xml"/>
  <Override PartName="/ppt/slides/slide983.xml" ContentType="application/vnd.openxmlformats-officedocument.presentationml.slide+xml"/>
  <Override PartName="/ppt/slides/slide984.xml" ContentType="application/vnd.openxmlformats-officedocument.presentationml.slide+xml"/>
  <Override PartName="/ppt/slides/slide985.xml" ContentType="application/vnd.openxmlformats-officedocument.presentationml.slide+xml"/>
  <Override PartName="/ppt/slides/slide986.xml" ContentType="application/vnd.openxmlformats-officedocument.presentationml.slide+xml"/>
  <Override PartName="/ppt/slides/slide987.xml" ContentType="application/vnd.openxmlformats-officedocument.presentationml.slide+xml"/>
  <Override PartName="/ppt/slides/slide988.xml" ContentType="application/vnd.openxmlformats-officedocument.presentationml.slide+xml"/>
  <Override PartName="/ppt/slides/slide989.xml" ContentType="application/vnd.openxmlformats-officedocument.presentationml.slide+xml"/>
  <Override PartName="/ppt/slides/slide990.xml" ContentType="application/vnd.openxmlformats-officedocument.presentationml.slide+xml"/>
  <Override PartName="/ppt/slides/slide991.xml" ContentType="application/vnd.openxmlformats-officedocument.presentationml.slide+xml"/>
  <Override PartName="/ppt/slides/slide992.xml" ContentType="application/vnd.openxmlformats-officedocument.presentationml.slide+xml"/>
  <Override PartName="/ppt/slides/slide993.xml" ContentType="application/vnd.openxmlformats-officedocument.presentationml.slide+xml"/>
  <Override PartName="/ppt/slides/slide994.xml" ContentType="application/vnd.openxmlformats-officedocument.presentationml.slide+xml"/>
  <Override PartName="/ppt/slides/slide995.xml" ContentType="application/vnd.openxmlformats-officedocument.presentationml.slide+xml"/>
  <Override PartName="/ppt/slides/slide996.xml" ContentType="application/vnd.openxmlformats-officedocument.presentationml.slide+xml"/>
  <Override PartName="/ppt/slides/slide997.xml" ContentType="application/vnd.openxmlformats-officedocument.presentationml.slide+xml"/>
  <Override PartName="/ppt/slides/slide998.xml" ContentType="application/vnd.openxmlformats-officedocument.presentationml.slide+xml"/>
  <Override PartName="/ppt/slides/slide999.xml" ContentType="application/vnd.openxmlformats-officedocument.presentationml.slide+xml"/>
  <Override PartName="/ppt/slides/slide1000.xml" ContentType="application/vnd.openxmlformats-officedocument.presentationml.slide+xml"/>
  <Override PartName="/ppt/slides/slide1001.xml" ContentType="application/vnd.openxmlformats-officedocument.presentationml.slide+xml"/>
  <Override PartName="/ppt/slides/slide1002.xml" ContentType="application/vnd.openxmlformats-officedocument.presentationml.slide+xml"/>
  <Override PartName="/ppt/slides/slide1003.xml" ContentType="application/vnd.openxmlformats-officedocument.presentationml.slide+xml"/>
  <Override PartName="/ppt/slides/slide1004.xml" ContentType="application/vnd.openxmlformats-officedocument.presentationml.slide+xml"/>
  <Override PartName="/ppt/slides/slide1005.xml" ContentType="application/vnd.openxmlformats-officedocument.presentationml.slide+xml"/>
  <Override PartName="/ppt/slides/slide1006.xml" ContentType="application/vnd.openxmlformats-officedocument.presentationml.slide+xml"/>
  <Override PartName="/ppt/slides/slide1007.xml" ContentType="application/vnd.openxmlformats-officedocument.presentationml.slide+xml"/>
  <Override PartName="/ppt/slides/slide1008.xml" ContentType="application/vnd.openxmlformats-officedocument.presentationml.slide+xml"/>
  <Override PartName="/ppt/slides/slide1009.xml" ContentType="application/vnd.openxmlformats-officedocument.presentationml.slide+xml"/>
  <Override PartName="/ppt/slides/slide1010.xml" ContentType="application/vnd.openxmlformats-officedocument.presentationml.slide+xml"/>
  <Override PartName="/ppt/slides/slide1011.xml" ContentType="application/vnd.openxmlformats-officedocument.presentationml.slide+xml"/>
  <Override PartName="/ppt/slides/slide1012.xml" ContentType="application/vnd.openxmlformats-officedocument.presentationml.slide+xml"/>
  <Override PartName="/ppt/slides/slide1013.xml" ContentType="application/vnd.openxmlformats-officedocument.presentationml.slide+xml"/>
  <Override PartName="/ppt/slides/slide1014.xml" ContentType="application/vnd.openxmlformats-officedocument.presentationml.slide+xml"/>
  <Override PartName="/ppt/slides/slide1015.xml" ContentType="application/vnd.openxmlformats-officedocument.presentationml.slide+xml"/>
  <Override PartName="/ppt/slides/slide1016.xml" ContentType="application/vnd.openxmlformats-officedocument.presentationml.slide+xml"/>
  <Override PartName="/ppt/slides/slide1017.xml" ContentType="application/vnd.openxmlformats-officedocument.presentationml.slide+xml"/>
  <Override PartName="/ppt/slides/slide1018.xml" ContentType="application/vnd.openxmlformats-officedocument.presentationml.slide+xml"/>
  <Override PartName="/ppt/slides/slide1019.xml" ContentType="application/vnd.openxmlformats-officedocument.presentationml.slide+xml"/>
  <Override PartName="/ppt/slides/slide1020.xml" ContentType="application/vnd.openxmlformats-officedocument.presentationml.slide+xml"/>
  <Override PartName="/ppt/slides/slide1021.xml" ContentType="application/vnd.openxmlformats-officedocument.presentationml.slide+xml"/>
  <Override PartName="/ppt/slides/slide1022.xml" ContentType="application/vnd.openxmlformats-officedocument.presentationml.slide+xml"/>
  <Override PartName="/ppt/slides/slide1023.xml" ContentType="application/vnd.openxmlformats-officedocument.presentationml.slide+xml"/>
  <Override PartName="/ppt/slides/slide1024.xml" ContentType="application/vnd.openxmlformats-officedocument.presentationml.slide+xml"/>
  <Override PartName="/ppt/slides/slide1025.xml" ContentType="application/vnd.openxmlformats-officedocument.presentationml.slide+xml"/>
  <Override PartName="/ppt/slides/slide1026.xml" ContentType="application/vnd.openxmlformats-officedocument.presentationml.slide+xml"/>
  <Override PartName="/ppt/slides/slide1027.xml" ContentType="application/vnd.openxmlformats-officedocument.presentationml.slide+xml"/>
  <Override PartName="/ppt/slides/slide1028.xml" ContentType="application/vnd.openxmlformats-officedocument.presentationml.slide+xml"/>
  <Override PartName="/ppt/slides/slide1029.xml" ContentType="application/vnd.openxmlformats-officedocument.presentationml.slide+xml"/>
  <Override PartName="/ppt/slides/slide1030.xml" ContentType="application/vnd.openxmlformats-officedocument.presentationml.slide+xml"/>
  <Override PartName="/ppt/slides/slide1031.xml" ContentType="application/vnd.openxmlformats-officedocument.presentationml.slide+xml"/>
  <Override PartName="/ppt/slides/slide1032.xml" ContentType="application/vnd.openxmlformats-officedocument.presentationml.slide+xml"/>
  <Override PartName="/ppt/slides/slide1033.xml" ContentType="application/vnd.openxmlformats-officedocument.presentationml.slide+xml"/>
  <Override PartName="/ppt/slides/slide1034.xml" ContentType="application/vnd.openxmlformats-officedocument.presentationml.slide+xml"/>
  <Override PartName="/ppt/slides/slide1035.xml" ContentType="application/vnd.openxmlformats-officedocument.presentationml.slide+xml"/>
  <Override PartName="/ppt/slides/slide1036.xml" ContentType="application/vnd.openxmlformats-officedocument.presentationml.slide+xml"/>
  <Override PartName="/ppt/slides/slide1037.xml" ContentType="application/vnd.openxmlformats-officedocument.presentationml.slide+xml"/>
  <Override PartName="/ppt/slides/slide1038.xml" ContentType="application/vnd.openxmlformats-officedocument.presentationml.slide+xml"/>
  <Override PartName="/ppt/slides/slide1039.xml" ContentType="application/vnd.openxmlformats-officedocument.presentationml.slide+xml"/>
  <Override PartName="/ppt/slides/slide1040.xml" ContentType="application/vnd.openxmlformats-officedocument.presentationml.slide+xml"/>
  <Override PartName="/ppt/slides/slide1041.xml" ContentType="application/vnd.openxmlformats-officedocument.presentationml.slide+xml"/>
  <Override PartName="/ppt/slides/slide1042.xml" ContentType="application/vnd.openxmlformats-officedocument.presentationml.slide+xml"/>
  <Override PartName="/ppt/slides/slide1043.xml" ContentType="application/vnd.openxmlformats-officedocument.presentationml.slide+xml"/>
  <Override PartName="/ppt/slides/slide1044.xml" ContentType="application/vnd.openxmlformats-officedocument.presentationml.slide+xml"/>
  <Override PartName="/ppt/slides/slide1045.xml" ContentType="application/vnd.openxmlformats-officedocument.presentationml.slide+xml"/>
  <Override PartName="/ppt/slides/slide1046.xml" ContentType="application/vnd.openxmlformats-officedocument.presentationml.slide+xml"/>
  <Override PartName="/ppt/slides/slide1047.xml" ContentType="application/vnd.openxmlformats-officedocument.presentationml.slide+xml"/>
  <Override PartName="/ppt/slides/slide1048.xml" ContentType="application/vnd.openxmlformats-officedocument.presentationml.slide+xml"/>
  <Override PartName="/ppt/slides/slide1049.xml" ContentType="application/vnd.openxmlformats-officedocument.presentationml.slide+xml"/>
  <Override PartName="/ppt/slides/slide1050.xml" ContentType="application/vnd.openxmlformats-officedocument.presentationml.slide+xml"/>
  <Override PartName="/ppt/slides/slide1051.xml" ContentType="application/vnd.openxmlformats-officedocument.presentationml.slide+xml"/>
  <Override PartName="/ppt/slides/slide1052.xml" ContentType="application/vnd.openxmlformats-officedocument.presentationml.slide+xml"/>
  <Override PartName="/ppt/slides/slide1053.xml" ContentType="application/vnd.openxmlformats-officedocument.presentationml.slide+xml"/>
  <Override PartName="/ppt/slides/slide1054.xml" ContentType="application/vnd.openxmlformats-officedocument.presentationml.slide+xml"/>
  <Override PartName="/ppt/slides/slide1055.xml" ContentType="application/vnd.openxmlformats-officedocument.presentationml.slide+xml"/>
  <Override PartName="/ppt/slides/slide1056.xml" ContentType="application/vnd.openxmlformats-officedocument.presentationml.slide+xml"/>
  <Override PartName="/ppt/slides/slide1057.xml" ContentType="application/vnd.openxmlformats-officedocument.presentationml.slide+xml"/>
  <Override PartName="/ppt/slides/slide1058.xml" ContentType="application/vnd.openxmlformats-officedocument.presentationml.slide+xml"/>
  <Override PartName="/ppt/slides/slide1059.xml" ContentType="application/vnd.openxmlformats-officedocument.presentationml.slide+xml"/>
  <Override PartName="/ppt/slides/slide1060.xml" ContentType="application/vnd.openxmlformats-officedocument.presentationml.slide+xml"/>
  <Override PartName="/ppt/slides/slide1061.xml" ContentType="application/vnd.openxmlformats-officedocument.presentationml.slide+xml"/>
  <Override PartName="/ppt/slides/slide1062.xml" ContentType="application/vnd.openxmlformats-officedocument.presentationml.slide+xml"/>
  <Override PartName="/ppt/slides/slide1063.xml" ContentType="application/vnd.openxmlformats-officedocument.presentationml.slide+xml"/>
  <Override PartName="/ppt/slides/slide1064.xml" ContentType="application/vnd.openxmlformats-officedocument.presentationml.slide+xml"/>
  <Override PartName="/ppt/slides/slide1065.xml" ContentType="application/vnd.openxmlformats-officedocument.presentationml.slide+xml"/>
  <Override PartName="/ppt/slides/slide1066.xml" ContentType="application/vnd.openxmlformats-officedocument.presentationml.slide+xml"/>
  <Override PartName="/ppt/slides/slide1067.xml" ContentType="application/vnd.openxmlformats-officedocument.presentationml.slide+xml"/>
  <Override PartName="/ppt/slides/slide1068.xml" ContentType="application/vnd.openxmlformats-officedocument.presentationml.slide+xml"/>
  <Override PartName="/ppt/slides/slide1069.xml" ContentType="application/vnd.openxmlformats-officedocument.presentationml.slide+xml"/>
  <Override PartName="/ppt/slides/slide1070.xml" ContentType="application/vnd.openxmlformats-officedocument.presentationml.slide+xml"/>
  <Override PartName="/ppt/slides/slide1071.xml" ContentType="application/vnd.openxmlformats-officedocument.presentationml.slide+xml"/>
  <Override PartName="/ppt/slides/slide1072.xml" ContentType="application/vnd.openxmlformats-officedocument.presentationml.slide+xml"/>
  <Override PartName="/ppt/slides/slide1073.xml" ContentType="application/vnd.openxmlformats-officedocument.presentationml.slide+xml"/>
  <Override PartName="/ppt/slides/slide1074.xml" ContentType="application/vnd.openxmlformats-officedocument.presentationml.slide+xml"/>
  <Override PartName="/ppt/slides/slide1075.xml" ContentType="application/vnd.openxmlformats-officedocument.presentationml.slide+xml"/>
  <Override PartName="/ppt/slides/slide1076.xml" ContentType="application/vnd.openxmlformats-officedocument.presentationml.slide+xml"/>
  <Override PartName="/ppt/slides/slide1077.xml" ContentType="application/vnd.openxmlformats-officedocument.presentationml.slide+xml"/>
  <Override PartName="/ppt/slides/slide1078.xml" ContentType="application/vnd.openxmlformats-officedocument.presentationml.slide+xml"/>
  <Override PartName="/ppt/slides/slide1079.xml" ContentType="application/vnd.openxmlformats-officedocument.presentationml.slide+xml"/>
  <Override PartName="/ppt/slides/slide1080.xml" ContentType="application/vnd.openxmlformats-officedocument.presentationml.slide+xml"/>
  <Override PartName="/ppt/slides/slide1081.xml" ContentType="application/vnd.openxmlformats-officedocument.presentationml.slide+xml"/>
  <Override PartName="/ppt/slides/slide1082.xml" ContentType="application/vnd.openxmlformats-officedocument.presentationml.slide+xml"/>
  <Override PartName="/ppt/slides/slide1083.xml" ContentType="application/vnd.openxmlformats-officedocument.presentationml.slide+xml"/>
  <Override PartName="/ppt/slides/slide1084.xml" ContentType="application/vnd.openxmlformats-officedocument.presentationml.slide+xml"/>
  <Override PartName="/ppt/slides/slide1085.xml" ContentType="application/vnd.openxmlformats-officedocument.presentationml.slide+xml"/>
  <Override PartName="/ppt/slides/slide1086.xml" ContentType="application/vnd.openxmlformats-officedocument.presentationml.slide+xml"/>
  <Override PartName="/ppt/slides/slide1087.xml" ContentType="application/vnd.openxmlformats-officedocument.presentationml.slide+xml"/>
  <Override PartName="/ppt/slides/slide1088.xml" ContentType="application/vnd.openxmlformats-officedocument.presentationml.slide+xml"/>
  <Override PartName="/ppt/slides/slide1089.xml" ContentType="application/vnd.openxmlformats-officedocument.presentationml.slide+xml"/>
  <Override PartName="/ppt/slides/slide1090.xml" ContentType="application/vnd.openxmlformats-officedocument.presentationml.slide+xml"/>
  <Override PartName="/ppt/slides/slide1091.xml" ContentType="application/vnd.openxmlformats-officedocument.presentationml.slide+xml"/>
  <Override PartName="/ppt/slides/slide1092.xml" ContentType="application/vnd.openxmlformats-officedocument.presentationml.slide+xml"/>
  <Override PartName="/ppt/slides/slide1093.xml" ContentType="application/vnd.openxmlformats-officedocument.presentationml.slide+xml"/>
  <Override PartName="/ppt/slides/slide1094.xml" ContentType="application/vnd.openxmlformats-officedocument.presentationml.slide+xml"/>
  <Override PartName="/ppt/slides/slide1095.xml" ContentType="application/vnd.openxmlformats-officedocument.presentationml.slide+xml"/>
  <Override PartName="/ppt/slides/slide1096.xml" ContentType="application/vnd.openxmlformats-officedocument.presentationml.slide+xml"/>
  <Override PartName="/ppt/slides/slide1097.xml" ContentType="application/vnd.openxmlformats-officedocument.presentationml.slide+xml"/>
  <Override PartName="/ppt/slides/slide1098.xml" ContentType="application/vnd.openxmlformats-officedocument.presentationml.slide+xml"/>
  <Override PartName="/ppt/slides/slide1099.xml" ContentType="application/vnd.openxmlformats-officedocument.presentationml.slide+xml"/>
  <Override PartName="/ppt/slides/slide1100.xml" ContentType="application/vnd.openxmlformats-officedocument.presentationml.slide+xml"/>
  <Override PartName="/ppt/slides/slide1101.xml" ContentType="application/vnd.openxmlformats-officedocument.presentationml.slide+xml"/>
  <Override PartName="/ppt/slides/slide1102.xml" ContentType="application/vnd.openxmlformats-officedocument.presentationml.slide+xml"/>
  <Override PartName="/ppt/slides/slide1103.xml" ContentType="application/vnd.openxmlformats-officedocument.presentationml.slide+xml"/>
  <Override PartName="/ppt/slides/slide1104.xml" ContentType="application/vnd.openxmlformats-officedocument.presentationml.slide+xml"/>
  <Override PartName="/ppt/slides/slide1105.xml" ContentType="application/vnd.openxmlformats-officedocument.presentationml.slide+xml"/>
  <Override PartName="/ppt/slides/slide1106.xml" ContentType="application/vnd.openxmlformats-officedocument.presentationml.slide+xml"/>
  <Override PartName="/ppt/slides/slide1107.xml" ContentType="application/vnd.openxmlformats-officedocument.presentationml.slide+xml"/>
  <Override PartName="/ppt/slides/slide1108.xml" ContentType="application/vnd.openxmlformats-officedocument.presentationml.slide+xml"/>
  <Override PartName="/ppt/slides/slide1109.xml" ContentType="application/vnd.openxmlformats-officedocument.presentationml.slide+xml"/>
  <Override PartName="/ppt/slides/slide1110.xml" ContentType="application/vnd.openxmlformats-officedocument.presentationml.slide+xml"/>
  <Override PartName="/ppt/slides/slide1111.xml" ContentType="application/vnd.openxmlformats-officedocument.presentationml.slide+xml"/>
  <Override PartName="/ppt/slides/slide1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17"/>
  </p:notesMasterIdLst>
  <p:handoutMasterIdLst>
    <p:handoutMasterId r:id="rId1118"/>
  </p:handoutMasterIdLst>
  <p:sldIdLst>
    <p:sldId id="386" r:id="rId5"/>
    <p:sldId id="436" r:id="rId6"/>
    <p:sldId id="437" r:id="rId7"/>
    <p:sldId id="658" r:id="rId8"/>
    <p:sldId id="398" r:id="rId9"/>
    <p:sldId id="399" r:id="rId10"/>
    <p:sldId id="1632" r:id="rId11"/>
    <p:sldId id="1633" r:id="rId12"/>
    <p:sldId id="394" r:id="rId13"/>
    <p:sldId id="400" r:id="rId14"/>
    <p:sldId id="420" r:id="rId15"/>
    <p:sldId id="419" r:id="rId16"/>
    <p:sldId id="1634" r:id="rId17"/>
    <p:sldId id="1635" r:id="rId18"/>
    <p:sldId id="421" r:id="rId19"/>
    <p:sldId id="1637" r:id="rId20"/>
    <p:sldId id="403" r:id="rId21"/>
    <p:sldId id="1639" r:id="rId22"/>
    <p:sldId id="690" r:id="rId23"/>
    <p:sldId id="1641" r:id="rId24"/>
    <p:sldId id="688" r:id="rId25"/>
    <p:sldId id="1636" r:id="rId26"/>
    <p:sldId id="1640" r:id="rId27"/>
    <p:sldId id="418" r:id="rId28"/>
    <p:sldId id="404" r:id="rId29"/>
    <p:sldId id="459" r:id="rId30"/>
    <p:sldId id="439" r:id="rId31"/>
    <p:sldId id="441" r:id="rId32"/>
    <p:sldId id="440" r:id="rId33"/>
    <p:sldId id="442" r:id="rId34"/>
    <p:sldId id="443" r:id="rId35"/>
    <p:sldId id="444" r:id="rId36"/>
    <p:sldId id="445" r:id="rId37"/>
    <p:sldId id="446" r:id="rId38"/>
    <p:sldId id="447" r:id="rId39"/>
    <p:sldId id="448" r:id="rId40"/>
    <p:sldId id="449" r:id="rId41"/>
    <p:sldId id="450" r:id="rId42"/>
    <p:sldId id="451" r:id="rId43"/>
    <p:sldId id="452" r:id="rId44"/>
    <p:sldId id="455" r:id="rId45"/>
    <p:sldId id="456" r:id="rId46"/>
    <p:sldId id="457" r:id="rId47"/>
    <p:sldId id="458" r:id="rId48"/>
    <p:sldId id="461" r:id="rId49"/>
    <p:sldId id="462" r:id="rId50"/>
    <p:sldId id="464" r:id="rId51"/>
    <p:sldId id="465" r:id="rId52"/>
    <p:sldId id="466" r:id="rId53"/>
    <p:sldId id="1626" r:id="rId54"/>
    <p:sldId id="468" r:id="rId55"/>
    <p:sldId id="469" r:id="rId56"/>
    <p:sldId id="470" r:id="rId57"/>
    <p:sldId id="471" r:id="rId58"/>
    <p:sldId id="1605" r:id="rId59"/>
    <p:sldId id="473" r:id="rId60"/>
    <p:sldId id="1606" r:id="rId61"/>
    <p:sldId id="474" r:id="rId62"/>
    <p:sldId id="406" r:id="rId63"/>
    <p:sldId id="1490" r:id="rId64"/>
    <p:sldId id="1489" r:id="rId65"/>
    <p:sldId id="1491" r:id="rId66"/>
    <p:sldId id="1492" r:id="rId67"/>
    <p:sldId id="1493" r:id="rId68"/>
    <p:sldId id="1494" r:id="rId69"/>
    <p:sldId id="1495" r:id="rId70"/>
    <p:sldId id="1496" r:id="rId71"/>
    <p:sldId id="1497" r:id="rId72"/>
    <p:sldId id="1498" r:id="rId73"/>
    <p:sldId id="1499" r:id="rId74"/>
    <p:sldId id="1627" r:id="rId75"/>
    <p:sldId id="407" r:id="rId76"/>
    <p:sldId id="1500" r:id="rId77"/>
    <p:sldId id="1501" r:id="rId78"/>
    <p:sldId id="1502" r:id="rId79"/>
    <p:sldId id="1503" r:id="rId80"/>
    <p:sldId id="1504" r:id="rId81"/>
    <p:sldId id="1505" r:id="rId82"/>
    <p:sldId id="1506" r:id="rId83"/>
    <p:sldId id="1507" r:id="rId84"/>
    <p:sldId id="1508" r:id="rId85"/>
    <p:sldId id="1509" r:id="rId86"/>
    <p:sldId id="1510" r:id="rId87"/>
    <p:sldId id="1511" r:id="rId88"/>
    <p:sldId id="1512" r:id="rId89"/>
    <p:sldId id="1513" r:id="rId90"/>
    <p:sldId id="1514" r:id="rId91"/>
    <p:sldId id="1607" r:id="rId92"/>
    <p:sldId id="1628" r:id="rId93"/>
    <p:sldId id="408" r:id="rId94"/>
    <p:sldId id="1516" r:id="rId95"/>
    <p:sldId id="1515" r:id="rId96"/>
    <p:sldId id="1517" r:id="rId97"/>
    <p:sldId id="1518" r:id="rId98"/>
    <p:sldId id="1519" r:id="rId99"/>
    <p:sldId id="1520" r:id="rId100"/>
    <p:sldId id="1522" r:id="rId101"/>
    <p:sldId id="1521" r:id="rId102"/>
    <p:sldId id="1523" r:id="rId103"/>
    <p:sldId id="1608" r:id="rId104"/>
    <p:sldId id="1524" r:id="rId105"/>
    <p:sldId id="1525" r:id="rId106"/>
    <p:sldId id="1526" r:id="rId107"/>
    <p:sldId id="1527" r:id="rId108"/>
    <p:sldId id="1528" r:id="rId109"/>
    <p:sldId id="1529" r:id="rId110"/>
    <p:sldId id="1530" r:id="rId111"/>
    <p:sldId id="1531" r:id="rId112"/>
    <p:sldId id="1532" r:id="rId113"/>
    <p:sldId id="1629" r:id="rId114"/>
    <p:sldId id="409" r:id="rId115"/>
    <p:sldId id="1534" r:id="rId116"/>
    <p:sldId id="1533" r:id="rId117"/>
    <p:sldId id="1535" r:id="rId118"/>
    <p:sldId id="1536" r:id="rId119"/>
    <p:sldId id="1537" r:id="rId120"/>
    <p:sldId id="1538" r:id="rId121"/>
    <p:sldId id="1539" r:id="rId122"/>
    <p:sldId id="1609" r:id="rId123"/>
    <p:sldId id="1540" r:id="rId124"/>
    <p:sldId id="1541" r:id="rId125"/>
    <p:sldId id="1542" r:id="rId126"/>
    <p:sldId id="1630" r:id="rId127"/>
    <p:sldId id="410" r:id="rId128"/>
    <p:sldId id="422" r:id="rId129"/>
    <p:sldId id="1544" r:id="rId130"/>
    <p:sldId id="1543" r:id="rId131"/>
    <p:sldId id="1545" r:id="rId132"/>
    <p:sldId id="1546" r:id="rId133"/>
    <p:sldId id="1547" r:id="rId134"/>
    <p:sldId id="1548" r:id="rId135"/>
    <p:sldId id="1549" r:id="rId136"/>
    <p:sldId id="1550" r:id="rId137"/>
    <p:sldId id="1551" r:id="rId138"/>
    <p:sldId id="423" r:id="rId139"/>
    <p:sldId id="1552" r:id="rId140"/>
    <p:sldId id="1553" r:id="rId141"/>
    <p:sldId id="1554" r:id="rId142"/>
    <p:sldId id="1555" r:id="rId143"/>
    <p:sldId id="1556" r:id="rId144"/>
    <p:sldId id="1557" r:id="rId145"/>
    <p:sldId id="1558" r:id="rId146"/>
    <p:sldId id="1559" r:id="rId147"/>
    <p:sldId id="1560" r:id="rId148"/>
    <p:sldId id="1561" r:id="rId149"/>
    <p:sldId id="1562" r:id="rId150"/>
    <p:sldId id="1563" r:id="rId151"/>
    <p:sldId id="1564" r:id="rId152"/>
    <p:sldId id="1565" r:id="rId153"/>
    <p:sldId id="424" r:id="rId154"/>
    <p:sldId id="1567" r:id="rId155"/>
    <p:sldId id="1566" r:id="rId156"/>
    <p:sldId id="1568" r:id="rId157"/>
    <p:sldId id="1569" r:id="rId158"/>
    <p:sldId id="477" r:id="rId159"/>
    <p:sldId id="425" r:id="rId160"/>
    <p:sldId id="1571" r:id="rId161"/>
    <p:sldId id="1570" r:id="rId162"/>
    <p:sldId id="1572" r:id="rId163"/>
    <p:sldId id="1573" r:id="rId164"/>
    <p:sldId id="1574" r:id="rId165"/>
    <p:sldId id="1575" r:id="rId166"/>
    <p:sldId id="1576" r:id="rId167"/>
    <p:sldId id="1577" r:id="rId168"/>
    <p:sldId id="1578" r:id="rId169"/>
    <p:sldId id="1579" r:id="rId170"/>
    <p:sldId id="426" r:id="rId171"/>
    <p:sldId id="1581" r:id="rId172"/>
    <p:sldId id="1582" r:id="rId173"/>
    <p:sldId id="1583" r:id="rId174"/>
    <p:sldId id="1584" r:id="rId175"/>
    <p:sldId id="1585" r:id="rId176"/>
    <p:sldId id="1586" r:id="rId177"/>
    <p:sldId id="1587" r:id="rId178"/>
    <p:sldId id="1588" r:id="rId179"/>
    <p:sldId id="1589" r:id="rId180"/>
    <p:sldId id="1590" r:id="rId181"/>
    <p:sldId id="1591" r:id="rId182"/>
    <p:sldId id="1592" r:id="rId183"/>
    <p:sldId id="427" r:id="rId184"/>
    <p:sldId id="1594" r:id="rId185"/>
    <p:sldId id="1593" r:id="rId186"/>
    <p:sldId id="1595" r:id="rId187"/>
    <p:sldId id="1596" r:id="rId188"/>
    <p:sldId id="1597" r:id="rId189"/>
    <p:sldId id="1598" r:id="rId190"/>
    <p:sldId id="1599" r:id="rId191"/>
    <p:sldId id="1600" r:id="rId192"/>
    <p:sldId id="1601" r:id="rId193"/>
    <p:sldId id="1602" r:id="rId194"/>
    <p:sldId id="1603" r:id="rId195"/>
    <p:sldId id="1631" r:id="rId196"/>
    <p:sldId id="416" r:id="rId197"/>
    <p:sldId id="484" r:id="rId198"/>
    <p:sldId id="485" r:id="rId199"/>
    <p:sldId id="483" r:id="rId200"/>
    <p:sldId id="486" r:id="rId201"/>
    <p:sldId id="487" r:id="rId202"/>
    <p:sldId id="488" r:id="rId203"/>
    <p:sldId id="1604" r:id="rId204"/>
    <p:sldId id="489" r:id="rId205"/>
    <p:sldId id="490" r:id="rId206"/>
    <p:sldId id="491" r:id="rId207"/>
    <p:sldId id="492" r:id="rId208"/>
    <p:sldId id="493" r:id="rId209"/>
    <p:sldId id="494" r:id="rId210"/>
    <p:sldId id="495" r:id="rId211"/>
    <p:sldId id="496" r:id="rId212"/>
    <p:sldId id="497" r:id="rId213"/>
    <p:sldId id="498" r:id="rId214"/>
    <p:sldId id="499" r:id="rId215"/>
    <p:sldId id="500" r:id="rId216"/>
    <p:sldId id="501" r:id="rId217"/>
    <p:sldId id="502" r:id="rId218"/>
    <p:sldId id="506" r:id="rId219"/>
    <p:sldId id="504" r:id="rId220"/>
    <p:sldId id="505" r:id="rId221"/>
    <p:sldId id="507" r:id="rId222"/>
    <p:sldId id="508" r:id="rId223"/>
    <p:sldId id="509" r:id="rId224"/>
    <p:sldId id="510" r:id="rId225"/>
    <p:sldId id="511" r:id="rId226"/>
    <p:sldId id="512" r:id="rId227"/>
    <p:sldId id="513" r:id="rId228"/>
    <p:sldId id="514" r:id="rId229"/>
    <p:sldId id="515" r:id="rId230"/>
    <p:sldId id="516" r:id="rId231"/>
    <p:sldId id="518" r:id="rId232"/>
    <p:sldId id="517" r:id="rId233"/>
    <p:sldId id="519" r:id="rId234"/>
    <p:sldId id="522" r:id="rId235"/>
    <p:sldId id="520" r:id="rId236"/>
    <p:sldId id="523" r:id="rId237"/>
    <p:sldId id="525" r:id="rId238"/>
    <p:sldId id="524" r:id="rId239"/>
    <p:sldId id="526" r:id="rId240"/>
    <p:sldId id="527" r:id="rId241"/>
    <p:sldId id="529" r:id="rId242"/>
    <p:sldId id="553" r:id="rId243"/>
    <p:sldId id="528" r:id="rId244"/>
    <p:sldId id="530" r:id="rId245"/>
    <p:sldId id="1610" r:id="rId246"/>
    <p:sldId id="1611" r:id="rId247"/>
    <p:sldId id="1612" r:id="rId248"/>
    <p:sldId id="531" r:id="rId249"/>
    <p:sldId id="532" r:id="rId250"/>
    <p:sldId id="533" r:id="rId251"/>
    <p:sldId id="534" r:id="rId252"/>
    <p:sldId id="535" r:id="rId253"/>
    <p:sldId id="536" r:id="rId254"/>
    <p:sldId id="537" r:id="rId255"/>
    <p:sldId id="538" r:id="rId256"/>
    <p:sldId id="539" r:id="rId257"/>
    <p:sldId id="540" r:id="rId258"/>
    <p:sldId id="541" r:id="rId259"/>
    <p:sldId id="542" r:id="rId260"/>
    <p:sldId id="543" r:id="rId261"/>
    <p:sldId id="544" r:id="rId262"/>
    <p:sldId id="545" r:id="rId263"/>
    <p:sldId id="546" r:id="rId264"/>
    <p:sldId id="547" r:id="rId265"/>
    <p:sldId id="548" r:id="rId266"/>
    <p:sldId id="549" r:id="rId267"/>
    <p:sldId id="550" r:id="rId268"/>
    <p:sldId id="551" r:id="rId269"/>
    <p:sldId id="552" r:id="rId270"/>
    <p:sldId id="554" r:id="rId271"/>
    <p:sldId id="555" r:id="rId272"/>
    <p:sldId id="556" r:id="rId273"/>
    <p:sldId id="557" r:id="rId274"/>
    <p:sldId id="558" r:id="rId275"/>
    <p:sldId id="559" r:id="rId276"/>
    <p:sldId id="560" r:id="rId277"/>
    <p:sldId id="562" r:id="rId278"/>
    <p:sldId id="563" r:id="rId279"/>
    <p:sldId id="564" r:id="rId280"/>
    <p:sldId id="566" r:id="rId281"/>
    <p:sldId id="567" r:id="rId282"/>
    <p:sldId id="568" r:id="rId283"/>
    <p:sldId id="569" r:id="rId284"/>
    <p:sldId id="571" r:id="rId285"/>
    <p:sldId id="572" r:id="rId286"/>
    <p:sldId id="573" r:id="rId287"/>
    <p:sldId id="576" r:id="rId288"/>
    <p:sldId id="575" r:id="rId289"/>
    <p:sldId id="581" r:id="rId290"/>
    <p:sldId id="580" r:id="rId291"/>
    <p:sldId id="582" r:id="rId292"/>
    <p:sldId id="583" r:id="rId293"/>
    <p:sldId id="584" r:id="rId294"/>
    <p:sldId id="585" r:id="rId295"/>
    <p:sldId id="586" r:id="rId296"/>
    <p:sldId id="587" r:id="rId297"/>
    <p:sldId id="588" r:id="rId298"/>
    <p:sldId id="589" r:id="rId299"/>
    <p:sldId id="590" r:id="rId300"/>
    <p:sldId id="577" r:id="rId301"/>
    <p:sldId id="578" r:id="rId302"/>
    <p:sldId id="579" r:id="rId303"/>
    <p:sldId id="591" r:id="rId304"/>
    <p:sldId id="592" r:id="rId305"/>
    <p:sldId id="593" r:id="rId306"/>
    <p:sldId id="594" r:id="rId307"/>
    <p:sldId id="595" r:id="rId308"/>
    <p:sldId id="596" r:id="rId309"/>
    <p:sldId id="597" r:id="rId310"/>
    <p:sldId id="598" r:id="rId311"/>
    <p:sldId id="599" r:id="rId312"/>
    <p:sldId id="600" r:id="rId313"/>
    <p:sldId id="601" r:id="rId314"/>
    <p:sldId id="603" r:id="rId315"/>
    <p:sldId id="602" r:id="rId316"/>
    <p:sldId id="604" r:id="rId317"/>
    <p:sldId id="605" r:id="rId318"/>
    <p:sldId id="606" r:id="rId319"/>
    <p:sldId id="607" r:id="rId320"/>
    <p:sldId id="608" r:id="rId321"/>
    <p:sldId id="609" r:id="rId322"/>
    <p:sldId id="610" r:id="rId323"/>
    <p:sldId id="611" r:id="rId324"/>
    <p:sldId id="612" r:id="rId325"/>
    <p:sldId id="613" r:id="rId326"/>
    <p:sldId id="614" r:id="rId327"/>
    <p:sldId id="615" r:id="rId328"/>
    <p:sldId id="616" r:id="rId329"/>
    <p:sldId id="617" r:id="rId330"/>
    <p:sldId id="618" r:id="rId331"/>
    <p:sldId id="621" r:id="rId332"/>
    <p:sldId id="622" r:id="rId333"/>
    <p:sldId id="623" r:id="rId334"/>
    <p:sldId id="624" r:id="rId335"/>
    <p:sldId id="625" r:id="rId336"/>
    <p:sldId id="626" r:id="rId337"/>
    <p:sldId id="627" r:id="rId338"/>
    <p:sldId id="628" r:id="rId339"/>
    <p:sldId id="659" r:id="rId340"/>
    <p:sldId id="632" r:id="rId341"/>
    <p:sldId id="633" r:id="rId342"/>
    <p:sldId id="634" r:id="rId343"/>
    <p:sldId id="636" r:id="rId344"/>
    <p:sldId id="637" r:id="rId345"/>
    <p:sldId id="638" r:id="rId346"/>
    <p:sldId id="639" r:id="rId347"/>
    <p:sldId id="640" r:id="rId348"/>
    <p:sldId id="643" r:id="rId349"/>
    <p:sldId id="644" r:id="rId350"/>
    <p:sldId id="641" r:id="rId351"/>
    <p:sldId id="645" r:id="rId352"/>
    <p:sldId id="646" r:id="rId353"/>
    <p:sldId id="648" r:id="rId354"/>
    <p:sldId id="649" r:id="rId355"/>
    <p:sldId id="650" r:id="rId356"/>
    <p:sldId id="651" r:id="rId357"/>
    <p:sldId id="652" r:id="rId358"/>
    <p:sldId id="653" r:id="rId359"/>
    <p:sldId id="654" r:id="rId360"/>
    <p:sldId id="655" r:id="rId361"/>
    <p:sldId id="656" r:id="rId362"/>
    <p:sldId id="657" r:id="rId363"/>
    <p:sldId id="660" r:id="rId364"/>
    <p:sldId id="829" r:id="rId365"/>
    <p:sldId id="661" r:id="rId366"/>
    <p:sldId id="662" r:id="rId367"/>
    <p:sldId id="663" r:id="rId368"/>
    <p:sldId id="664" r:id="rId369"/>
    <p:sldId id="665" r:id="rId370"/>
    <p:sldId id="666" r:id="rId371"/>
    <p:sldId id="667" r:id="rId372"/>
    <p:sldId id="668" r:id="rId373"/>
    <p:sldId id="669" r:id="rId374"/>
    <p:sldId id="670" r:id="rId375"/>
    <p:sldId id="671" r:id="rId376"/>
    <p:sldId id="673" r:id="rId377"/>
    <p:sldId id="672" r:id="rId378"/>
    <p:sldId id="674" r:id="rId379"/>
    <p:sldId id="675" r:id="rId380"/>
    <p:sldId id="676" r:id="rId381"/>
    <p:sldId id="677" r:id="rId382"/>
    <p:sldId id="679" r:id="rId383"/>
    <p:sldId id="680" r:id="rId384"/>
    <p:sldId id="681" r:id="rId385"/>
    <p:sldId id="682" r:id="rId386"/>
    <p:sldId id="683" r:id="rId387"/>
    <p:sldId id="685" r:id="rId388"/>
    <p:sldId id="687" r:id="rId389"/>
    <p:sldId id="686" r:id="rId390"/>
    <p:sldId id="1613" r:id="rId391"/>
    <p:sldId id="696" r:id="rId392"/>
    <p:sldId id="698" r:id="rId393"/>
    <p:sldId id="699" r:id="rId394"/>
    <p:sldId id="700" r:id="rId395"/>
    <p:sldId id="701" r:id="rId396"/>
    <p:sldId id="831" r:id="rId397"/>
    <p:sldId id="830" r:id="rId398"/>
    <p:sldId id="702" r:id="rId399"/>
    <p:sldId id="703" r:id="rId400"/>
    <p:sldId id="704" r:id="rId401"/>
    <p:sldId id="705" r:id="rId402"/>
    <p:sldId id="706" r:id="rId403"/>
    <p:sldId id="707" r:id="rId404"/>
    <p:sldId id="832" r:id="rId405"/>
    <p:sldId id="708" r:id="rId406"/>
    <p:sldId id="710" r:id="rId407"/>
    <p:sldId id="711" r:id="rId408"/>
    <p:sldId id="712" r:id="rId409"/>
    <p:sldId id="713" r:id="rId410"/>
    <p:sldId id="714" r:id="rId411"/>
    <p:sldId id="715" r:id="rId412"/>
    <p:sldId id="716" r:id="rId413"/>
    <p:sldId id="717" r:id="rId414"/>
    <p:sldId id="718" r:id="rId415"/>
    <p:sldId id="833" r:id="rId416"/>
    <p:sldId id="720" r:id="rId417"/>
    <p:sldId id="721" r:id="rId418"/>
    <p:sldId id="723" r:id="rId419"/>
    <p:sldId id="722" r:id="rId420"/>
    <p:sldId id="725" r:id="rId421"/>
    <p:sldId id="724" r:id="rId422"/>
    <p:sldId id="726" r:id="rId423"/>
    <p:sldId id="728" r:id="rId424"/>
    <p:sldId id="729" r:id="rId425"/>
    <p:sldId id="834" r:id="rId426"/>
    <p:sldId id="731" r:id="rId427"/>
    <p:sldId id="1615" r:id="rId428"/>
    <p:sldId id="734" r:id="rId429"/>
    <p:sldId id="732" r:id="rId430"/>
    <p:sldId id="1616" r:id="rId431"/>
    <p:sldId id="735" r:id="rId432"/>
    <p:sldId id="737" r:id="rId433"/>
    <p:sldId id="738" r:id="rId434"/>
    <p:sldId id="736" r:id="rId435"/>
    <p:sldId id="739" r:id="rId436"/>
    <p:sldId id="740" r:id="rId437"/>
    <p:sldId id="741" r:id="rId438"/>
    <p:sldId id="835" r:id="rId439"/>
    <p:sldId id="744" r:id="rId440"/>
    <p:sldId id="1617" r:id="rId441"/>
    <p:sldId id="745" r:id="rId442"/>
    <p:sldId id="746" r:id="rId443"/>
    <p:sldId id="747" r:id="rId444"/>
    <p:sldId id="748" r:id="rId445"/>
    <p:sldId id="749" r:id="rId446"/>
    <p:sldId id="750" r:id="rId447"/>
    <p:sldId id="751" r:id="rId448"/>
    <p:sldId id="752" r:id="rId449"/>
    <p:sldId id="755" r:id="rId450"/>
    <p:sldId id="753" r:id="rId451"/>
    <p:sldId id="756" r:id="rId452"/>
    <p:sldId id="754" r:id="rId453"/>
    <p:sldId id="758" r:id="rId454"/>
    <p:sldId id="759" r:id="rId455"/>
    <p:sldId id="836" r:id="rId456"/>
    <p:sldId id="760" r:id="rId457"/>
    <p:sldId id="762" r:id="rId458"/>
    <p:sldId id="763" r:id="rId459"/>
    <p:sldId id="764" r:id="rId460"/>
    <p:sldId id="765" r:id="rId461"/>
    <p:sldId id="766" r:id="rId462"/>
    <p:sldId id="769" r:id="rId463"/>
    <p:sldId id="768" r:id="rId464"/>
    <p:sldId id="773" r:id="rId465"/>
    <p:sldId id="774" r:id="rId466"/>
    <p:sldId id="775" r:id="rId467"/>
    <p:sldId id="772" r:id="rId468"/>
    <p:sldId id="837" r:id="rId469"/>
    <p:sldId id="838" r:id="rId470"/>
    <p:sldId id="779" r:id="rId471"/>
    <p:sldId id="790" r:id="rId472"/>
    <p:sldId id="781" r:id="rId473"/>
    <p:sldId id="780" r:id="rId474"/>
    <p:sldId id="782" r:id="rId475"/>
    <p:sldId id="783" r:id="rId476"/>
    <p:sldId id="784" r:id="rId477"/>
    <p:sldId id="785" r:id="rId478"/>
    <p:sldId id="787" r:id="rId479"/>
    <p:sldId id="786" r:id="rId480"/>
    <p:sldId id="788" r:id="rId481"/>
    <p:sldId id="789" r:id="rId482"/>
    <p:sldId id="776" r:id="rId483"/>
    <p:sldId id="791" r:id="rId484"/>
    <p:sldId id="792" r:id="rId485"/>
    <p:sldId id="778" r:id="rId486"/>
    <p:sldId id="793" r:id="rId487"/>
    <p:sldId id="794" r:id="rId488"/>
    <p:sldId id="795" r:id="rId489"/>
    <p:sldId id="796" r:id="rId490"/>
    <p:sldId id="798" r:id="rId491"/>
    <p:sldId id="799" r:id="rId492"/>
    <p:sldId id="800" r:id="rId493"/>
    <p:sldId id="801" r:id="rId494"/>
    <p:sldId id="802" r:id="rId495"/>
    <p:sldId id="803" r:id="rId496"/>
    <p:sldId id="804" r:id="rId497"/>
    <p:sldId id="807" r:id="rId498"/>
    <p:sldId id="806" r:id="rId499"/>
    <p:sldId id="808" r:id="rId500"/>
    <p:sldId id="809" r:id="rId501"/>
    <p:sldId id="810" r:id="rId502"/>
    <p:sldId id="811" r:id="rId503"/>
    <p:sldId id="813" r:id="rId504"/>
    <p:sldId id="814" r:id="rId505"/>
    <p:sldId id="815" r:id="rId506"/>
    <p:sldId id="816" r:id="rId507"/>
    <p:sldId id="817" r:id="rId508"/>
    <p:sldId id="818" r:id="rId509"/>
    <p:sldId id="819" r:id="rId510"/>
    <p:sldId id="820" r:id="rId511"/>
    <p:sldId id="821" r:id="rId512"/>
    <p:sldId id="822" r:id="rId513"/>
    <p:sldId id="823" r:id="rId514"/>
    <p:sldId id="824" r:id="rId515"/>
    <p:sldId id="825" r:id="rId516"/>
    <p:sldId id="826" r:id="rId517"/>
    <p:sldId id="827" r:id="rId518"/>
    <p:sldId id="828" r:id="rId519"/>
    <p:sldId id="841" r:id="rId520"/>
    <p:sldId id="842" r:id="rId521"/>
    <p:sldId id="843" r:id="rId522"/>
    <p:sldId id="844" r:id="rId523"/>
    <p:sldId id="849" r:id="rId524"/>
    <p:sldId id="848" r:id="rId525"/>
    <p:sldId id="847" r:id="rId526"/>
    <p:sldId id="846" r:id="rId527"/>
    <p:sldId id="845" r:id="rId528"/>
    <p:sldId id="850" r:id="rId529"/>
    <p:sldId id="851" r:id="rId530"/>
    <p:sldId id="852" r:id="rId531"/>
    <p:sldId id="865" r:id="rId532"/>
    <p:sldId id="854" r:id="rId533"/>
    <p:sldId id="855" r:id="rId534"/>
    <p:sldId id="862" r:id="rId535"/>
    <p:sldId id="856" r:id="rId536"/>
    <p:sldId id="857" r:id="rId537"/>
    <p:sldId id="866" r:id="rId538"/>
    <p:sldId id="859" r:id="rId539"/>
    <p:sldId id="993" r:id="rId540"/>
    <p:sldId id="994" r:id="rId541"/>
    <p:sldId id="995" r:id="rId542"/>
    <p:sldId id="996" r:id="rId543"/>
    <p:sldId id="871" r:id="rId544"/>
    <p:sldId id="870" r:id="rId545"/>
    <p:sldId id="872" r:id="rId546"/>
    <p:sldId id="873" r:id="rId547"/>
    <p:sldId id="875" r:id="rId548"/>
    <p:sldId id="876" r:id="rId549"/>
    <p:sldId id="879" r:id="rId550"/>
    <p:sldId id="877" r:id="rId551"/>
    <p:sldId id="881" r:id="rId552"/>
    <p:sldId id="882" r:id="rId553"/>
    <p:sldId id="883" r:id="rId554"/>
    <p:sldId id="884" r:id="rId555"/>
    <p:sldId id="886" r:id="rId556"/>
    <p:sldId id="887" r:id="rId557"/>
    <p:sldId id="885" r:id="rId558"/>
    <p:sldId id="888" r:id="rId559"/>
    <p:sldId id="889" r:id="rId560"/>
    <p:sldId id="891" r:id="rId561"/>
    <p:sldId id="892" r:id="rId562"/>
    <p:sldId id="894" r:id="rId563"/>
    <p:sldId id="895" r:id="rId564"/>
    <p:sldId id="896" r:id="rId565"/>
    <p:sldId id="897" r:id="rId566"/>
    <p:sldId id="898" r:id="rId567"/>
    <p:sldId id="899" r:id="rId568"/>
    <p:sldId id="902" r:id="rId569"/>
    <p:sldId id="900" r:id="rId570"/>
    <p:sldId id="901" r:id="rId571"/>
    <p:sldId id="903" r:id="rId572"/>
    <p:sldId id="908" r:id="rId573"/>
    <p:sldId id="909" r:id="rId574"/>
    <p:sldId id="911" r:id="rId575"/>
    <p:sldId id="913" r:id="rId576"/>
    <p:sldId id="915" r:id="rId577"/>
    <p:sldId id="917" r:id="rId578"/>
    <p:sldId id="918" r:id="rId579"/>
    <p:sldId id="920" r:id="rId580"/>
    <p:sldId id="921" r:id="rId581"/>
    <p:sldId id="922" r:id="rId582"/>
    <p:sldId id="904" r:id="rId583"/>
    <p:sldId id="905" r:id="rId584"/>
    <p:sldId id="906" r:id="rId585"/>
    <p:sldId id="907" r:id="rId586"/>
    <p:sldId id="928" r:id="rId587"/>
    <p:sldId id="997" r:id="rId588"/>
    <p:sldId id="998" r:id="rId589"/>
    <p:sldId id="923" r:id="rId590"/>
    <p:sldId id="999" r:id="rId591"/>
    <p:sldId id="1000" r:id="rId592"/>
    <p:sldId id="933" r:id="rId593"/>
    <p:sldId id="1001" r:id="rId594"/>
    <p:sldId id="935" r:id="rId595"/>
    <p:sldId id="937" r:id="rId596"/>
    <p:sldId id="938" r:id="rId597"/>
    <p:sldId id="924" r:id="rId598"/>
    <p:sldId id="925" r:id="rId599"/>
    <p:sldId id="926" r:id="rId600"/>
    <p:sldId id="927" r:id="rId601"/>
    <p:sldId id="945" r:id="rId602"/>
    <p:sldId id="946" r:id="rId603"/>
    <p:sldId id="947" r:id="rId604"/>
    <p:sldId id="948" r:id="rId605"/>
    <p:sldId id="949" r:id="rId606"/>
    <p:sldId id="951" r:id="rId607"/>
    <p:sldId id="953" r:id="rId608"/>
    <p:sldId id="954" r:id="rId609"/>
    <p:sldId id="957" r:id="rId610"/>
    <p:sldId id="959" r:id="rId611"/>
    <p:sldId id="962" r:id="rId612"/>
    <p:sldId id="964" r:id="rId613"/>
    <p:sldId id="965" r:id="rId614"/>
    <p:sldId id="941" r:id="rId615"/>
    <p:sldId id="942" r:id="rId616"/>
    <p:sldId id="943" r:id="rId617"/>
    <p:sldId id="944" r:id="rId618"/>
    <p:sldId id="1002" r:id="rId619"/>
    <p:sldId id="1004" r:id="rId620"/>
    <p:sldId id="966" r:id="rId621"/>
    <p:sldId id="967" r:id="rId622"/>
    <p:sldId id="969" r:id="rId623"/>
    <p:sldId id="970" r:id="rId624"/>
    <p:sldId id="972" r:id="rId625"/>
    <p:sldId id="973" r:id="rId626"/>
    <p:sldId id="975" r:id="rId627"/>
    <p:sldId id="1618" r:id="rId628"/>
    <p:sldId id="1619" r:id="rId629"/>
    <p:sldId id="1620" r:id="rId630"/>
    <p:sldId id="1621" r:id="rId631"/>
    <p:sldId id="1003" r:id="rId632"/>
    <p:sldId id="1005" r:id="rId633"/>
    <p:sldId id="976" r:id="rId634"/>
    <p:sldId id="981" r:id="rId635"/>
    <p:sldId id="982" r:id="rId636"/>
    <p:sldId id="983" r:id="rId637"/>
    <p:sldId id="984" r:id="rId638"/>
    <p:sldId id="986" r:id="rId639"/>
    <p:sldId id="987" r:id="rId640"/>
    <p:sldId id="988" r:id="rId641"/>
    <p:sldId id="989" r:id="rId642"/>
    <p:sldId id="1007" r:id="rId643"/>
    <p:sldId id="1009" r:id="rId644"/>
    <p:sldId id="1008" r:id="rId645"/>
    <p:sldId id="1010" r:id="rId646"/>
    <p:sldId id="1011" r:id="rId647"/>
    <p:sldId id="1012" r:id="rId648"/>
    <p:sldId id="1013" r:id="rId649"/>
    <p:sldId id="1015" r:id="rId650"/>
    <p:sldId id="1014" r:id="rId651"/>
    <p:sldId id="1016" r:id="rId652"/>
    <p:sldId id="1017" r:id="rId653"/>
    <p:sldId id="1018" r:id="rId654"/>
    <p:sldId id="1019" r:id="rId655"/>
    <p:sldId id="1020" r:id="rId656"/>
    <p:sldId id="1021" r:id="rId657"/>
    <p:sldId id="1022" r:id="rId658"/>
    <p:sldId id="1023" r:id="rId659"/>
    <p:sldId id="1024" r:id="rId660"/>
    <p:sldId id="1025" r:id="rId661"/>
    <p:sldId id="1026" r:id="rId662"/>
    <p:sldId id="1027" r:id="rId663"/>
    <p:sldId id="1029" r:id="rId664"/>
    <p:sldId id="1030" r:id="rId665"/>
    <p:sldId id="1031" r:id="rId666"/>
    <p:sldId id="1028" r:id="rId667"/>
    <p:sldId id="1032" r:id="rId668"/>
    <p:sldId id="1033" r:id="rId669"/>
    <p:sldId id="1034" r:id="rId670"/>
    <p:sldId id="1035" r:id="rId671"/>
    <p:sldId id="1036" r:id="rId672"/>
    <p:sldId id="1037" r:id="rId673"/>
    <p:sldId id="1038" r:id="rId674"/>
    <p:sldId id="1039" r:id="rId675"/>
    <p:sldId id="1040" r:id="rId676"/>
    <p:sldId id="1041" r:id="rId677"/>
    <p:sldId id="1042" r:id="rId678"/>
    <p:sldId id="1044" r:id="rId679"/>
    <p:sldId id="1046" r:id="rId680"/>
    <p:sldId id="1047" r:id="rId681"/>
    <p:sldId id="1048" r:id="rId682"/>
    <p:sldId id="1045" r:id="rId683"/>
    <p:sldId id="1049" r:id="rId684"/>
    <p:sldId id="1050" r:id="rId685"/>
    <p:sldId id="1051" r:id="rId686"/>
    <p:sldId id="1052" r:id="rId687"/>
    <p:sldId id="1053" r:id="rId688"/>
    <p:sldId id="1054" r:id="rId689"/>
    <p:sldId id="1055" r:id="rId690"/>
    <p:sldId id="1056" r:id="rId691"/>
    <p:sldId id="1057" r:id="rId692"/>
    <p:sldId id="1058" r:id="rId693"/>
    <p:sldId id="1059" r:id="rId694"/>
    <p:sldId id="1060" r:id="rId695"/>
    <p:sldId id="1061" r:id="rId696"/>
    <p:sldId id="1062" r:id="rId697"/>
    <p:sldId id="1063" r:id="rId698"/>
    <p:sldId id="1065" r:id="rId699"/>
    <p:sldId id="1066" r:id="rId700"/>
    <p:sldId id="1064" r:id="rId701"/>
    <p:sldId id="1067" r:id="rId702"/>
    <p:sldId id="1068" r:id="rId703"/>
    <p:sldId id="1069" r:id="rId704"/>
    <p:sldId id="1070" r:id="rId705"/>
    <p:sldId id="1071" r:id="rId706"/>
    <p:sldId id="1072" r:id="rId707"/>
    <p:sldId id="1073" r:id="rId708"/>
    <p:sldId id="1074" r:id="rId709"/>
    <p:sldId id="1075" r:id="rId710"/>
    <p:sldId id="1077" r:id="rId711"/>
    <p:sldId id="1078" r:id="rId712"/>
    <p:sldId id="1079" r:id="rId713"/>
    <p:sldId id="1076" r:id="rId714"/>
    <p:sldId id="1080" r:id="rId715"/>
    <p:sldId id="1081" r:id="rId716"/>
    <p:sldId id="1082" r:id="rId717"/>
    <p:sldId id="1083" r:id="rId718"/>
    <p:sldId id="1084" r:id="rId719"/>
    <p:sldId id="1086" r:id="rId720"/>
    <p:sldId id="1087" r:id="rId721"/>
    <p:sldId id="1088" r:id="rId722"/>
    <p:sldId id="1085" r:id="rId723"/>
    <p:sldId id="1089" r:id="rId724"/>
    <p:sldId id="1090" r:id="rId725"/>
    <p:sldId id="1091" r:id="rId726"/>
    <p:sldId id="1092" r:id="rId727"/>
    <p:sldId id="1093" r:id="rId728"/>
    <p:sldId id="1094" r:id="rId729"/>
    <p:sldId id="1096" r:id="rId730"/>
    <p:sldId id="1097" r:id="rId731"/>
    <p:sldId id="1098" r:id="rId732"/>
    <p:sldId id="1095" r:id="rId733"/>
    <p:sldId id="1099" r:id="rId734"/>
    <p:sldId id="1100" r:id="rId735"/>
    <p:sldId id="1101" r:id="rId736"/>
    <p:sldId id="1102" r:id="rId737"/>
    <p:sldId id="1103" r:id="rId738"/>
    <p:sldId id="1104" r:id="rId739"/>
    <p:sldId id="1105" r:id="rId740"/>
    <p:sldId id="1106" r:id="rId741"/>
    <p:sldId id="1107" r:id="rId742"/>
    <p:sldId id="1108" r:id="rId743"/>
    <p:sldId id="1109" r:id="rId744"/>
    <p:sldId id="1110" r:id="rId745"/>
    <p:sldId id="1111" r:id="rId746"/>
    <p:sldId id="1112" r:id="rId747"/>
    <p:sldId id="1114" r:id="rId748"/>
    <p:sldId id="1115" r:id="rId749"/>
    <p:sldId id="1116" r:id="rId750"/>
    <p:sldId id="1113" r:id="rId751"/>
    <p:sldId id="1117" r:id="rId752"/>
    <p:sldId id="1118" r:id="rId753"/>
    <p:sldId id="1119" r:id="rId754"/>
    <p:sldId id="1120" r:id="rId755"/>
    <p:sldId id="1121" r:id="rId756"/>
    <p:sldId id="1122" r:id="rId757"/>
    <p:sldId id="1123" r:id="rId758"/>
    <p:sldId id="1125" r:id="rId759"/>
    <p:sldId id="1126" r:id="rId760"/>
    <p:sldId id="1124" r:id="rId761"/>
    <p:sldId id="1127" r:id="rId762"/>
    <p:sldId id="1128" r:id="rId763"/>
    <p:sldId id="1129" r:id="rId764"/>
    <p:sldId id="1130" r:id="rId765"/>
    <p:sldId id="1131" r:id="rId766"/>
    <p:sldId id="1132" r:id="rId767"/>
    <p:sldId id="1133" r:id="rId768"/>
    <p:sldId id="1134" r:id="rId769"/>
    <p:sldId id="1135" r:id="rId770"/>
    <p:sldId id="1137" r:id="rId771"/>
    <p:sldId id="1138" r:id="rId772"/>
    <p:sldId id="1139" r:id="rId773"/>
    <p:sldId id="1136" r:id="rId774"/>
    <p:sldId id="1140" r:id="rId775"/>
    <p:sldId id="1141" r:id="rId776"/>
    <p:sldId id="1142" r:id="rId777"/>
    <p:sldId id="1143" r:id="rId778"/>
    <p:sldId id="1144" r:id="rId779"/>
    <p:sldId id="1145" r:id="rId780"/>
    <p:sldId id="1146" r:id="rId781"/>
    <p:sldId id="1147" r:id="rId782"/>
    <p:sldId id="1149" r:id="rId783"/>
    <p:sldId id="1150" r:id="rId784"/>
    <p:sldId id="1151" r:id="rId785"/>
    <p:sldId id="1148" r:id="rId786"/>
    <p:sldId id="1152" r:id="rId787"/>
    <p:sldId id="1153" r:id="rId788"/>
    <p:sldId id="1154" r:id="rId789"/>
    <p:sldId id="1155" r:id="rId790"/>
    <p:sldId id="1156" r:id="rId791"/>
    <p:sldId id="1157" r:id="rId792"/>
    <p:sldId id="1158" r:id="rId793"/>
    <p:sldId id="1159" r:id="rId794"/>
    <p:sldId id="1160" r:id="rId795"/>
    <p:sldId id="1161" r:id="rId796"/>
    <p:sldId id="1162" r:id="rId797"/>
    <p:sldId id="1163" r:id="rId798"/>
    <p:sldId id="1164" r:id="rId799"/>
    <p:sldId id="1165" r:id="rId800"/>
    <p:sldId id="1166" r:id="rId801"/>
    <p:sldId id="1168" r:id="rId802"/>
    <p:sldId id="1169" r:id="rId803"/>
    <p:sldId id="1170" r:id="rId804"/>
    <p:sldId id="1167" r:id="rId805"/>
    <p:sldId id="1171" r:id="rId806"/>
    <p:sldId id="1172" r:id="rId807"/>
    <p:sldId id="1173" r:id="rId808"/>
    <p:sldId id="1174" r:id="rId809"/>
    <p:sldId id="1176" r:id="rId810"/>
    <p:sldId id="1177" r:id="rId811"/>
    <p:sldId id="1178" r:id="rId812"/>
    <p:sldId id="1175" r:id="rId813"/>
    <p:sldId id="1179" r:id="rId814"/>
    <p:sldId id="1180" r:id="rId815"/>
    <p:sldId id="1181" r:id="rId816"/>
    <p:sldId id="1182" r:id="rId817"/>
    <p:sldId id="1183" r:id="rId818"/>
    <p:sldId id="1184" r:id="rId819"/>
    <p:sldId id="1185" r:id="rId820"/>
    <p:sldId id="1186" r:id="rId821"/>
    <p:sldId id="1187" r:id="rId822"/>
    <p:sldId id="1188" r:id="rId823"/>
    <p:sldId id="1190" r:id="rId824"/>
    <p:sldId id="1191" r:id="rId825"/>
    <p:sldId id="1192" r:id="rId826"/>
    <p:sldId id="1189" r:id="rId827"/>
    <p:sldId id="1193" r:id="rId828"/>
    <p:sldId id="1194" r:id="rId829"/>
    <p:sldId id="1195" r:id="rId830"/>
    <p:sldId id="1196" r:id="rId831"/>
    <p:sldId id="1197" r:id="rId832"/>
    <p:sldId id="1199" r:id="rId833"/>
    <p:sldId id="1200" r:id="rId834"/>
    <p:sldId id="1201" r:id="rId835"/>
    <p:sldId id="1198" r:id="rId836"/>
    <p:sldId id="1202" r:id="rId837"/>
    <p:sldId id="1203" r:id="rId838"/>
    <p:sldId id="1204" r:id="rId839"/>
    <p:sldId id="1205" r:id="rId840"/>
    <p:sldId id="1206" r:id="rId841"/>
    <p:sldId id="1207" r:id="rId842"/>
    <p:sldId id="1208" r:id="rId843"/>
    <p:sldId id="1209" r:id="rId844"/>
    <p:sldId id="1210" r:id="rId845"/>
    <p:sldId id="1213" r:id="rId846"/>
    <p:sldId id="1214" r:id="rId847"/>
    <p:sldId id="1215" r:id="rId848"/>
    <p:sldId id="1243" r:id="rId849"/>
    <p:sldId id="1216" r:id="rId850"/>
    <p:sldId id="1217" r:id="rId851"/>
    <p:sldId id="1622" r:id="rId852"/>
    <p:sldId id="1218" r:id="rId853"/>
    <p:sldId id="1219" r:id="rId854"/>
    <p:sldId id="1220" r:id="rId855"/>
    <p:sldId id="1221" r:id="rId856"/>
    <p:sldId id="1222" r:id="rId857"/>
    <p:sldId id="1224" r:id="rId858"/>
    <p:sldId id="1225" r:id="rId859"/>
    <p:sldId id="1623" r:id="rId860"/>
    <p:sldId id="1624" r:id="rId861"/>
    <p:sldId id="1229" r:id="rId862"/>
    <p:sldId id="1230" r:id="rId863"/>
    <p:sldId id="1231" r:id="rId864"/>
    <p:sldId id="1232" r:id="rId865"/>
    <p:sldId id="1270" r:id="rId866"/>
    <p:sldId id="1233" r:id="rId867"/>
    <p:sldId id="1234" r:id="rId868"/>
    <p:sldId id="1235" r:id="rId869"/>
    <p:sldId id="1236" r:id="rId870"/>
    <p:sldId id="1237" r:id="rId871"/>
    <p:sldId id="1238" r:id="rId872"/>
    <p:sldId id="1239" r:id="rId873"/>
    <p:sldId id="1240" r:id="rId874"/>
    <p:sldId id="1241" r:id="rId875"/>
    <p:sldId id="1227" r:id="rId876"/>
    <p:sldId id="1228" r:id="rId877"/>
    <p:sldId id="1244" r:id="rId878"/>
    <p:sldId id="1245" r:id="rId879"/>
    <p:sldId id="1246" r:id="rId880"/>
    <p:sldId id="1247" r:id="rId881"/>
    <p:sldId id="1248" r:id="rId882"/>
    <p:sldId id="1249" r:id="rId883"/>
    <p:sldId id="1250" r:id="rId884"/>
    <p:sldId id="1251" r:id="rId885"/>
    <p:sldId id="1252" r:id="rId886"/>
    <p:sldId id="1253" r:id="rId887"/>
    <p:sldId id="1254" r:id="rId888"/>
    <p:sldId id="1255" r:id="rId889"/>
    <p:sldId id="1256" r:id="rId890"/>
    <p:sldId id="1257" r:id="rId891"/>
    <p:sldId id="1258" r:id="rId892"/>
    <p:sldId id="1259" r:id="rId893"/>
    <p:sldId id="1260" r:id="rId894"/>
    <p:sldId id="1261" r:id="rId895"/>
    <p:sldId id="1262" r:id="rId896"/>
    <p:sldId id="1263" r:id="rId897"/>
    <p:sldId id="1264" r:id="rId898"/>
    <p:sldId id="1265" r:id="rId899"/>
    <p:sldId id="1266" r:id="rId900"/>
    <p:sldId id="1267" r:id="rId901"/>
    <p:sldId id="1268" r:id="rId902"/>
    <p:sldId id="1269" r:id="rId903"/>
    <p:sldId id="1271" r:id="rId904"/>
    <p:sldId id="1272" r:id="rId905"/>
    <p:sldId id="1273" r:id="rId906"/>
    <p:sldId id="1274" r:id="rId907"/>
    <p:sldId id="1275" r:id="rId908"/>
    <p:sldId id="1276" r:id="rId909"/>
    <p:sldId id="1277" r:id="rId910"/>
    <p:sldId id="1278" r:id="rId911"/>
    <p:sldId id="1279" r:id="rId912"/>
    <p:sldId id="1280" r:id="rId913"/>
    <p:sldId id="1281" r:id="rId914"/>
    <p:sldId id="1282" r:id="rId915"/>
    <p:sldId id="1284" r:id="rId916"/>
    <p:sldId id="1285" r:id="rId917"/>
    <p:sldId id="1286" r:id="rId918"/>
    <p:sldId id="1283" r:id="rId919"/>
    <p:sldId id="1287" r:id="rId920"/>
    <p:sldId id="1288" r:id="rId921"/>
    <p:sldId id="1289" r:id="rId922"/>
    <p:sldId id="1290" r:id="rId923"/>
    <p:sldId id="1291" r:id="rId924"/>
    <p:sldId id="1292" r:id="rId925"/>
    <p:sldId id="1293" r:id="rId926"/>
    <p:sldId id="1295" r:id="rId927"/>
    <p:sldId id="1296" r:id="rId928"/>
    <p:sldId id="1297" r:id="rId929"/>
    <p:sldId id="1294" r:id="rId930"/>
    <p:sldId id="1298" r:id="rId931"/>
    <p:sldId id="1299" r:id="rId932"/>
    <p:sldId id="1300" r:id="rId933"/>
    <p:sldId id="1301" r:id="rId934"/>
    <p:sldId id="1302" r:id="rId935"/>
    <p:sldId id="1303" r:id="rId936"/>
    <p:sldId id="1304" r:id="rId937"/>
    <p:sldId id="1305" r:id="rId938"/>
    <p:sldId id="1306" r:id="rId939"/>
    <p:sldId id="1308" r:id="rId940"/>
    <p:sldId id="1309" r:id="rId941"/>
    <p:sldId id="1311" r:id="rId942"/>
    <p:sldId id="1312" r:id="rId943"/>
    <p:sldId id="1313" r:id="rId944"/>
    <p:sldId id="1314" r:id="rId945"/>
    <p:sldId id="1315" r:id="rId946"/>
    <p:sldId id="1310" r:id="rId947"/>
    <p:sldId id="1316" r:id="rId948"/>
    <p:sldId id="1317" r:id="rId949"/>
    <p:sldId id="1318" r:id="rId950"/>
    <p:sldId id="1319" r:id="rId951"/>
    <p:sldId id="1320" r:id="rId952"/>
    <p:sldId id="1321" r:id="rId953"/>
    <p:sldId id="1322" r:id="rId954"/>
    <p:sldId id="1323" r:id="rId955"/>
    <p:sldId id="1324" r:id="rId956"/>
    <p:sldId id="1325" r:id="rId957"/>
    <p:sldId id="1326" r:id="rId958"/>
    <p:sldId id="1625" r:id="rId959"/>
    <p:sldId id="1327" r:id="rId960"/>
    <p:sldId id="1328" r:id="rId961"/>
    <p:sldId id="1329" r:id="rId962"/>
    <p:sldId id="1330" r:id="rId963"/>
    <p:sldId id="1331" r:id="rId964"/>
    <p:sldId id="1332" r:id="rId965"/>
    <p:sldId id="1333" r:id="rId966"/>
    <p:sldId id="1335" r:id="rId967"/>
    <p:sldId id="1334" r:id="rId968"/>
    <p:sldId id="1336" r:id="rId969"/>
    <p:sldId id="1337" r:id="rId970"/>
    <p:sldId id="1338" r:id="rId971"/>
    <p:sldId id="1339" r:id="rId972"/>
    <p:sldId id="1340" r:id="rId973"/>
    <p:sldId id="1342" r:id="rId974"/>
    <p:sldId id="1343" r:id="rId975"/>
    <p:sldId id="1341" r:id="rId976"/>
    <p:sldId id="1344" r:id="rId977"/>
    <p:sldId id="1345" r:id="rId978"/>
    <p:sldId id="1346" r:id="rId979"/>
    <p:sldId id="1347" r:id="rId980"/>
    <p:sldId id="1348" r:id="rId981"/>
    <p:sldId id="1349" r:id="rId982"/>
    <p:sldId id="1350" r:id="rId983"/>
    <p:sldId id="1351" r:id="rId984"/>
    <p:sldId id="1352" r:id="rId985"/>
    <p:sldId id="1353" r:id="rId986"/>
    <p:sldId id="1354" r:id="rId987"/>
    <p:sldId id="1355" r:id="rId988"/>
    <p:sldId id="1356" r:id="rId989"/>
    <p:sldId id="1357" r:id="rId990"/>
    <p:sldId id="1358" r:id="rId991"/>
    <p:sldId id="1359" r:id="rId992"/>
    <p:sldId id="1360" r:id="rId993"/>
    <p:sldId id="1362" r:id="rId994"/>
    <p:sldId id="1363" r:id="rId995"/>
    <p:sldId id="1361" r:id="rId996"/>
    <p:sldId id="1364" r:id="rId997"/>
    <p:sldId id="1365" r:id="rId998"/>
    <p:sldId id="1366" r:id="rId999"/>
    <p:sldId id="1367" r:id="rId1000"/>
    <p:sldId id="1368" r:id="rId1001"/>
    <p:sldId id="1369" r:id="rId1002"/>
    <p:sldId id="1370" r:id="rId1003"/>
    <p:sldId id="1371" r:id="rId1004"/>
    <p:sldId id="1372" r:id="rId1005"/>
    <p:sldId id="1373" r:id="rId1006"/>
    <p:sldId id="1374" r:id="rId1007"/>
    <p:sldId id="1376" r:id="rId1008"/>
    <p:sldId id="1377" r:id="rId1009"/>
    <p:sldId id="1375" r:id="rId1010"/>
    <p:sldId id="1378" r:id="rId1011"/>
    <p:sldId id="1379" r:id="rId1012"/>
    <p:sldId id="1380" r:id="rId1013"/>
    <p:sldId id="1381" r:id="rId1014"/>
    <p:sldId id="1382" r:id="rId1015"/>
    <p:sldId id="1383" r:id="rId1016"/>
    <p:sldId id="1384" r:id="rId1017"/>
    <p:sldId id="1385" r:id="rId1018"/>
    <p:sldId id="1387" r:id="rId1019"/>
    <p:sldId id="1388" r:id="rId1020"/>
    <p:sldId id="1386" r:id="rId1021"/>
    <p:sldId id="1389" r:id="rId1022"/>
    <p:sldId id="1390" r:id="rId1023"/>
    <p:sldId id="1391" r:id="rId1024"/>
    <p:sldId id="1392" r:id="rId1025"/>
    <p:sldId id="1393" r:id="rId1026"/>
    <p:sldId id="1394" r:id="rId1027"/>
    <p:sldId id="1395" r:id="rId1028"/>
    <p:sldId id="1396" r:id="rId1029"/>
    <p:sldId id="1398" r:id="rId1030"/>
    <p:sldId id="1397" r:id="rId1031"/>
    <p:sldId id="1399" r:id="rId1032"/>
    <p:sldId id="1400" r:id="rId1033"/>
    <p:sldId id="1401" r:id="rId1034"/>
    <p:sldId id="1402" r:id="rId1035"/>
    <p:sldId id="1403" r:id="rId1036"/>
    <p:sldId id="1404" r:id="rId1037"/>
    <p:sldId id="1406" r:id="rId1038"/>
    <p:sldId id="1407" r:id="rId1039"/>
    <p:sldId id="1408" r:id="rId1040"/>
    <p:sldId id="1409" r:id="rId1041"/>
    <p:sldId id="1410" r:id="rId1042"/>
    <p:sldId id="1405" r:id="rId1043"/>
    <p:sldId id="1411" r:id="rId1044"/>
    <p:sldId id="1412" r:id="rId1045"/>
    <p:sldId id="1413" r:id="rId1046"/>
    <p:sldId id="1414" r:id="rId1047"/>
    <p:sldId id="1415" r:id="rId1048"/>
    <p:sldId id="1416" r:id="rId1049"/>
    <p:sldId id="1417" r:id="rId1050"/>
    <p:sldId id="1418" r:id="rId1051"/>
    <p:sldId id="1419" r:id="rId1052"/>
    <p:sldId id="1420" r:id="rId1053"/>
    <p:sldId id="1422" r:id="rId1054"/>
    <p:sldId id="1421" r:id="rId1055"/>
    <p:sldId id="1423" r:id="rId1056"/>
    <p:sldId id="1424" r:id="rId1057"/>
    <p:sldId id="1426" r:id="rId1058"/>
    <p:sldId id="1427" r:id="rId1059"/>
    <p:sldId id="1428" r:id="rId1060"/>
    <p:sldId id="1430" r:id="rId1061"/>
    <p:sldId id="1431" r:id="rId1062"/>
    <p:sldId id="1429" r:id="rId1063"/>
    <p:sldId id="1432" r:id="rId1064"/>
    <p:sldId id="1433" r:id="rId1065"/>
    <p:sldId id="1434" r:id="rId1066"/>
    <p:sldId id="1435" r:id="rId1067"/>
    <p:sldId id="1436" r:id="rId1068"/>
    <p:sldId id="1437" r:id="rId1069"/>
    <p:sldId id="1438" r:id="rId1070"/>
    <p:sldId id="1440" r:id="rId1071"/>
    <p:sldId id="1439" r:id="rId1072"/>
    <p:sldId id="1441" r:id="rId1073"/>
    <p:sldId id="1442" r:id="rId1074"/>
    <p:sldId id="1443" r:id="rId1075"/>
    <p:sldId id="1444" r:id="rId1076"/>
    <p:sldId id="1445" r:id="rId1077"/>
    <p:sldId id="1446" r:id="rId1078"/>
    <p:sldId id="1447" r:id="rId1079"/>
    <p:sldId id="1448" r:id="rId1080"/>
    <p:sldId id="1449" r:id="rId1081"/>
    <p:sldId id="1450" r:id="rId1082"/>
    <p:sldId id="1451" r:id="rId1083"/>
    <p:sldId id="1452" r:id="rId1084"/>
    <p:sldId id="1453" r:id="rId1085"/>
    <p:sldId id="1454" r:id="rId1086"/>
    <p:sldId id="1456" r:id="rId1087"/>
    <p:sldId id="1457" r:id="rId1088"/>
    <p:sldId id="1455" r:id="rId1089"/>
    <p:sldId id="1458" r:id="rId1090"/>
    <p:sldId id="1459" r:id="rId1091"/>
    <p:sldId id="1460" r:id="rId1092"/>
    <p:sldId id="1461" r:id="rId1093"/>
    <p:sldId id="1462" r:id="rId1094"/>
    <p:sldId id="1463" r:id="rId1095"/>
    <p:sldId id="1464" r:id="rId1096"/>
    <p:sldId id="1465" r:id="rId1097"/>
    <p:sldId id="1466" r:id="rId1098"/>
    <p:sldId id="1467" r:id="rId1099"/>
    <p:sldId id="1468" r:id="rId1100"/>
    <p:sldId id="1469" r:id="rId1101"/>
    <p:sldId id="1470" r:id="rId1102"/>
    <p:sldId id="1471" r:id="rId1103"/>
    <p:sldId id="1472" r:id="rId1104"/>
    <p:sldId id="1473" r:id="rId1105"/>
    <p:sldId id="1474" r:id="rId1106"/>
    <p:sldId id="1475" r:id="rId1107"/>
    <p:sldId id="1476" r:id="rId1108"/>
    <p:sldId id="1477" r:id="rId1109"/>
    <p:sldId id="1478" r:id="rId1110"/>
    <p:sldId id="1479" r:id="rId1111"/>
    <p:sldId id="1480" r:id="rId1112"/>
    <p:sldId id="1481" r:id="rId1113"/>
    <p:sldId id="1483" r:id="rId1114"/>
    <p:sldId id="1482" r:id="rId1115"/>
    <p:sldId id="1484" r:id="rId11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Segoe UI" panose="020B0502040204020203" pitchFamily="34" charset="0"/>
        <a:ea typeface="+mn-ea"/>
        <a:cs typeface="+mn-cs"/>
      </a:defRPr>
    </a:lvl5pPr>
    <a:lvl6pPr marL="2286000" algn="l" defTabSz="914400" rtl="0" eaLnBrk="1" latinLnBrk="0" hangingPunct="1">
      <a:defRPr kern="1200">
        <a:solidFill>
          <a:schemeClr val="tx1"/>
        </a:solidFill>
        <a:latin typeface="Segoe UI" panose="020B0502040204020203" pitchFamily="34" charset="0"/>
        <a:ea typeface="+mn-ea"/>
        <a:cs typeface="+mn-cs"/>
      </a:defRPr>
    </a:lvl6pPr>
    <a:lvl7pPr marL="2743200" algn="l" defTabSz="914400" rtl="0" eaLnBrk="1" latinLnBrk="0" hangingPunct="1">
      <a:defRPr kern="1200">
        <a:solidFill>
          <a:schemeClr val="tx1"/>
        </a:solidFill>
        <a:latin typeface="Segoe UI" panose="020B0502040204020203" pitchFamily="34" charset="0"/>
        <a:ea typeface="+mn-ea"/>
        <a:cs typeface="+mn-cs"/>
      </a:defRPr>
    </a:lvl7pPr>
    <a:lvl8pPr marL="3200400" algn="l" defTabSz="914400" rtl="0" eaLnBrk="1" latinLnBrk="0" hangingPunct="1">
      <a:defRPr kern="1200">
        <a:solidFill>
          <a:schemeClr val="tx1"/>
        </a:solidFill>
        <a:latin typeface="Segoe UI" panose="020B0502040204020203" pitchFamily="34" charset="0"/>
        <a:ea typeface="+mn-ea"/>
        <a:cs typeface="+mn-cs"/>
      </a:defRPr>
    </a:lvl8pPr>
    <a:lvl9pPr marL="3657600" algn="l" defTabSz="914400" rtl="0" eaLnBrk="1" latinLnBrk="0" hangingPunct="1">
      <a:defRPr kern="1200">
        <a:solidFill>
          <a:schemeClr val="tx1"/>
        </a:solidFill>
        <a:latin typeface="Segoe UI" panose="020B0502040204020203"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80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472A"/>
    <a:srgbClr val="F5F5F5"/>
    <a:srgbClr val="D24726"/>
    <a:srgbClr val="9FCDB3"/>
    <a:srgbClr val="217346"/>
    <a:srgbClr val="000000"/>
    <a:srgbClr val="D9D9D9"/>
    <a:srgbClr val="F3F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52" d="100"/>
          <a:sy n="52" d="100"/>
        </p:scale>
        <p:origin x="48" y="1324"/>
      </p:cViewPr>
      <p:guideLst>
        <p:guide orient="horz" pos="2880"/>
        <p:guide pos="480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671" Type="http://schemas.openxmlformats.org/officeDocument/2006/relationships/slide" Target="slides/slide667.xml"/><Relationship Id="rId769" Type="http://schemas.openxmlformats.org/officeDocument/2006/relationships/slide" Target="slides/slide765.xml"/><Relationship Id="rId976" Type="http://schemas.openxmlformats.org/officeDocument/2006/relationships/slide" Target="slides/slide972.xml"/><Relationship Id="rId21" Type="http://schemas.openxmlformats.org/officeDocument/2006/relationships/slide" Target="slides/slide17.xml"/><Relationship Id="rId324" Type="http://schemas.openxmlformats.org/officeDocument/2006/relationships/slide" Target="slides/slide320.xml"/><Relationship Id="rId531" Type="http://schemas.openxmlformats.org/officeDocument/2006/relationships/slide" Target="slides/slide527.xml"/><Relationship Id="rId629" Type="http://schemas.openxmlformats.org/officeDocument/2006/relationships/slide" Target="slides/slide625.xml"/><Relationship Id="rId170" Type="http://schemas.openxmlformats.org/officeDocument/2006/relationships/slide" Target="slides/slide166.xml"/><Relationship Id="rId836" Type="http://schemas.openxmlformats.org/officeDocument/2006/relationships/slide" Target="slides/slide832.xml"/><Relationship Id="rId1021" Type="http://schemas.openxmlformats.org/officeDocument/2006/relationships/slide" Target="slides/slide1017.xml"/><Relationship Id="rId1119" Type="http://schemas.openxmlformats.org/officeDocument/2006/relationships/commentAuthors" Target="commentAuthors.xml"/><Relationship Id="rId268" Type="http://schemas.openxmlformats.org/officeDocument/2006/relationships/slide" Target="slides/slide264.xml"/><Relationship Id="rId475" Type="http://schemas.openxmlformats.org/officeDocument/2006/relationships/slide" Target="slides/slide471.xml"/><Relationship Id="rId682" Type="http://schemas.openxmlformats.org/officeDocument/2006/relationships/slide" Target="slides/slide678.xml"/><Relationship Id="rId903" Type="http://schemas.openxmlformats.org/officeDocument/2006/relationships/slide" Target="slides/slide899.xml"/><Relationship Id="rId32" Type="http://schemas.openxmlformats.org/officeDocument/2006/relationships/slide" Target="slides/slide28.xml"/><Relationship Id="rId128" Type="http://schemas.openxmlformats.org/officeDocument/2006/relationships/slide" Target="slides/slide124.xml"/><Relationship Id="rId335" Type="http://schemas.openxmlformats.org/officeDocument/2006/relationships/slide" Target="slides/slide331.xml"/><Relationship Id="rId542" Type="http://schemas.openxmlformats.org/officeDocument/2006/relationships/slide" Target="slides/slide538.xml"/><Relationship Id="rId987" Type="http://schemas.openxmlformats.org/officeDocument/2006/relationships/slide" Target="slides/slide983.xml"/><Relationship Id="rId181" Type="http://schemas.openxmlformats.org/officeDocument/2006/relationships/slide" Target="slides/slide177.xml"/><Relationship Id="rId402" Type="http://schemas.openxmlformats.org/officeDocument/2006/relationships/slide" Target="slides/slide398.xml"/><Relationship Id="rId847" Type="http://schemas.openxmlformats.org/officeDocument/2006/relationships/slide" Target="slides/slide843.xml"/><Relationship Id="rId1032" Type="http://schemas.openxmlformats.org/officeDocument/2006/relationships/slide" Target="slides/slide1028.xml"/><Relationship Id="rId279" Type="http://schemas.openxmlformats.org/officeDocument/2006/relationships/slide" Target="slides/slide275.xml"/><Relationship Id="rId486" Type="http://schemas.openxmlformats.org/officeDocument/2006/relationships/slide" Target="slides/slide482.xml"/><Relationship Id="rId693" Type="http://schemas.openxmlformats.org/officeDocument/2006/relationships/slide" Target="slides/slide689.xml"/><Relationship Id="rId707" Type="http://schemas.openxmlformats.org/officeDocument/2006/relationships/slide" Target="slides/slide703.xml"/><Relationship Id="rId914" Type="http://schemas.openxmlformats.org/officeDocument/2006/relationships/slide" Target="slides/slide910.xml"/><Relationship Id="rId43" Type="http://schemas.openxmlformats.org/officeDocument/2006/relationships/slide" Target="slides/slide39.xml"/><Relationship Id="rId139" Type="http://schemas.openxmlformats.org/officeDocument/2006/relationships/slide" Target="slides/slide135.xml"/><Relationship Id="rId346" Type="http://schemas.openxmlformats.org/officeDocument/2006/relationships/slide" Target="slides/slide342.xml"/><Relationship Id="rId553" Type="http://schemas.openxmlformats.org/officeDocument/2006/relationships/slide" Target="slides/slide549.xml"/><Relationship Id="rId760" Type="http://schemas.openxmlformats.org/officeDocument/2006/relationships/slide" Target="slides/slide756.xml"/><Relationship Id="rId998" Type="http://schemas.openxmlformats.org/officeDocument/2006/relationships/slide" Target="slides/slide994.xml"/><Relationship Id="rId192" Type="http://schemas.openxmlformats.org/officeDocument/2006/relationships/slide" Target="slides/slide188.xml"/><Relationship Id="rId206" Type="http://schemas.openxmlformats.org/officeDocument/2006/relationships/slide" Target="slides/slide202.xml"/><Relationship Id="rId413" Type="http://schemas.openxmlformats.org/officeDocument/2006/relationships/slide" Target="slides/slide409.xml"/><Relationship Id="rId858" Type="http://schemas.openxmlformats.org/officeDocument/2006/relationships/slide" Target="slides/slide854.xml"/><Relationship Id="rId1043" Type="http://schemas.openxmlformats.org/officeDocument/2006/relationships/slide" Target="slides/slide1039.xml"/><Relationship Id="rId497" Type="http://schemas.openxmlformats.org/officeDocument/2006/relationships/slide" Target="slides/slide493.xml"/><Relationship Id="rId620" Type="http://schemas.openxmlformats.org/officeDocument/2006/relationships/slide" Target="slides/slide616.xml"/><Relationship Id="rId718" Type="http://schemas.openxmlformats.org/officeDocument/2006/relationships/slide" Target="slides/slide714.xml"/><Relationship Id="rId925" Type="http://schemas.openxmlformats.org/officeDocument/2006/relationships/slide" Target="slides/slide921.xml"/><Relationship Id="rId357" Type="http://schemas.openxmlformats.org/officeDocument/2006/relationships/slide" Target="slides/slide353.xml"/><Relationship Id="rId1110" Type="http://schemas.openxmlformats.org/officeDocument/2006/relationships/slide" Target="slides/slide1106.xml"/><Relationship Id="rId54" Type="http://schemas.openxmlformats.org/officeDocument/2006/relationships/slide" Target="slides/slide50.xml"/><Relationship Id="rId217" Type="http://schemas.openxmlformats.org/officeDocument/2006/relationships/slide" Target="slides/slide213.xml"/><Relationship Id="rId564" Type="http://schemas.openxmlformats.org/officeDocument/2006/relationships/slide" Target="slides/slide560.xml"/><Relationship Id="rId771" Type="http://schemas.openxmlformats.org/officeDocument/2006/relationships/slide" Target="slides/slide767.xml"/><Relationship Id="rId869" Type="http://schemas.openxmlformats.org/officeDocument/2006/relationships/slide" Target="slides/slide865.xml"/><Relationship Id="rId424" Type="http://schemas.openxmlformats.org/officeDocument/2006/relationships/slide" Target="slides/slide420.xml"/><Relationship Id="rId631" Type="http://schemas.openxmlformats.org/officeDocument/2006/relationships/slide" Target="slides/slide627.xml"/><Relationship Id="rId729" Type="http://schemas.openxmlformats.org/officeDocument/2006/relationships/slide" Target="slides/slide725.xml"/><Relationship Id="rId1054" Type="http://schemas.openxmlformats.org/officeDocument/2006/relationships/slide" Target="slides/slide1050.xml"/><Relationship Id="rId270" Type="http://schemas.openxmlformats.org/officeDocument/2006/relationships/slide" Target="slides/slide266.xml"/><Relationship Id="rId936" Type="http://schemas.openxmlformats.org/officeDocument/2006/relationships/slide" Target="slides/slide932.xml"/><Relationship Id="rId1121" Type="http://schemas.openxmlformats.org/officeDocument/2006/relationships/viewProps" Target="viewProps.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575" Type="http://schemas.openxmlformats.org/officeDocument/2006/relationships/slide" Target="slides/slide571.xml"/><Relationship Id="rId782" Type="http://schemas.openxmlformats.org/officeDocument/2006/relationships/slide" Target="slides/slide778.xml"/><Relationship Id="rId228" Type="http://schemas.openxmlformats.org/officeDocument/2006/relationships/slide" Target="slides/slide224.xml"/><Relationship Id="rId435" Type="http://schemas.openxmlformats.org/officeDocument/2006/relationships/slide" Target="slides/slide431.xml"/><Relationship Id="rId642" Type="http://schemas.openxmlformats.org/officeDocument/2006/relationships/slide" Target="slides/slide638.xml"/><Relationship Id="rId1065" Type="http://schemas.openxmlformats.org/officeDocument/2006/relationships/slide" Target="slides/slide1061.xml"/><Relationship Id="rId281" Type="http://schemas.openxmlformats.org/officeDocument/2006/relationships/slide" Target="slides/slide277.xml"/><Relationship Id="rId502" Type="http://schemas.openxmlformats.org/officeDocument/2006/relationships/slide" Target="slides/slide498.xml"/><Relationship Id="rId947" Type="http://schemas.openxmlformats.org/officeDocument/2006/relationships/slide" Target="slides/slide943.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slide" Target="slides/slide375.xml"/><Relationship Id="rId586" Type="http://schemas.openxmlformats.org/officeDocument/2006/relationships/slide" Target="slides/slide582.xml"/><Relationship Id="rId793" Type="http://schemas.openxmlformats.org/officeDocument/2006/relationships/slide" Target="slides/slide789.xml"/><Relationship Id="rId807" Type="http://schemas.openxmlformats.org/officeDocument/2006/relationships/slide" Target="slides/slide803.xml"/><Relationship Id="rId7" Type="http://schemas.openxmlformats.org/officeDocument/2006/relationships/slide" Target="slides/slide3.xml"/><Relationship Id="rId239" Type="http://schemas.openxmlformats.org/officeDocument/2006/relationships/slide" Target="slides/slide235.xml"/><Relationship Id="rId446" Type="http://schemas.openxmlformats.org/officeDocument/2006/relationships/slide" Target="slides/slide442.xml"/><Relationship Id="rId653" Type="http://schemas.openxmlformats.org/officeDocument/2006/relationships/slide" Target="slides/slide649.xml"/><Relationship Id="rId1076" Type="http://schemas.openxmlformats.org/officeDocument/2006/relationships/slide" Target="slides/slide1072.xml"/><Relationship Id="rId292" Type="http://schemas.openxmlformats.org/officeDocument/2006/relationships/slide" Target="slides/slide288.xml"/><Relationship Id="rId306" Type="http://schemas.openxmlformats.org/officeDocument/2006/relationships/slide" Target="slides/slide302.xml"/><Relationship Id="rId860" Type="http://schemas.openxmlformats.org/officeDocument/2006/relationships/slide" Target="slides/slide856.xml"/><Relationship Id="rId958" Type="http://schemas.openxmlformats.org/officeDocument/2006/relationships/slide" Target="slides/slide954.xml"/><Relationship Id="rId87" Type="http://schemas.openxmlformats.org/officeDocument/2006/relationships/slide" Target="slides/slide83.xml"/><Relationship Id="rId513" Type="http://schemas.openxmlformats.org/officeDocument/2006/relationships/slide" Target="slides/slide509.xml"/><Relationship Id="rId597" Type="http://schemas.openxmlformats.org/officeDocument/2006/relationships/slide" Target="slides/slide593.xml"/><Relationship Id="rId720" Type="http://schemas.openxmlformats.org/officeDocument/2006/relationships/slide" Target="slides/slide716.xml"/><Relationship Id="rId818" Type="http://schemas.openxmlformats.org/officeDocument/2006/relationships/slide" Target="slides/slide814.xml"/><Relationship Id="rId152" Type="http://schemas.openxmlformats.org/officeDocument/2006/relationships/slide" Target="slides/slide148.xml"/><Relationship Id="rId457" Type="http://schemas.openxmlformats.org/officeDocument/2006/relationships/slide" Target="slides/slide453.xml"/><Relationship Id="rId1003" Type="http://schemas.openxmlformats.org/officeDocument/2006/relationships/slide" Target="slides/slide999.xml"/><Relationship Id="rId1087" Type="http://schemas.openxmlformats.org/officeDocument/2006/relationships/slide" Target="slides/slide1083.xml"/><Relationship Id="rId664" Type="http://schemas.openxmlformats.org/officeDocument/2006/relationships/slide" Target="slides/slide660.xml"/><Relationship Id="rId871" Type="http://schemas.openxmlformats.org/officeDocument/2006/relationships/slide" Target="slides/slide867.xml"/><Relationship Id="rId969" Type="http://schemas.openxmlformats.org/officeDocument/2006/relationships/slide" Target="slides/slide965.xml"/><Relationship Id="rId14" Type="http://schemas.openxmlformats.org/officeDocument/2006/relationships/slide" Target="slides/slide10.xml"/><Relationship Id="rId317" Type="http://schemas.openxmlformats.org/officeDocument/2006/relationships/slide" Target="slides/slide313.xml"/><Relationship Id="rId524" Type="http://schemas.openxmlformats.org/officeDocument/2006/relationships/slide" Target="slides/slide520.xml"/><Relationship Id="rId731" Type="http://schemas.openxmlformats.org/officeDocument/2006/relationships/slide" Target="slides/slide727.xml"/><Relationship Id="rId98" Type="http://schemas.openxmlformats.org/officeDocument/2006/relationships/slide" Target="slides/slide94.xml"/><Relationship Id="rId163" Type="http://schemas.openxmlformats.org/officeDocument/2006/relationships/slide" Target="slides/slide159.xml"/><Relationship Id="rId370" Type="http://schemas.openxmlformats.org/officeDocument/2006/relationships/slide" Target="slides/slide366.xml"/><Relationship Id="rId829" Type="http://schemas.openxmlformats.org/officeDocument/2006/relationships/slide" Target="slides/slide825.xml"/><Relationship Id="rId1014" Type="http://schemas.openxmlformats.org/officeDocument/2006/relationships/slide" Target="slides/slide1010.xml"/><Relationship Id="rId230" Type="http://schemas.openxmlformats.org/officeDocument/2006/relationships/slide" Target="slides/slide226.xml"/><Relationship Id="rId468" Type="http://schemas.openxmlformats.org/officeDocument/2006/relationships/slide" Target="slides/slide464.xml"/><Relationship Id="rId675" Type="http://schemas.openxmlformats.org/officeDocument/2006/relationships/slide" Target="slides/slide671.xml"/><Relationship Id="rId882" Type="http://schemas.openxmlformats.org/officeDocument/2006/relationships/slide" Target="slides/slide878.xml"/><Relationship Id="rId1098" Type="http://schemas.openxmlformats.org/officeDocument/2006/relationships/slide" Target="slides/slide1094.xml"/><Relationship Id="rId25" Type="http://schemas.openxmlformats.org/officeDocument/2006/relationships/slide" Target="slides/slide21.xml"/><Relationship Id="rId328" Type="http://schemas.openxmlformats.org/officeDocument/2006/relationships/slide" Target="slides/slide324.xml"/><Relationship Id="rId535" Type="http://schemas.openxmlformats.org/officeDocument/2006/relationships/slide" Target="slides/slide531.xml"/><Relationship Id="rId742" Type="http://schemas.openxmlformats.org/officeDocument/2006/relationships/slide" Target="slides/slide738.xml"/><Relationship Id="rId174" Type="http://schemas.openxmlformats.org/officeDocument/2006/relationships/slide" Target="slides/slide170.xml"/><Relationship Id="rId381" Type="http://schemas.openxmlformats.org/officeDocument/2006/relationships/slide" Target="slides/slide377.xml"/><Relationship Id="rId602" Type="http://schemas.openxmlformats.org/officeDocument/2006/relationships/slide" Target="slides/slide598.xml"/><Relationship Id="rId1025" Type="http://schemas.openxmlformats.org/officeDocument/2006/relationships/slide" Target="slides/slide1021.xml"/><Relationship Id="rId241" Type="http://schemas.openxmlformats.org/officeDocument/2006/relationships/slide" Target="slides/slide237.xml"/><Relationship Id="rId479" Type="http://schemas.openxmlformats.org/officeDocument/2006/relationships/slide" Target="slides/slide475.xml"/><Relationship Id="rId686" Type="http://schemas.openxmlformats.org/officeDocument/2006/relationships/slide" Target="slides/slide682.xml"/><Relationship Id="rId893" Type="http://schemas.openxmlformats.org/officeDocument/2006/relationships/slide" Target="slides/slide889.xml"/><Relationship Id="rId907" Type="http://schemas.openxmlformats.org/officeDocument/2006/relationships/slide" Target="slides/slide903.xml"/><Relationship Id="rId36" Type="http://schemas.openxmlformats.org/officeDocument/2006/relationships/slide" Target="slides/slide32.xml"/><Relationship Id="rId339" Type="http://schemas.openxmlformats.org/officeDocument/2006/relationships/slide" Target="slides/slide335.xml"/><Relationship Id="rId546" Type="http://schemas.openxmlformats.org/officeDocument/2006/relationships/slide" Target="slides/slide542.xml"/><Relationship Id="rId753" Type="http://schemas.openxmlformats.org/officeDocument/2006/relationships/slide" Target="slides/slide749.xml"/><Relationship Id="rId101" Type="http://schemas.openxmlformats.org/officeDocument/2006/relationships/slide" Target="slides/slide97.xml"/><Relationship Id="rId185" Type="http://schemas.openxmlformats.org/officeDocument/2006/relationships/slide" Target="slides/slide181.xml"/><Relationship Id="rId406" Type="http://schemas.openxmlformats.org/officeDocument/2006/relationships/slide" Target="slides/slide402.xml"/><Relationship Id="rId960" Type="http://schemas.openxmlformats.org/officeDocument/2006/relationships/slide" Target="slides/slide956.xml"/><Relationship Id="rId1036" Type="http://schemas.openxmlformats.org/officeDocument/2006/relationships/slide" Target="slides/slide1032.xml"/><Relationship Id="rId392" Type="http://schemas.openxmlformats.org/officeDocument/2006/relationships/slide" Target="slides/slide388.xml"/><Relationship Id="rId613" Type="http://schemas.openxmlformats.org/officeDocument/2006/relationships/slide" Target="slides/slide609.xml"/><Relationship Id="rId697" Type="http://schemas.openxmlformats.org/officeDocument/2006/relationships/slide" Target="slides/slide693.xml"/><Relationship Id="rId820" Type="http://schemas.openxmlformats.org/officeDocument/2006/relationships/slide" Target="slides/slide816.xml"/><Relationship Id="rId918" Type="http://schemas.openxmlformats.org/officeDocument/2006/relationships/slide" Target="slides/slide914.xml"/><Relationship Id="rId252" Type="http://schemas.openxmlformats.org/officeDocument/2006/relationships/slide" Target="slides/slide248.xml"/><Relationship Id="rId1103" Type="http://schemas.openxmlformats.org/officeDocument/2006/relationships/slide" Target="slides/slide1099.xml"/><Relationship Id="rId47" Type="http://schemas.openxmlformats.org/officeDocument/2006/relationships/slide" Target="slides/slide43.xml"/><Relationship Id="rId112" Type="http://schemas.openxmlformats.org/officeDocument/2006/relationships/slide" Target="slides/slide108.xml"/><Relationship Id="rId557" Type="http://schemas.openxmlformats.org/officeDocument/2006/relationships/slide" Target="slides/slide553.xml"/><Relationship Id="rId764" Type="http://schemas.openxmlformats.org/officeDocument/2006/relationships/slide" Target="slides/slide760.xml"/><Relationship Id="rId971" Type="http://schemas.openxmlformats.org/officeDocument/2006/relationships/slide" Target="slides/slide967.xml"/><Relationship Id="rId196" Type="http://schemas.openxmlformats.org/officeDocument/2006/relationships/slide" Target="slides/slide192.xml"/><Relationship Id="rId417" Type="http://schemas.openxmlformats.org/officeDocument/2006/relationships/slide" Target="slides/slide413.xml"/><Relationship Id="rId624" Type="http://schemas.openxmlformats.org/officeDocument/2006/relationships/slide" Target="slides/slide620.xml"/><Relationship Id="rId831" Type="http://schemas.openxmlformats.org/officeDocument/2006/relationships/slide" Target="slides/slide827.xml"/><Relationship Id="rId1047" Type="http://schemas.openxmlformats.org/officeDocument/2006/relationships/slide" Target="slides/slide1043.xml"/><Relationship Id="rId263" Type="http://schemas.openxmlformats.org/officeDocument/2006/relationships/slide" Target="slides/slide259.xml"/><Relationship Id="rId470" Type="http://schemas.openxmlformats.org/officeDocument/2006/relationships/slide" Target="slides/slide466.xml"/><Relationship Id="rId929" Type="http://schemas.openxmlformats.org/officeDocument/2006/relationships/slide" Target="slides/slide925.xml"/><Relationship Id="rId1114" Type="http://schemas.openxmlformats.org/officeDocument/2006/relationships/slide" Target="slides/slide1110.xml"/><Relationship Id="rId58" Type="http://schemas.openxmlformats.org/officeDocument/2006/relationships/slide" Target="slides/slide54.xml"/><Relationship Id="rId123" Type="http://schemas.openxmlformats.org/officeDocument/2006/relationships/slide" Target="slides/slide119.xml"/><Relationship Id="rId330" Type="http://schemas.openxmlformats.org/officeDocument/2006/relationships/slide" Target="slides/slide326.xml"/><Relationship Id="rId568" Type="http://schemas.openxmlformats.org/officeDocument/2006/relationships/slide" Target="slides/slide564.xml"/><Relationship Id="rId775" Type="http://schemas.openxmlformats.org/officeDocument/2006/relationships/slide" Target="slides/slide771.xml"/><Relationship Id="rId982" Type="http://schemas.openxmlformats.org/officeDocument/2006/relationships/slide" Target="slides/slide978.xml"/><Relationship Id="rId428" Type="http://schemas.openxmlformats.org/officeDocument/2006/relationships/slide" Target="slides/slide424.xml"/><Relationship Id="rId635" Type="http://schemas.openxmlformats.org/officeDocument/2006/relationships/slide" Target="slides/slide631.xml"/><Relationship Id="rId842" Type="http://schemas.openxmlformats.org/officeDocument/2006/relationships/slide" Target="slides/slide838.xml"/><Relationship Id="rId1058" Type="http://schemas.openxmlformats.org/officeDocument/2006/relationships/slide" Target="slides/slide1054.xml"/><Relationship Id="rId274" Type="http://schemas.openxmlformats.org/officeDocument/2006/relationships/slide" Target="slides/slide270.xml"/><Relationship Id="rId481" Type="http://schemas.openxmlformats.org/officeDocument/2006/relationships/slide" Target="slides/slide477.xml"/><Relationship Id="rId702" Type="http://schemas.openxmlformats.org/officeDocument/2006/relationships/slide" Target="slides/slide698.xml"/><Relationship Id="rId69" Type="http://schemas.openxmlformats.org/officeDocument/2006/relationships/slide" Target="slides/slide65.xml"/><Relationship Id="rId134" Type="http://schemas.openxmlformats.org/officeDocument/2006/relationships/slide" Target="slides/slide130.xml"/><Relationship Id="rId579" Type="http://schemas.openxmlformats.org/officeDocument/2006/relationships/slide" Target="slides/slide575.xml"/><Relationship Id="rId786" Type="http://schemas.openxmlformats.org/officeDocument/2006/relationships/slide" Target="slides/slide782.xml"/><Relationship Id="rId993" Type="http://schemas.openxmlformats.org/officeDocument/2006/relationships/slide" Target="slides/slide989.xml"/><Relationship Id="rId341" Type="http://schemas.openxmlformats.org/officeDocument/2006/relationships/slide" Target="slides/slide337.xml"/><Relationship Id="rId439" Type="http://schemas.openxmlformats.org/officeDocument/2006/relationships/slide" Target="slides/slide435.xml"/><Relationship Id="rId646" Type="http://schemas.openxmlformats.org/officeDocument/2006/relationships/slide" Target="slides/slide642.xml"/><Relationship Id="rId1069" Type="http://schemas.openxmlformats.org/officeDocument/2006/relationships/slide" Target="slides/slide1065.xml"/><Relationship Id="rId201" Type="http://schemas.openxmlformats.org/officeDocument/2006/relationships/slide" Target="slides/slide197.xml"/><Relationship Id="rId285" Type="http://schemas.openxmlformats.org/officeDocument/2006/relationships/slide" Target="slides/slide281.xml"/><Relationship Id="rId506" Type="http://schemas.openxmlformats.org/officeDocument/2006/relationships/slide" Target="slides/slide502.xml"/><Relationship Id="rId853" Type="http://schemas.openxmlformats.org/officeDocument/2006/relationships/slide" Target="slides/slide849.xml"/><Relationship Id="rId492" Type="http://schemas.openxmlformats.org/officeDocument/2006/relationships/slide" Target="slides/slide488.xml"/><Relationship Id="rId713" Type="http://schemas.openxmlformats.org/officeDocument/2006/relationships/slide" Target="slides/slide709.xml"/><Relationship Id="rId797" Type="http://schemas.openxmlformats.org/officeDocument/2006/relationships/slide" Target="slides/slide793.xml"/><Relationship Id="rId920" Type="http://schemas.openxmlformats.org/officeDocument/2006/relationships/slide" Target="slides/slide916.xml"/><Relationship Id="rId145" Type="http://schemas.openxmlformats.org/officeDocument/2006/relationships/slide" Target="slides/slide141.xml"/><Relationship Id="rId352" Type="http://schemas.openxmlformats.org/officeDocument/2006/relationships/slide" Target="slides/slide348.xml"/><Relationship Id="rId212" Type="http://schemas.openxmlformats.org/officeDocument/2006/relationships/slide" Target="slides/slide208.xml"/><Relationship Id="rId657" Type="http://schemas.openxmlformats.org/officeDocument/2006/relationships/slide" Target="slides/slide653.xml"/><Relationship Id="rId864" Type="http://schemas.openxmlformats.org/officeDocument/2006/relationships/slide" Target="slides/slide860.xml"/><Relationship Id="rId296" Type="http://schemas.openxmlformats.org/officeDocument/2006/relationships/slide" Target="slides/slide292.xml"/><Relationship Id="rId517" Type="http://schemas.openxmlformats.org/officeDocument/2006/relationships/slide" Target="slides/slide513.xml"/><Relationship Id="rId724" Type="http://schemas.openxmlformats.org/officeDocument/2006/relationships/slide" Target="slides/slide720.xml"/><Relationship Id="rId931" Type="http://schemas.openxmlformats.org/officeDocument/2006/relationships/slide" Target="slides/slide927.xml"/><Relationship Id="rId60" Type="http://schemas.openxmlformats.org/officeDocument/2006/relationships/slide" Target="slides/slide56.xml"/><Relationship Id="rId156" Type="http://schemas.openxmlformats.org/officeDocument/2006/relationships/slide" Target="slides/slide152.xml"/><Relationship Id="rId363" Type="http://schemas.openxmlformats.org/officeDocument/2006/relationships/slide" Target="slides/slide359.xml"/><Relationship Id="rId570" Type="http://schemas.openxmlformats.org/officeDocument/2006/relationships/slide" Target="slides/slide566.xml"/><Relationship Id="rId1007" Type="http://schemas.openxmlformats.org/officeDocument/2006/relationships/slide" Target="slides/slide1003.xml"/><Relationship Id="rId223" Type="http://schemas.openxmlformats.org/officeDocument/2006/relationships/slide" Target="slides/slide219.xml"/><Relationship Id="rId430" Type="http://schemas.openxmlformats.org/officeDocument/2006/relationships/slide" Target="slides/slide426.xml"/><Relationship Id="rId668" Type="http://schemas.openxmlformats.org/officeDocument/2006/relationships/slide" Target="slides/slide664.xml"/><Relationship Id="rId875" Type="http://schemas.openxmlformats.org/officeDocument/2006/relationships/slide" Target="slides/slide871.xml"/><Relationship Id="rId1060" Type="http://schemas.openxmlformats.org/officeDocument/2006/relationships/slide" Target="slides/slide1056.xml"/><Relationship Id="rId18" Type="http://schemas.openxmlformats.org/officeDocument/2006/relationships/slide" Target="slides/slide14.xml"/><Relationship Id="rId528" Type="http://schemas.openxmlformats.org/officeDocument/2006/relationships/slide" Target="slides/slide524.xml"/><Relationship Id="rId735" Type="http://schemas.openxmlformats.org/officeDocument/2006/relationships/slide" Target="slides/slide731.xml"/><Relationship Id="rId942" Type="http://schemas.openxmlformats.org/officeDocument/2006/relationships/slide" Target="slides/slide938.xml"/><Relationship Id="rId167" Type="http://schemas.openxmlformats.org/officeDocument/2006/relationships/slide" Target="slides/slide163.xml"/><Relationship Id="rId374" Type="http://schemas.openxmlformats.org/officeDocument/2006/relationships/slide" Target="slides/slide370.xml"/><Relationship Id="rId581" Type="http://schemas.openxmlformats.org/officeDocument/2006/relationships/slide" Target="slides/slide577.xml"/><Relationship Id="rId1018" Type="http://schemas.openxmlformats.org/officeDocument/2006/relationships/slide" Target="slides/slide1014.xml"/><Relationship Id="rId71" Type="http://schemas.openxmlformats.org/officeDocument/2006/relationships/slide" Target="slides/slide67.xml"/><Relationship Id="rId234" Type="http://schemas.openxmlformats.org/officeDocument/2006/relationships/slide" Target="slides/slide230.xml"/><Relationship Id="rId679" Type="http://schemas.openxmlformats.org/officeDocument/2006/relationships/slide" Target="slides/slide675.xml"/><Relationship Id="rId802" Type="http://schemas.openxmlformats.org/officeDocument/2006/relationships/slide" Target="slides/slide798.xml"/><Relationship Id="rId886" Type="http://schemas.openxmlformats.org/officeDocument/2006/relationships/slide" Target="slides/slide882.xml"/><Relationship Id="rId2" Type="http://schemas.openxmlformats.org/officeDocument/2006/relationships/customXml" Target="../customXml/item2.xml"/><Relationship Id="rId29" Type="http://schemas.openxmlformats.org/officeDocument/2006/relationships/slide" Target="slides/slide25.xml"/><Relationship Id="rId441" Type="http://schemas.openxmlformats.org/officeDocument/2006/relationships/slide" Target="slides/slide437.xml"/><Relationship Id="rId539" Type="http://schemas.openxmlformats.org/officeDocument/2006/relationships/slide" Target="slides/slide535.xml"/><Relationship Id="rId746" Type="http://schemas.openxmlformats.org/officeDocument/2006/relationships/slide" Target="slides/slide742.xml"/><Relationship Id="rId1071" Type="http://schemas.openxmlformats.org/officeDocument/2006/relationships/slide" Target="slides/slide1067.xml"/><Relationship Id="rId178" Type="http://schemas.openxmlformats.org/officeDocument/2006/relationships/slide" Target="slides/slide174.xml"/><Relationship Id="rId301" Type="http://schemas.openxmlformats.org/officeDocument/2006/relationships/slide" Target="slides/slide297.xml"/><Relationship Id="rId953" Type="http://schemas.openxmlformats.org/officeDocument/2006/relationships/slide" Target="slides/slide949.xml"/><Relationship Id="rId1029" Type="http://schemas.openxmlformats.org/officeDocument/2006/relationships/slide" Target="slides/slide1025.xml"/><Relationship Id="rId82" Type="http://schemas.openxmlformats.org/officeDocument/2006/relationships/slide" Target="slides/slide78.xml"/><Relationship Id="rId385" Type="http://schemas.openxmlformats.org/officeDocument/2006/relationships/slide" Target="slides/slide381.xml"/><Relationship Id="rId592" Type="http://schemas.openxmlformats.org/officeDocument/2006/relationships/slide" Target="slides/slide588.xml"/><Relationship Id="rId606" Type="http://schemas.openxmlformats.org/officeDocument/2006/relationships/slide" Target="slides/slide602.xml"/><Relationship Id="rId813" Type="http://schemas.openxmlformats.org/officeDocument/2006/relationships/slide" Target="slides/slide809.xml"/><Relationship Id="rId245" Type="http://schemas.openxmlformats.org/officeDocument/2006/relationships/slide" Target="slides/slide241.xml"/><Relationship Id="rId452" Type="http://schemas.openxmlformats.org/officeDocument/2006/relationships/slide" Target="slides/slide448.xml"/><Relationship Id="rId897" Type="http://schemas.openxmlformats.org/officeDocument/2006/relationships/slide" Target="slides/slide893.xml"/><Relationship Id="rId1082" Type="http://schemas.openxmlformats.org/officeDocument/2006/relationships/slide" Target="slides/slide1078.xml"/><Relationship Id="rId105" Type="http://schemas.openxmlformats.org/officeDocument/2006/relationships/slide" Target="slides/slide101.xml"/><Relationship Id="rId312" Type="http://schemas.openxmlformats.org/officeDocument/2006/relationships/slide" Target="slides/slide308.xml"/><Relationship Id="rId757" Type="http://schemas.openxmlformats.org/officeDocument/2006/relationships/slide" Target="slides/slide753.xml"/><Relationship Id="rId964" Type="http://schemas.openxmlformats.org/officeDocument/2006/relationships/slide" Target="slides/slide960.xml"/><Relationship Id="rId93" Type="http://schemas.openxmlformats.org/officeDocument/2006/relationships/slide" Target="slides/slide89.xml"/><Relationship Id="rId189" Type="http://schemas.openxmlformats.org/officeDocument/2006/relationships/slide" Target="slides/slide185.xml"/><Relationship Id="rId396" Type="http://schemas.openxmlformats.org/officeDocument/2006/relationships/slide" Target="slides/slide392.xml"/><Relationship Id="rId617" Type="http://schemas.openxmlformats.org/officeDocument/2006/relationships/slide" Target="slides/slide613.xml"/><Relationship Id="rId824" Type="http://schemas.openxmlformats.org/officeDocument/2006/relationships/slide" Target="slides/slide820.xml"/><Relationship Id="rId256" Type="http://schemas.openxmlformats.org/officeDocument/2006/relationships/slide" Target="slides/slide252.xml"/><Relationship Id="rId463" Type="http://schemas.openxmlformats.org/officeDocument/2006/relationships/slide" Target="slides/slide459.xml"/><Relationship Id="rId670" Type="http://schemas.openxmlformats.org/officeDocument/2006/relationships/slide" Target="slides/slide666.xml"/><Relationship Id="rId1093" Type="http://schemas.openxmlformats.org/officeDocument/2006/relationships/slide" Target="slides/slide1089.xml"/><Relationship Id="rId1107" Type="http://schemas.openxmlformats.org/officeDocument/2006/relationships/slide" Target="slides/slide1103.xml"/><Relationship Id="rId116" Type="http://schemas.openxmlformats.org/officeDocument/2006/relationships/slide" Target="slides/slide112.xml"/><Relationship Id="rId323" Type="http://schemas.openxmlformats.org/officeDocument/2006/relationships/slide" Target="slides/slide319.xml"/><Relationship Id="rId530" Type="http://schemas.openxmlformats.org/officeDocument/2006/relationships/slide" Target="slides/slide526.xml"/><Relationship Id="rId768" Type="http://schemas.openxmlformats.org/officeDocument/2006/relationships/slide" Target="slides/slide764.xml"/><Relationship Id="rId975" Type="http://schemas.openxmlformats.org/officeDocument/2006/relationships/slide" Target="slides/slide971.xml"/><Relationship Id="rId20" Type="http://schemas.openxmlformats.org/officeDocument/2006/relationships/slide" Target="slides/slide16.xml"/><Relationship Id="rId628" Type="http://schemas.openxmlformats.org/officeDocument/2006/relationships/slide" Target="slides/slide624.xml"/><Relationship Id="rId835" Type="http://schemas.openxmlformats.org/officeDocument/2006/relationships/slide" Target="slides/slide831.xml"/><Relationship Id="rId225" Type="http://schemas.openxmlformats.org/officeDocument/2006/relationships/slide" Target="slides/slide221.xml"/><Relationship Id="rId267" Type="http://schemas.openxmlformats.org/officeDocument/2006/relationships/slide" Target="slides/slide263.xml"/><Relationship Id="rId432" Type="http://schemas.openxmlformats.org/officeDocument/2006/relationships/slide" Target="slides/slide428.xml"/><Relationship Id="rId474" Type="http://schemas.openxmlformats.org/officeDocument/2006/relationships/slide" Target="slides/slide470.xml"/><Relationship Id="rId877" Type="http://schemas.openxmlformats.org/officeDocument/2006/relationships/slide" Target="slides/slide873.xml"/><Relationship Id="rId1020" Type="http://schemas.openxmlformats.org/officeDocument/2006/relationships/slide" Target="slides/slide1016.xml"/><Relationship Id="rId1062" Type="http://schemas.openxmlformats.org/officeDocument/2006/relationships/slide" Target="slides/slide1058.xml"/><Relationship Id="rId1118" Type="http://schemas.openxmlformats.org/officeDocument/2006/relationships/handoutMaster" Target="handoutMasters/handoutMaster1.xml"/><Relationship Id="rId127" Type="http://schemas.openxmlformats.org/officeDocument/2006/relationships/slide" Target="slides/slide123.xml"/><Relationship Id="rId681" Type="http://schemas.openxmlformats.org/officeDocument/2006/relationships/slide" Target="slides/slide677.xml"/><Relationship Id="rId737" Type="http://schemas.openxmlformats.org/officeDocument/2006/relationships/slide" Target="slides/slide733.xml"/><Relationship Id="rId779" Type="http://schemas.openxmlformats.org/officeDocument/2006/relationships/slide" Target="slides/slide775.xml"/><Relationship Id="rId902" Type="http://schemas.openxmlformats.org/officeDocument/2006/relationships/slide" Target="slides/slide898.xml"/><Relationship Id="rId944" Type="http://schemas.openxmlformats.org/officeDocument/2006/relationships/slide" Target="slides/slide940.xml"/><Relationship Id="rId986" Type="http://schemas.openxmlformats.org/officeDocument/2006/relationships/slide" Target="slides/slide982.xml"/><Relationship Id="rId31" Type="http://schemas.openxmlformats.org/officeDocument/2006/relationships/slide" Target="slides/slide27.xml"/><Relationship Id="rId73" Type="http://schemas.openxmlformats.org/officeDocument/2006/relationships/slide" Target="slides/slide69.xml"/><Relationship Id="rId169" Type="http://schemas.openxmlformats.org/officeDocument/2006/relationships/slide" Target="slides/slide165.xml"/><Relationship Id="rId334" Type="http://schemas.openxmlformats.org/officeDocument/2006/relationships/slide" Target="slides/slide330.xml"/><Relationship Id="rId376" Type="http://schemas.openxmlformats.org/officeDocument/2006/relationships/slide" Target="slides/slide372.xml"/><Relationship Id="rId541" Type="http://schemas.openxmlformats.org/officeDocument/2006/relationships/slide" Target="slides/slide537.xml"/><Relationship Id="rId583" Type="http://schemas.openxmlformats.org/officeDocument/2006/relationships/slide" Target="slides/slide579.xml"/><Relationship Id="rId639" Type="http://schemas.openxmlformats.org/officeDocument/2006/relationships/slide" Target="slides/slide635.xml"/><Relationship Id="rId790" Type="http://schemas.openxmlformats.org/officeDocument/2006/relationships/slide" Target="slides/slide786.xml"/><Relationship Id="rId804" Type="http://schemas.openxmlformats.org/officeDocument/2006/relationships/slide" Target="slides/slide800.xml"/><Relationship Id="rId4" Type="http://schemas.openxmlformats.org/officeDocument/2006/relationships/slideMaster" Target="slideMasters/slideMaster1.xml"/><Relationship Id="rId180" Type="http://schemas.openxmlformats.org/officeDocument/2006/relationships/slide" Target="slides/slide176.xml"/><Relationship Id="rId236" Type="http://schemas.openxmlformats.org/officeDocument/2006/relationships/slide" Target="slides/slide232.xml"/><Relationship Id="rId278" Type="http://schemas.openxmlformats.org/officeDocument/2006/relationships/slide" Target="slides/slide274.xml"/><Relationship Id="rId401" Type="http://schemas.openxmlformats.org/officeDocument/2006/relationships/slide" Target="slides/slide397.xml"/><Relationship Id="rId443" Type="http://schemas.openxmlformats.org/officeDocument/2006/relationships/slide" Target="slides/slide439.xml"/><Relationship Id="rId650" Type="http://schemas.openxmlformats.org/officeDocument/2006/relationships/slide" Target="slides/slide646.xml"/><Relationship Id="rId846" Type="http://schemas.openxmlformats.org/officeDocument/2006/relationships/slide" Target="slides/slide842.xml"/><Relationship Id="rId888" Type="http://schemas.openxmlformats.org/officeDocument/2006/relationships/slide" Target="slides/slide884.xml"/><Relationship Id="rId1031" Type="http://schemas.openxmlformats.org/officeDocument/2006/relationships/slide" Target="slides/slide1027.xml"/><Relationship Id="rId1073" Type="http://schemas.openxmlformats.org/officeDocument/2006/relationships/slide" Target="slides/slide1069.xml"/><Relationship Id="rId303" Type="http://schemas.openxmlformats.org/officeDocument/2006/relationships/slide" Target="slides/slide299.xml"/><Relationship Id="rId485" Type="http://schemas.openxmlformats.org/officeDocument/2006/relationships/slide" Target="slides/slide481.xml"/><Relationship Id="rId692" Type="http://schemas.openxmlformats.org/officeDocument/2006/relationships/slide" Target="slides/slide688.xml"/><Relationship Id="rId706" Type="http://schemas.openxmlformats.org/officeDocument/2006/relationships/slide" Target="slides/slide702.xml"/><Relationship Id="rId748" Type="http://schemas.openxmlformats.org/officeDocument/2006/relationships/slide" Target="slides/slide744.xml"/><Relationship Id="rId913" Type="http://schemas.openxmlformats.org/officeDocument/2006/relationships/slide" Target="slides/slide909.xml"/><Relationship Id="rId955" Type="http://schemas.openxmlformats.org/officeDocument/2006/relationships/slide" Target="slides/slide951.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387" Type="http://schemas.openxmlformats.org/officeDocument/2006/relationships/slide" Target="slides/slide383.xml"/><Relationship Id="rId510" Type="http://schemas.openxmlformats.org/officeDocument/2006/relationships/slide" Target="slides/slide506.xml"/><Relationship Id="rId552" Type="http://schemas.openxmlformats.org/officeDocument/2006/relationships/slide" Target="slides/slide548.xml"/><Relationship Id="rId594" Type="http://schemas.openxmlformats.org/officeDocument/2006/relationships/slide" Target="slides/slide590.xml"/><Relationship Id="rId608" Type="http://schemas.openxmlformats.org/officeDocument/2006/relationships/slide" Target="slides/slide604.xml"/><Relationship Id="rId815" Type="http://schemas.openxmlformats.org/officeDocument/2006/relationships/slide" Target="slides/slide811.xml"/><Relationship Id="rId997" Type="http://schemas.openxmlformats.org/officeDocument/2006/relationships/slide" Target="slides/slide993.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412" Type="http://schemas.openxmlformats.org/officeDocument/2006/relationships/slide" Target="slides/slide408.xml"/><Relationship Id="rId857" Type="http://schemas.openxmlformats.org/officeDocument/2006/relationships/slide" Target="slides/slide853.xml"/><Relationship Id="rId899" Type="http://schemas.openxmlformats.org/officeDocument/2006/relationships/slide" Target="slides/slide895.xml"/><Relationship Id="rId1000" Type="http://schemas.openxmlformats.org/officeDocument/2006/relationships/slide" Target="slides/slide996.xml"/><Relationship Id="rId1042" Type="http://schemas.openxmlformats.org/officeDocument/2006/relationships/slide" Target="slides/slide1038.xml"/><Relationship Id="rId1084" Type="http://schemas.openxmlformats.org/officeDocument/2006/relationships/slide" Target="slides/slide1080.xml"/><Relationship Id="rId107" Type="http://schemas.openxmlformats.org/officeDocument/2006/relationships/slide" Target="slides/slide103.xml"/><Relationship Id="rId289" Type="http://schemas.openxmlformats.org/officeDocument/2006/relationships/slide" Target="slides/slide285.xml"/><Relationship Id="rId454" Type="http://schemas.openxmlformats.org/officeDocument/2006/relationships/slide" Target="slides/slide450.xml"/><Relationship Id="rId496" Type="http://schemas.openxmlformats.org/officeDocument/2006/relationships/slide" Target="slides/slide492.xml"/><Relationship Id="rId661" Type="http://schemas.openxmlformats.org/officeDocument/2006/relationships/slide" Target="slides/slide657.xml"/><Relationship Id="rId717" Type="http://schemas.openxmlformats.org/officeDocument/2006/relationships/slide" Target="slides/slide713.xml"/><Relationship Id="rId759" Type="http://schemas.openxmlformats.org/officeDocument/2006/relationships/slide" Target="slides/slide755.xml"/><Relationship Id="rId924" Type="http://schemas.openxmlformats.org/officeDocument/2006/relationships/slide" Target="slides/slide920.xml"/><Relationship Id="rId966" Type="http://schemas.openxmlformats.org/officeDocument/2006/relationships/slide" Target="slides/slide962.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398" Type="http://schemas.openxmlformats.org/officeDocument/2006/relationships/slide" Target="slides/slide394.xml"/><Relationship Id="rId521" Type="http://schemas.openxmlformats.org/officeDocument/2006/relationships/slide" Target="slides/slide517.xml"/><Relationship Id="rId563" Type="http://schemas.openxmlformats.org/officeDocument/2006/relationships/slide" Target="slides/slide559.xml"/><Relationship Id="rId619" Type="http://schemas.openxmlformats.org/officeDocument/2006/relationships/slide" Target="slides/slide615.xml"/><Relationship Id="rId770" Type="http://schemas.openxmlformats.org/officeDocument/2006/relationships/slide" Target="slides/slide766.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423" Type="http://schemas.openxmlformats.org/officeDocument/2006/relationships/slide" Target="slides/slide419.xml"/><Relationship Id="rId826" Type="http://schemas.openxmlformats.org/officeDocument/2006/relationships/slide" Target="slides/slide822.xml"/><Relationship Id="rId868" Type="http://schemas.openxmlformats.org/officeDocument/2006/relationships/slide" Target="slides/slide864.xml"/><Relationship Id="rId1011" Type="http://schemas.openxmlformats.org/officeDocument/2006/relationships/slide" Target="slides/slide1007.xml"/><Relationship Id="rId1053" Type="http://schemas.openxmlformats.org/officeDocument/2006/relationships/slide" Target="slides/slide1049.xml"/><Relationship Id="rId1109" Type="http://schemas.openxmlformats.org/officeDocument/2006/relationships/slide" Target="slides/slide1105.xml"/><Relationship Id="rId258" Type="http://schemas.openxmlformats.org/officeDocument/2006/relationships/slide" Target="slides/slide254.xml"/><Relationship Id="rId465" Type="http://schemas.openxmlformats.org/officeDocument/2006/relationships/slide" Target="slides/slide461.xml"/><Relationship Id="rId630" Type="http://schemas.openxmlformats.org/officeDocument/2006/relationships/slide" Target="slides/slide626.xml"/><Relationship Id="rId672" Type="http://schemas.openxmlformats.org/officeDocument/2006/relationships/slide" Target="slides/slide668.xml"/><Relationship Id="rId728" Type="http://schemas.openxmlformats.org/officeDocument/2006/relationships/slide" Target="slides/slide724.xml"/><Relationship Id="rId935" Type="http://schemas.openxmlformats.org/officeDocument/2006/relationships/slide" Target="slides/slide931.xml"/><Relationship Id="rId1095" Type="http://schemas.openxmlformats.org/officeDocument/2006/relationships/slide" Target="slides/slide1091.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532" Type="http://schemas.openxmlformats.org/officeDocument/2006/relationships/slide" Target="slides/slide528.xml"/><Relationship Id="rId574" Type="http://schemas.openxmlformats.org/officeDocument/2006/relationships/slide" Target="slides/slide570.xml"/><Relationship Id="rId977" Type="http://schemas.openxmlformats.org/officeDocument/2006/relationships/slide" Target="slides/slide973.xml"/><Relationship Id="rId1120" Type="http://schemas.openxmlformats.org/officeDocument/2006/relationships/presProps" Target="presProps.xml"/><Relationship Id="rId171" Type="http://schemas.openxmlformats.org/officeDocument/2006/relationships/slide" Target="slides/slide167.xml"/><Relationship Id="rId227" Type="http://schemas.openxmlformats.org/officeDocument/2006/relationships/slide" Target="slides/slide223.xml"/><Relationship Id="rId781" Type="http://schemas.openxmlformats.org/officeDocument/2006/relationships/slide" Target="slides/slide777.xml"/><Relationship Id="rId837" Type="http://schemas.openxmlformats.org/officeDocument/2006/relationships/slide" Target="slides/slide833.xml"/><Relationship Id="rId879" Type="http://schemas.openxmlformats.org/officeDocument/2006/relationships/slide" Target="slides/slide875.xml"/><Relationship Id="rId1022" Type="http://schemas.openxmlformats.org/officeDocument/2006/relationships/slide" Target="slides/slide1018.xml"/><Relationship Id="rId269" Type="http://schemas.openxmlformats.org/officeDocument/2006/relationships/slide" Target="slides/slide265.xml"/><Relationship Id="rId434" Type="http://schemas.openxmlformats.org/officeDocument/2006/relationships/slide" Target="slides/slide430.xml"/><Relationship Id="rId476" Type="http://schemas.openxmlformats.org/officeDocument/2006/relationships/slide" Target="slides/slide472.xml"/><Relationship Id="rId641" Type="http://schemas.openxmlformats.org/officeDocument/2006/relationships/slide" Target="slides/slide637.xml"/><Relationship Id="rId683" Type="http://schemas.openxmlformats.org/officeDocument/2006/relationships/slide" Target="slides/slide679.xml"/><Relationship Id="rId739" Type="http://schemas.openxmlformats.org/officeDocument/2006/relationships/slide" Target="slides/slide735.xml"/><Relationship Id="rId890" Type="http://schemas.openxmlformats.org/officeDocument/2006/relationships/slide" Target="slides/slide886.xml"/><Relationship Id="rId904" Type="http://schemas.openxmlformats.org/officeDocument/2006/relationships/slide" Target="slides/slide900.xml"/><Relationship Id="rId1064" Type="http://schemas.openxmlformats.org/officeDocument/2006/relationships/slide" Target="slides/slide1060.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501" Type="http://schemas.openxmlformats.org/officeDocument/2006/relationships/slide" Target="slides/slide497.xml"/><Relationship Id="rId543" Type="http://schemas.openxmlformats.org/officeDocument/2006/relationships/slide" Target="slides/slide539.xml"/><Relationship Id="rId946" Type="http://schemas.openxmlformats.org/officeDocument/2006/relationships/slide" Target="slides/slide942.xml"/><Relationship Id="rId988" Type="http://schemas.openxmlformats.org/officeDocument/2006/relationships/slide" Target="slides/slide984.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slide" Target="slides/slide374.xml"/><Relationship Id="rId403" Type="http://schemas.openxmlformats.org/officeDocument/2006/relationships/slide" Target="slides/slide399.xml"/><Relationship Id="rId585" Type="http://schemas.openxmlformats.org/officeDocument/2006/relationships/slide" Target="slides/slide581.xml"/><Relationship Id="rId750" Type="http://schemas.openxmlformats.org/officeDocument/2006/relationships/slide" Target="slides/slide746.xml"/><Relationship Id="rId792" Type="http://schemas.openxmlformats.org/officeDocument/2006/relationships/slide" Target="slides/slide788.xml"/><Relationship Id="rId806" Type="http://schemas.openxmlformats.org/officeDocument/2006/relationships/slide" Target="slides/slide802.xml"/><Relationship Id="rId848" Type="http://schemas.openxmlformats.org/officeDocument/2006/relationships/slide" Target="slides/slide844.xml"/><Relationship Id="rId1033" Type="http://schemas.openxmlformats.org/officeDocument/2006/relationships/slide" Target="slides/slide1029.xml"/><Relationship Id="rId6" Type="http://schemas.openxmlformats.org/officeDocument/2006/relationships/slide" Target="slides/slide2.xml"/><Relationship Id="rId238" Type="http://schemas.openxmlformats.org/officeDocument/2006/relationships/slide" Target="slides/slide234.xml"/><Relationship Id="rId445" Type="http://schemas.openxmlformats.org/officeDocument/2006/relationships/slide" Target="slides/slide441.xml"/><Relationship Id="rId487" Type="http://schemas.openxmlformats.org/officeDocument/2006/relationships/slide" Target="slides/slide483.xml"/><Relationship Id="rId610" Type="http://schemas.openxmlformats.org/officeDocument/2006/relationships/slide" Target="slides/slide606.xml"/><Relationship Id="rId652" Type="http://schemas.openxmlformats.org/officeDocument/2006/relationships/slide" Target="slides/slide648.xml"/><Relationship Id="rId694" Type="http://schemas.openxmlformats.org/officeDocument/2006/relationships/slide" Target="slides/slide690.xml"/><Relationship Id="rId708" Type="http://schemas.openxmlformats.org/officeDocument/2006/relationships/slide" Target="slides/slide704.xml"/><Relationship Id="rId915" Type="http://schemas.openxmlformats.org/officeDocument/2006/relationships/slide" Target="slides/slide911.xml"/><Relationship Id="rId1075" Type="http://schemas.openxmlformats.org/officeDocument/2006/relationships/slide" Target="slides/slide1071.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512" Type="http://schemas.openxmlformats.org/officeDocument/2006/relationships/slide" Target="slides/slide508.xml"/><Relationship Id="rId957" Type="http://schemas.openxmlformats.org/officeDocument/2006/relationships/slide" Target="slides/slide953.xml"/><Relationship Id="rId999" Type="http://schemas.openxmlformats.org/officeDocument/2006/relationships/slide" Target="slides/slide995.xml"/><Relationship Id="rId1100" Type="http://schemas.openxmlformats.org/officeDocument/2006/relationships/slide" Target="slides/slide1096.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389" Type="http://schemas.openxmlformats.org/officeDocument/2006/relationships/slide" Target="slides/slide385.xml"/><Relationship Id="rId554" Type="http://schemas.openxmlformats.org/officeDocument/2006/relationships/slide" Target="slides/slide550.xml"/><Relationship Id="rId596" Type="http://schemas.openxmlformats.org/officeDocument/2006/relationships/slide" Target="slides/slide592.xml"/><Relationship Id="rId761" Type="http://schemas.openxmlformats.org/officeDocument/2006/relationships/slide" Target="slides/slide757.xml"/><Relationship Id="rId817" Type="http://schemas.openxmlformats.org/officeDocument/2006/relationships/slide" Target="slides/slide813.xml"/><Relationship Id="rId859" Type="http://schemas.openxmlformats.org/officeDocument/2006/relationships/slide" Target="slides/slide855.xml"/><Relationship Id="rId1002" Type="http://schemas.openxmlformats.org/officeDocument/2006/relationships/slide" Target="slides/slide998.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414" Type="http://schemas.openxmlformats.org/officeDocument/2006/relationships/slide" Target="slides/slide410.xml"/><Relationship Id="rId456" Type="http://schemas.openxmlformats.org/officeDocument/2006/relationships/slide" Target="slides/slide452.xml"/><Relationship Id="rId498" Type="http://schemas.openxmlformats.org/officeDocument/2006/relationships/slide" Target="slides/slide494.xml"/><Relationship Id="rId621" Type="http://schemas.openxmlformats.org/officeDocument/2006/relationships/slide" Target="slides/slide617.xml"/><Relationship Id="rId663" Type="http://schemas.openxmlformats.org/officeDocument/2006/relationships/slide" Target="slides/slide659.xml"/><Relationship Id="rId870" Type="http://schemas.openxmlformats.org/officeDocument/2006/relationships/slide" Target="slides/slide866.xml"/><Relationship Id="rId1044" Type="http://schemas.openxmlformats.org/officeDocument/2006/relationships/slide" Target="slides/slide1040.xml"/><Relationship Id="rId1086" Type="http://schemas.openxmlformats.org/officeDocument/2006/relationships/slide" Target="slides/slide1082.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23" Type="http://schemas.openxmlformats.org/officeDocument/2006/relationships/slide" Target="slides/slide519.xml"/><Relationship Id="rId719" Type="http://schemas.openxmlformats.org/officeDocument/2006/relationships/slide" Target="slides/slide715.xml"/><Relationship Id="rId926" Type="http://schemas.openxmlformats.org/officeDocument/2006/relationships/slide" Target="slides/slide922.xml"/><Relationship Id="rId968" Type="http://schemas.openxmlformats.org/officeDocument/2006/relationships/slide" Target="slides/slide964.xml"/><Relationship Id="rId1111" Type="http://schemas.openxmlformats.org/officeDocument/2006/relationships/slide" Target="slides/slide1107.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565" Type="http://schemas.openxmlformats.org/officeDocument/2006/relationships/slide" Target="slides/slide561.xml"/><Relationship Id="rId730" Type="http://schemas.openxmlformats.org/officeDocument/2006/relationships/slide" Target="slides/slide726.xml"/><Relationship Id="rId772" Type="http://schemas.openxmlformats.org/officeDocument/2006/relationships/slide" Target="slides/slide768.xml"/><Relationship Id="rId828" Type="http://schemas.openxmlformats.org/officeDocument/2006/relationships/slide" Target="slides/slide824.xml"/><Relationship Id="rId1013" Type="http://schemas.openxmlformats.org/officeDocument/2006/relationships/slide" Target="slides/slide1009.xml"/><Relationship Id="rId162" Type="http://schemas.openxmlformats.org/officeDocument/2006/relationships/slide" Target="slides/slide158.xml"/><Relationship Id="rId218" Type="http://schemas.openxmlformats.org/officeDocument/2006/relationships/slide" Target="slides/slide214.xml"/><Relationship Id="rId425" Type="http://schemas.openxmlformats.org/officeDocument/2006/relationships/slide" Target="slides/slide421.xml"/><Relationship Id="rId467" Type="http://schemas.openxmlformats.org/officeDocument/2006/relationships/slide" Target="slides/slide463.xml"/><Relationship Id="rId632" Type="http://schemas.openxmlformats.org/officeDocument/2006/relationships/slide" Target="slides/slide628.xml"/><Relationship Id="rId1055" Type="http://schemas.openxmlformats.org/officeDocument/2006/relationships/slide" Target="slides/slide1051.xml"/><Relationship Id="rId1097" Type="http://schemas.openxmlformats.org/officeDocument/2006/relationships/slide" Target="slides/slide1093.xml"/><Relationship Id="rId271" Type="http://schemas.openxmlformats.org/officeDocument/2006/relationships/slide" Target="slides/slide267.xml"/><Relationship Id="rId674" Type="http://schemas.openxmlformats.org/officeDocument/2006/relationships/slide" Target="slides/slide670.xml"/><Relationship Id="rId881" Type="http://schemas.openxmlformats.org/officeDocument/2006/relationships/slide" Target="slides/slide877.xml"/><Relationship Id="rId937" Type="http://schemas.openxmlformats.org/officeDocument/2006/relationships/slide" Target="slides/slide933.xml"/><Relationship Id="rId979" Type="http://schemas.openxmlformats.org/officeDocument/2006/relationships/slide" Target="slides/slide975.xml"/><Relationship Id="rId1122" Type="http://schemas.openxmlformats.org/officeDocument/2006/relationships/theme" Target="theme/theme1.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534" Type="http://schemas.openxmlformats.org/officeDocument/2006/relationships/slide" Target="slides/slide530.xml"/><Relationship Id="rId576" Type="http://schemas.openxmlformats.org/officeDocument/2006/relationships/slide" Target="slides/slide572.xml"/><Relationship Id="rId741" Type="http://schemas.openxmlformats.org/officeDocument/2006/relationships/slide" Target="slides/slide737.xml"/><Relationship Id="rId783" Type="http://schemas.openxmlformats.org/officeDocument/2006/relationships/slide" Target="slides/slide779.xml"/><Relationship Id="rId839" Type="http://schemas.openxmlformats.org/officeDocument/2006/relationships/slide" Target="slides/slide835.xml"/><Relationship Id="rId990" Type="http://schemas.openxmlformats.org/officeDocument/2006/relationships/slide" Target="slides/slide986.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slide" Target="slides/slide376.xml"/><Relationship Id="rId436" Type="http://schemas.openxmlformats.org/officeDocument/2006/relationships/slide" Target="slides/slide432.xml"/><Relationship Id="rId601" Type="http://schemas.openxmlformats.org/officeDocument/2006/relationships/slide" Target="slides/slide597.xml"/><Relationship Id="rId643" Type="http://schemas.openxmlformats.org/officeDocument/2006/relationships/slide" Target="slides/slide639.xml"/><Relationship Id="rId1024" Type="http://schemas.openxmlformats.org/officeDocument/2006/relationships/slide" Target="slides/slide1020.xml"/><Relationship Id="rId1066" Type="http://schemas.openxmlformats.org/officeDocument/2006/relationships/slide" Target="slides/slide1062.xml"/><Relationship Id="rId240" Type="http://schemas.openxmlformats.org/officeDocument/2006/relationships/slide" Target="slides/slide236.xml"/><Relationship Id="rId478" Type="http://schemas.openxmlformats.org/officeDocument/2006/relationships/slide" Target="slides/slide474.xml"/><Relationship Id="rId685" Type="http://schemas.openxmlformats.org/officeDocument/2006/relationships/slide" Target="slides/slide681.xml"/><Relationship Id="rId850" Type="http://schemas.openxmlformats.org/officeDocument/2006/relationships/slide" Target="slides/slide846.xml"/><Relationship Id="rId892" Type="http://schemas.openxmlformats.org/officeDocument/2006/relationships/slide" Target="slides/slide888.xml"/><Relationship Id="rId906" Type="http://schemas.openxmlformats.org/officeDocument/2006/relationships/slide" Target="slides/slide902.xml"/><Relationship Id="rId948" Type="http://schemas.openxmlformats.org/officeDocument/2006/relationships/slide" Target="slides/slide944.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503" Type="http://schemas.openxmlformats.org/officeDocument/2006/relationships/slide" Target="slides/slide499.xml"/><Relationship Id="rId545" Type="http://schemas.openxmlformats.org/officeDocument/2006/relationships/slide" Target="slides/slide541.xml"/><Relationship Id="rId587" Type="http://schemas.openxmlformats.org/officeDocument/2006/relationships/slide" Target="slides/slide583.xml"/><Relationship Id="rId710" Type="http://schemas.openxmlformats.org/officeDocument/2006/relationships/slide" Target="slides/slide706.xml"/><Relationship Id="rId752" Type="http://schemas.openxmlformats.org/officeDocument/2006/relationships/slide" Target="slides/slide748.xml"/><Relationship Id="rId808" Type="http://schemas.openxmlformats.org/officeDocument/2006/relationships/slide" Target="slides/slide804.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391" Type="http://schemas.openxmlformats.org/officeDocument/2006/relationships/slide" Target="slides/slide387.xml"/><Relationship Id="rId405" Type="http://schemas.openxmlformats.org/officeDocument/2006/relationships/slide" Target="slides/slide401.xml"/><Relationship Id="rId447" Type="http://schemas.openxmlformats.org/officeDocument/2006/relationships/slide" Target="slides/slide443.xml"/><Relationship Id="rId612" Type="http://schemas.openxmlformats.org/officeDocument/2006/relationships/slide" Target="slides/slide608.xml"/><Relationship Id="rId794" Type="http://schemas.openxmlformats.org/officeDocument/2006/relationships/slide" Target="slides/slide790.xml"/><Relationship Id="rId1035" Type="http://schemas.openxmlformats.org/officeDocument/2006/relationships/slide" Target="slides/slide1031.xml"/><Relationship Id="rId1077" Type="http://schemas.openxmlformats.org/officeDocument/2006/relationships/slide" Target="slides/slide1073.xml"/><Relationship Id="rId251" Type="http://schemas.openxmlformats.org/officeDocument/2006/relationships/slide" Target="slides/slide247.xml"/><Relationship Id="rId489" Type="http://schemas.openxmlformats.org/officeDocument/2006/relationships/slide" Target="slides/slide485.xml"/><Relationship Id="rId654" Type="http://schemas.openxmlformats.org/officeDocument/2006/relationships/slide" Target="slides/slide650.xml"/><Relationship Id="rId696" Type="http://schemas.openxmlformats.org/officeDocument/2006/relationships/slide" Target="slides/slide692.xml"/><Relationship Id="rId861" Type="http://schemas.openxmlformats.org/officeDocument/2006/relationships/slide" Target="slides/slide857.xml"/><Relationship Id="rId917" Type="http://schemas.openxmlformats.org/officeDocument/2006/relationships/slide" Target="slides/slide913.xml"/><Relationship Id="rId959" Type="http://schemas.openxmlformats.org/officeDocument/2006/relationships/slide" Target="slides/slide955.xml"/><Relationship Id="rId1102" Type="http://schemas.openxmlformats.org/officeDocument/2006/relationships/slide" Target="slides/slide1098.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514" Type="http://schemas.openxmlformats.org/officeDocument/2006/relationships/slide" Target="slides/slide510.xml"/><Relationship Id="rId556" Type="http://schemas.openxmlformats.org/officeDocument/2006/relationships/slide" Target="slides/slide552.xml"/><Relationship Id="rId721" Type="http://schemas.openxmlformats.org/officeDocument/2006/relationships/slide" Target="slides/slide717.xml"/><Relationship Id="rId763" Type="http://schemas.openxmlformats.org/officeDocument/2006/relationships/slide" Target="slides/slide759.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416" Type="http://schemas.openxmlformats.org/officeDocument/2006/relationships/slide" Target="slides/slide412.xml"/><Relationship Id="rId598" Type="http://schemas.openxmlformats.org/officeDocument/2006/relationships/slide" Target="slides/slide594.xml"/><Relationship Id="rId819" Type="http://schemas.openxmlformats.org/officeDocument/2006/relationships/slide" Target="slides/slide815.xml"/><Relationship Id="rId970" Type="http://schemas.openxmlformats.org/officeDocument/2006/relationships/slide" Target="slides/slide966.xml"/><Relationship Id="rId1004" Type="http://schemas.openxmlformats.org/officeDocument/2006/relationships/slide" Target="slides/slide1000.xml"/><Relationship Id="rId1046" Type="http://schemas.openxmlformats.org/officeDocument/2006/relationships/slide" Target="slides/slide1042.xml"/><Relationship Id="rId220" Type="http://schemas.openxmlformats.org/officeDocument/2006/relationships/slide" Target="slides/slide216.xml"/><Relationship Id="rId458" Type="http://schemas.openxmlformats.org/officeDocument/2006/relationships/slide" Target="slides/slide454.xml"/><Relationship Id="rId623" Type="http://schemas.openxmlformats.org/officeDocument/2006/relationships/slide" Target="slides/slide619.xml"/><Relationship Id="rId665" Type="http://schemas.openxmlformats.org/officeDocument/2006/relationships/slide" Target="slides/slide661.xml"/><Relationship Id="rId830" Type="http://schemas.openxmlformats.org/officeDocument/2006/relationships/slide" Target="slides/slide826.xml"/><Relationship Id="rId872" Type="http://schemas.openxmlformats.org/officeDocument/2006/relationships/slide" Target="slides/slide868.xml"/><Relationship Id="rId928" Type="http://schemas.openxmlformats.org/officeDocument/2006/relationships/slide" Target="slides/slide924.xml"/><Relationship Id="rId1088" Type="http://schemas.openxmlformats.org/officeDocument/2006/relationships/slide" Target="slides/slide1084.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525" Type="http://schemas.openxmlformats.org/officeDocument/2006/relationships/slide" Target="slides/slide521.xml"/><Relationship Id="rId567" Type="http://schemas.openxmlformats.org/officeDocument/2006/relationships/slide" Target="slides/slide563.xml"/><Relationship Id="rId732" Type="http://schemas.openxmlformats.org/officeDocument/2006/relationships/slide" Target="slides/slide728.xml"/><Relationship Id="rId1113" Type="http://schemas.openxmlformats.org/officeDocument/2006/relationships/slide" Target="slides/slide1109.xml"/><Relationship Id="rId99" Type="http://schemas.openxmlformats.org/officeDocument/2006/relationships/slide" Target="slides/slide95.xml"/><Relationship Id="rId122" Type="http://schemas.openxmlformats.org/officeDocument/2006/relationships/slide" Target="slides/slide118.xml"/><Relationship Id="rId164" Type="http://schemas.openxmlformats.org/officeDocument/2006/relationships/slide" Target="slides/slide160.xml"/><Relationship Id="rId371" Type="http://schemas.openxmlformats.org/officeDocument/2006/relationships/slide" Target="slides/slide367.xml"/><Relationship Id="rId774" Type="http://schemas.openxmlformats.org/officeDocument/2006/relationships/slide" Target="slides/slide770.xml"/><Relationship Id="rId981" Type="http://schemas.openxmlformats.org/officeDocument/2006/relationships/slide" Target="slides/slide977.xml"/><Relationship Id="rId1015" Type="http://schemas.openxmlformats.org/officeDocument/2006/relationships/slide" Target="slides/slide1011.xml"/><Relationship Id="rId1057" Type="http://schemas.openxmlformats.org/officeDocument/2006/relationships/slide" Target="slides/slide1053.xml"/><Relationship Id="rId427" Type="http://schemas.openxmlformats.org/officeDocument/2006/relationships/slide" Target="slides/slide423.xml"/><Relationship Id="rId469" Type="http://schemas.openxmlformats.org/officeDocument/2006/relationships/slide" Target="slides/slide465.xml"/><Relationship Id="rId634" Type="http://schemas.openxmlformats.org/officeDocument/2006/relationships/slide" Target="slides/slide630.xml"/><Relationship Id="rId676" Type="http://schemas.openxmlformats.org/officeDocument/2006/relationships/slide" Target="slides/slide672.xml"/><Relationship Id="rId841" Type="http://schemas.openxmlformats.org/officeDocument/2006/relationships/slide" Target="slides/slide837.xml"/><Relationship Id="rId883" Type="http://schemas.openxmlformats.org/officeDocument/2006/relationships/slide" Target="slides/slide879.xml"/><Relationship Id="rId1099" Type="http://schemas.openxmlformats.org/officeDocument/2006/relationships/slide" Target="slides/slide1095.xml"/><Relationship Id="rId26" Type="http://schemas.openxmlformats.org/officeDocument/2006/relationships/slide" Target="slides/slide22.xml"/><Relationship Id="rId231" Type="http://schemas.openxmlformats.org/officeDocument/2006/relationships/slide" Target="slides/slide227.xml"/><Relationship Id="rId273" Type="http://schemas.openxmlformats.org/officeDocument/2006/relationships/slide" Target="slides/slide269.xml"/><Relationship Id="rId329" Type="http://schemas.openxmlformats.org/officeDocument/2006/relationships/slide" Target="slides/slide325.xml"/><Relationship Id="rId480" Type="http://schemas.openxmlformats.org/officeDocument/2006/relationships/slide" Target="slides/slide476.xml"/><Relationship Id="rId536" Type="http://schemas.openxmlformats.org/officeDocument/2006/relationships/slide" Target="slides/slide532.xml"/><Relationship Id="rId701" Type="http://schemas.openxmlformats.org/officeDocument/2006/relationships/slide" Target="slides/slide697.xml"/><Relationship Id="rId939" Type="http://schemas.openxmlformats.org/officeDocument/2006/relationships/slide" Target="slides/slide935.xml"/><Relationship Id="rId68" Type="http://schemas.openxmlformats.org/officeDocument/2006/relationships/slide" Target="slides/slide64.xml"/><Relationship Id="rId133" Type="http://schemas.openxmlformats.org/officeDocument/2006/relationships/slide" Target="slides/slide129.xml"/><Relationship Id="rId175" Type="http://schemas.openxmlformats.org/officeDocument/2006/relationships/slide" Target="slides/slide171.xml"/><Relationship Id="rId340" Type="http://schemas.openxmlformats.org/officeDocument/2006/relationships/slide" Target="slides/slide336.xml"/><Relationship Id="rId578" Type="http://schemas.openxmlformats.org/officeDocument/2006/relationships/slide" Target="slides/slide574.xml"/><Relationship Id="rId743" Type="http://schemas.openxmlformats.org/officeDocument/2006/relationships/slide" Target="slides/slide739.xml"/><Relationship Id="rId785" Type="http://schemas.openxmlformats.org/officeDocument/2006/relationships/slide" Target="slides/slide781.xml"/><Relationship Id="rId950" Type="http://schemas.openxmlformats.org/officeDocument/2006/relationships/slide" Target="slides/slide946.xml"/><Relationship Id="rId992" Type="http://schemas.openxmlformats.org/officeDocument/2006/relationships/slide" Target="slides/slide988.xml"/><Relationship Id="rId1026" Type="http://schemas.openxmlformats.org/officeDocument/2006/relationships/slide" Target="slides/slide1022.xml"/><Relationship Id="rId200" Type="http://schemas.openxmlformats.org/officeDocument/2006/relationships/slide" Target="slides/slide196.xml"/><Relationship Id="rId382" Type="http://schemas.openxmlformats.org/officeDocument/2006/relationships/slide" Target="slides/slide378.xml"/><Relationship Id="rId438" Type="http://schemas.openxmlformats.org/officeDocument/2006/relationships/slide" Target="slides/slide434.xml"/><Relationship Id="rId603" Type="http://schemas.openxmlformats.org/officeDocument/2006/relationships/slide" Target="slides/slide599.xml"/><Relationship Id="rId645" Type="http://schemas.openxmlformats.org/officeDocument/2006/relationships/slide" Target="slides/slide641.xml"/><Relationship Id="rId687" Type="http://schemas.openxmlformats.org/officeDocument/2006/relationships/slide" Target="slides/slide683.xml"/><Relationship Id="rId810" Type="http://schemas.openxmlformats.org/officeDocument/2006/relationships/slide" Target="slides/slide806.xml"/><Relationship Id="rId852" Type="http://schemas.openxmlformats.org/officeDocument/2006/relationships/slide" Target="slides/slide848.xml"/><Relationship Id="rId908" Type="http://schemas.openxmlformats.org/officeDocument/2006/relationships/slide" Target="slides/slide904.xml"/><Relationship Id="rId1068" Type="http://schemas.openxmlformats.org/officeDocument/2006/relationships/slide" Target="slides/slide1064.xml"/><Relationship Id="rId242" Type="http://schemas.openxmlformats.org/officeDocument/2006/relationships/slide" Target="slides/slide238.xml"/><Relationship Id="rId284" Type="http://schemas.openxmlformats.org/officeDocument/2006/relationships/slide" Target="slides/slide280.xml"/><Relationship Id="rId491" Type="http://schemas.openxmlformats.org/officeDocument/2006/relationships/slide" Target="slides/slide487.xml"/><Relationship Id="rId505" Type="http://schemas.openxmlformats.org/officeDocument/2006/relationships/slide" Target="slides/slide501.xml"/><Relationship Id="rId712" Type="http://schemas.openxmlformats.org/officeDocument/2006/relationships/slide" Target="slides/slide708.xml"/><Relationship Id="rId894" Type="http://schemas.openxmlformats.org/officeDocument/2006/relationships/slide" Target="slides/slide890.xml"/><Relationship Id="rId37" Type="http://schemas.openxmlformats.org/officeDocument/2006/relationships/slide" Target="slides/slide33.xml"/><Relationship Id="rId79" Type="http://schemas.openxmlformats.org/officeDocument/2006/relationships/slide" Target="slides/slide75.xml"/><Relationship Id="rId102" Type="http://schemas.openxmlformats.org/officeDocument/2006/relationships/slide" Target="slides/slide98.xml"/><Relationship Id="rId144" Type="http://schemas.openxmlformats.org/officeDocument/2006/relationships/slide" Target="slides/slide140.xml"/><Relationship Id="rId547" Type="http://schemas.openxmlformats.org/officeDocument/2006/relationships/slide" Target="slides/slide543.xml"/><Relationship Id="rId589" Type="http://schemas.openxmlformats.org/officeDocument/2006/relationships/slide" Target="slides/slide585.xml"/><Relationship Id="rId754" Type="http://schemas.openxmlformats.org/officeDocument/2006/relationships/slide" Target="slides/slide750.xml"/><Relationship Id="rId796" Type="http://schemas.openxmlformats.org/officeDocument/2006/relationships/slide" Target="slides/slide792.xml"/><Relationship Id="rId961" Type="http://schemas.openxmlformats.org/officeDocument/2006/relationships/slide" Target="slides/slide957.xml"/><Relationship Id="rId90" Type="http://schemas.openxmlformats.org/officeDocument/2006/relationships/slide" Target="slides/slide86.xml"/><Relationship Id="rId186" Type="http://schemas.openxmlformats.org/officeDocument/2006/relationships/slide" Target="slides/slide182.xml"/><Relationship Id="rId351" Type="http://schemas.openxmlformats.org/officeDocument/2006/relationships/slide" Target="slides/slide347.xml"/><Relationship Id="rId393" Type="http://schemas.openxmlformats.org/officeDocument/2006/relationships/slide" Target="slides/slide389.xml"/><Relationship Id="rId407" Type="http://schemas.openxmlformats.org/officeDocument/2006/relationships/slide" Target="slides/slide403.xml"/><Relationship Id="rId449" Type="http://schemas.openxmlformats.org/officeDocument/2006/relationships/slide" Target="slides/slide445.xml"/><Relationship Id="rId614" Type="http://schemas.openxmlformats.org/officeDocument/2006/relationships/slide" Target="slides/slide610.xml"/><Relationship Id="rId656" Type="http://schemas.openxmlformats.org/officeDocument/2006/relationships/slide" Target="slides/slide652.xml"/><Relationship Id="rId821" Type="http://schemas.openxmlformats.org/officeDocument/2006/relationships/slide" Target="slides/slide817.xml"/><Relationship Id="rId863" Type="http://schemas.openxmlformats.org/officeDocument/2006/relationships/slide" Target="slides/slide859.xml"/><Relationship Id="rId1037" Type="http://schemas.openxmlformats.org/officeDocument/2006/relationships/slide" Target="slides/slide1033.xml"/><Relationship Id="rId1079" Type="http://schemas.openxmlformats.org/officeDocument/2006/relationships/slide" Target="slides/slide1075.xml"/><Relationship Id="rId211" Type="http://schemas.openxmlformats.org/officeDocument/2006/relationships/slide" Target="slides/slide207.xml"/><Relationship Id="rId253" Type="http://schemas.openxmlformats.org/officeDocument/2006/relationships/slide" Target="slides/slide249.xml"/><Relationship Id="rId295" Type="http://schemas.openxmlformats.org/officeDocument/2006/relationships/slide" Target="slides/slide291.xml"/><Relationship Id="rId309" Type="http://schemas.openxmlformats.org/officeDocument/2006/relationships/slide" Target="slides/slide305.xml"/><Relationship Id="rId460" Type="http://schemas.openxmlformats.org/officeDocument/2006/relationships/slide" Target="slides/slide456.xml"/><Relationship Id="rId516" Type="http://schemas.openxmlformats.org/officeDocument/2006/relationships/slide" Target="slides/slide512.xml"/><Relationship Id="rId698" Type="http://schemas.openxmlformats.org/officeDocument/2006/relationships/slide" Target="slides/slide694.xml"/><Relationship Id="rId919" Type="http://schemas.openxmlformats.org/officeDocument/2006/relationships/slide" Target="slides/slide915.xml"/><Relationship Id="rId1090" Type="http://schemas.openxmlformats.org/officeDocument/2006/relationships/slide" Target="slides/slide1086.xml"/><Relationship Id="rId1104" Type="http://schemas.openxmlformats.org/officeDocument/2006/relationships/slide" Target="slides/slide1100.xml"/><Relationship Id="rId48" Type="http://schemas.openxmlformats.org/officeDocument/2006/relationships/slide" Target="slides/slide44.xml"/><Relationship Id="rId113" Type="http://schemas.openxmlformats.org/officeDocument/2006/relationships/slide" Target="slides/slide109.xml"/><Relationship Id="rId320" Type="http://schemas.openxmlformats.org/officeDocument/2006/relationships/slide" Target="slides/slide316.xml"/><Relationship Id="rId558" Type="http://schemas.openxmlformats.org/officeDocument/2006/relationships/slide" Target="slides/slide554.xml"/><Relationship Id="rId723" Type="http://schemas.openxmlformats.org/officeDocument/2006/relationships/slide" Target="slides/slide719.xml"/><Relationship Id="rId765" Type="http://schemas.openxmlformats.org/officeDocument/2006/relationships/slide" Target="slides/slide761.xml"/><Relationship Id="rId930" Type="http://schemas.openxmlformats.org/officeDocument/2006/relationships/slide" Target="slides/slide926.xml"/><Relationship Id="rId972" Type="http://schemas.openxmlformats.org/officeDocument/2006/relationships/slide" Target="slides/slide968.xml"/><Relationship Id="rId1006" Type="http://schemas.openxmlformats.org/officeDocument/2006/relationships/slide" Target="slides/slide1002.xml"/><Relationship Id="rId155" Type="http://schemas.openxmlformats.org/officeDocument/2006/relationships/slide" Target="slides/slide151.xml"/><Relationship Id="rId197" Type="http://schemas.openxmlformats.org/officeDocument/2006/relationships/slide" Target="slides/slide193.xml"/><Relationship Id="rId362" Type="http://schemas.openxmlformats.org/officeDocument/2006/relationships/slide" Target="slides/slide358.xml"/><Relationship Id="rId418" Type="http://schemas.openxmlformats.org/officeDocument/2006/relationships/slide" Target="slides/slide414.xml"/><Relationship Id="rId625" Type="http://schemas.openxmlformats.org/officeDocument/2006/relationships/slide" Target="slides/slide621.xml"/><Relationship Id="rId832" Type="http://schemas.openxmlformats.org/officeDocument/2006/relationships/slide" Target="slides/slide828.xml"/><Relationship Id="rId1048" Type="http://schemas.openxmlformats.org/officeDocument/2006/relationships/slide" Target="slides/slide1044.xml"/><Relationship Id="rId222" Type="http://schemas.openxmlformats.org/officeDocument/2006/relationships/slide" Target="slides/slide218.xml"/><Relationship Id="rId264" Type="http://schemas.openxmlformats.org/officeDocument/2006/relationships/slide" Target="slides/slide260.xml"/><Relationship Id="rId471" Type="http://schemas.openxmlformats.org/officeDocument/2006/relationships/slide" Target="slides/slide467.xml"/><Relationship Id="rId667" Type="http://schemas.openxmlformats.org/officeDocument/2006/relationships/slide" Target="slides/slide663.xml"/><Relationship Id="rId874" Type="http://schemas.openxmlformats.org/officeDocument/2006/relationships/slide" Target="slides/slide870.xml"/><Relationship Id="rId1115" Type="http://schemas.openxmlformats.org/officeDocument/2006/relationships/slide" Target="slides/slide1111.xml"/><Relationship Id="rId17" Type="http://schemas.openxmlformats.org/officeDocument/2006/relationships/slide" Target="slides/slide13.xml"/><Relationship Id="rId59" Type="http://schemas.openxmlformats.org/officeDocument/2006/relationships/slide" Target="slides/slide55.xml"/><Relationship Id="rId124" Type="http://schemas.openxmlformats.org/officeDocument/2006/relationships/slide" Target="slides/slide120.xml"/><Relationship Id="rId527" Type="http://schemas.openxmlformats.org/officeDocument/2006/relationships/slide" Target="slides/slide523.xml"/><Relationship Id="rId569" Type="http://schemas.openxmlformats.org/officeDocument/2006/relationships/slide" Target="slides/slide565.xml"/><Relationship Id="rId734" Type="http://schemas.openxmlformats.org/officeDocument/2006/relationships/slide" Target="slides/slide730.xml"/><Relationship Id="rId776" Type="http://schemas.openxmlformats.org/officeDocument/2006/relationships/slide" Target="slides/slide772.xml"/><Relationship Id="rId941" Type="http://schemas.openxmlformats.org/officeDocument/2006/relationships/slide" Target="slides/slide937.xml"/><Relationship Id="rId983" Type="http://schemas.openxmlformats.org/officeDocument/2006/relationships/slide" Target="slides/slide979.xml"/><Relationship Id="rId70" Type="http://schemas.openxmlformats.org/officeDocument/2006/relationships/slide" Target="slides/slide66.xml"/><Relationship Id="rId166" Type="http://schemas.openxmlformats.org/officeDocument/2006/relationships/slide" Target="slides/slide162.xml"/><Relationship Id="rId331" Type="http://schemas.openxmlformats.org/officeDocument/2006/relationships/slide" Target="slides/slide327.xml"/><Relationship Id="rId373" Type="http://schemas.openxmlformats.org/officeDocument/2006/relationships/slide" Target="slides/slide369.xml"/><Relationship Id="rId429" Type="http://schemas.openxmlformats.org/officeDocument/2006/relationships/slide" Target="slides/slide425.xml"/><Relationship Id="rId580" Type="http://schemas.openxmlformats.org/officeDocument/2006/relationships/slide" Target="slides/slide576.xml"/><Relationship Id="rId636" Type="http://schemas.openxmlformats.org/officeDocument/2006/relationships/slide" Target="slides/slide632.xml"/><Relationship Id="rId801" Type="http://schemas.openxmlformats.org/officeDocument/2006/relationships/slide" Target="slides/slide797.xml"/><Relationship Id="rId1017" Type="http://schemas.openxmlformats.org/officeDocument/2006/relationships/slide" Target="slides/slide1013.xml"/><Relationship Id="rId1059" Type="http://schemas.openxmlformats.org/officeDocument/2006/relationships/slide" Target="slides/slide1055.xml"/><Relationship Id="rId1" Type="http://schemas.openxmlformats.org/officeDocument/2006/relationships/customXml" Target="../customXml/item1.xml"/><Relationship Id="rId233" Type="http://schemas.openxmlformats.org/officeDocument/2006/relationships/slide" Target="slides/slide229.xml"/><Relationship Id="rId440" Type="http://schemas.openxmlformats.org/officeDocument/2006/relationships/slide" Target="slides/slide436.xml"/><Relationship Id="rId678" Type="http://schemas.openxmlformats.org/officeDocument/2006/relationships/slide" Target="slides/slide674.xml"/><Relationship Id="rId843" Type="http://schemas.openxmlformats.org/officeDocument/2006/relationships/slide" Target="slides/slide839.xml"/><Relationship Id="rId885" Type="http://schemas.openxmlformats.org/officeDocument/2006/relationships/slide" Target="slides/slide881.xml"/><Relationship Id="rId1070" Type="http://schemas.openxmlformats.org/officeDocument/2006/relationships/slide" Target="slides/slide1066.xml"/><Relationship Id="rId28" Type="http://schemas.openxmlformats.org/officeDocument/2006/relationships/slide" Target="slides/slide24.xml"/><Relationship Id="rId275" Type="http://schemas.openxmlformats.org/officeDocument/2006/relationships/slide" Target="slides/slide271.xml"/><Relationship Id="rId300" Type="http://schemas.openxmlformats.org/officeDocument/2006/relationships/slide" Target="slides/slide296.xml"/><Relationship Id="rId482" Type="http://schemas.openxmlformats.org/officeDocument/2006/relationships/slide" Target="slides/slide478.xml"/><Relationship Id="rId538" Type="http://schemas.openxmlformats.org/officeDocument/2006/relationships/slide" Target="slides/slide534.xml"/><Relationship Id="rId703" Type="http://schemas.openxmlformats.org/officeDocument/2006/relationships/slide" Target="slides/slide699.xml"/><Relationship Id="rId745" Type="http://schemas.openxmlformats.org/officeDocument/2006/relationships/slide" Target="slides/slide741.xml"/><Relationship Id="rId910" Type="http://schemas.openxmlformats.org/officeDocument/2006/relationships/slide" Target="slides/slide906.xml"/><Relationship Id="rId952" Type="http://schemas.openxmlformats.org/officeDocument/2006/relationships/slide" Target="slides/slide948.xml"/><Relationship Id="rId81" Type="http://schemas.openxmlformats.org/officeDocument/2006/relationships/slide" Target="slides/slide77.xml"/><Relationship Id="rId135" Type="http://schemas.openxmlformats.org/officeDocument/2006/relationships/slide" Target="slides/slide131.xml"/><Relationship Id="rId177" Type="http://schemas.openxmlformats.org/officeDocument/2006/relationships/slide" Target="slides/slide173.xml"/><Relationship Id="rId342" Type="http://schemas.openxmlformats.org/officeDocument/2006/relationships/slide" Target="slides/slide338.xml"/><Relationship Id="rId384" Type="http://schemas.openxmlformats.org/officeDocument/2006/relationships/slide" Target="slides/slide380.xml"/><Relationship Id="rId591" Type="http://schemas.openxmlformats.org/officeDocument/2006/relationships/slide" Target="slides/slide587.xml"/><Relationship Id="rId605" Type="http://schemas.openxmlformats.org/officeDocument/2006/relationships/slide" Target="slides/slide601.xml"/><Relationship Id="rId787" Type="http://schemas.openxmlformats.org/officeDocument/2006/relationships/slide" Target="slides/slide783.xml"/><Relationship Id="rId812" Type="http://schemas.openxmlformats.org/officeDocument/2006/relationships/slide" Target="slides/slide808.xml"/><Relationship Id="rId994" Type="http://schemas.openxmlformats.org/officeDocument/2006/relationships/slide" Target="slides/slide990.xml"/><Relationship Id="rId1028" Type="http://schemas.openxmlformats.org/officeDocument/2006/relationships/slide" Target="slides/slide1024.xml"/><Relationship Id="rId202" Type="http://schemas.openxmlformats.org/officeDocument/2006/relationships/slide" Target="slides/slide198.xml"/><Relationship Id="rId244" Type="http://schemas.openxmlformats.org/officeDocument/2006/relationships/slide" Target="slides/slide240.xml"/><Relationship Id="rId647" Type="http://schemas.openxmlformats.org/officeDocument/2006/relationships/slide" Target="slides/slide643.xml"/><Relationship Id="rId689" Type="http://schemas.openxmlformats.org/officeDocument/2006/relationships/slide" Target="slides/slide685.xml"/><Relationship Id="rId854" Type="http://schemas.openxmlformats.org/officeDocument/2006/relationships/slide" Target="slides/slide850.xml"/><Relationship Id="rId896" Type="http://schemas.openxmlformats.org/officeDocument/2006/relationships/slide" Target="slides/slide892.xml"/><Relationship Id="rId1081" Type="http://schemas.openxmlformats.org/officeDocument/2006/relationships/slide" Target="slides/slide1077.xml"/><Relationship Id="rId39" Type="http://schemas.openxmlformats.org/officeDocument/2006/relationships/slide" Target="slides/slide35.xml"/><Relationship Id="rId286" Type="http://schemas.openxmlformats.org/officeDocument/2006/relationships/slide" Target="slides/slide282.xml"/><Relationship Id="rId451" Type="http://schemas.openxmlformats.org/officeDocument/2006/relationships/slide" Target="slides/slide447.xml"/><Relationship Id="rId493" Type="http://schemas.openxmlformats.org/officeDocument/2006/relationships/slide" Target="slides/slide489.xml"/><Relationship Id="rId507" Type="http://schemas.openxmlformats.org/officeDocument/2006/relationships/slide" Target="slides/slide503.xml"/><Relationship Id="rId549" Type="http://schemas.openxmlformats.org/officeDocument/2006/relationships/slide" Target="slides/slide545.xml"/><Relationship Id="rId714" Type="http://schemas.openxmlformats.org/officeDocument/2006/relationships/slide" Target="slides/slide710.xml"/><Relationship Id="rId756" Type="http://schemas.openxmlformats.org/officeDocument/2006/relationships/slide" Target="slides/slide752.xml"/><Relationship Id="rId921" Type="http://schemas.openxmlformats.org/officeDocument/2006/relationships/slide" Target="slides/slide917.xml"/><Relationship Id="rId50" Type="http://schemas.openxmlformats.org/officeDocument/2006/relationships/slide" Target="slides/slide46.xml"/><Relationship Id="rId104" Type="http://schemas.openxmlformats.org/officeDocument/2006/relationships/slide" Target="slides/slide100.xml"/><Relationship Id="rId146" Type="http://schemas.openxmlformats.org/officeDocument/2006/relationships/slide" Target="slides/slide142.xml"/><Relationship Id="rId188" Type="http://schemas.openxmlformats.org/officeDocument/2006/relationships/slide" Target="slides/slide184.xml"/><Relationship Id="rId311" Type="http://schemas.openxmlformats.org/officeDocument/2006/relationships/slide" Target="slides/slide307.xml"/><Relationship Id="rId353" Type="http://schemas.openxmlformats.org/officeDocument/2006/relationships/slide" Target="slides/slide349.xml"/><Relationship Id="rId395" Type="http://schemas.openxmlformats.org/officeDocument/2006/relationships/slide" Target="slides/slide391.xml"/><Relationship Id="rId409" Type="http://schemas.openxmlformats.org/officeDocument/2006/relationships/slide" Target="slides/slide405.xml"/><Relationship Id="rId560" Type="http://schemas.openxmlformats.org/officeDocument/2006/relationships/slide" Target="slides/slide556.xml"/><Relationship Id="rId798" Type="http://schemas.openxmlformats.org/officeDocument/2006/relationships/slide" Target="slides/slide794.xml"/><Relationship Id="rId963" Type="http://schemas.openxmlformats.org/officeDocument/2006/relationships/slide" Target="slides/slide959.xml"/><Relationship Id="rId1039" Type="http://schemas.openxmlformats.org/officeDocument/2006/relationships/slide" Target="slides/slide1035.xml"/><Relationship Id="rId92" Type="http://schemas.openxmlformats.org/officeDocument/2006/relationships/slide" Target="slides/slide88.xml"/><Relationship Id="rId213" Type="http://schemas.openxmlformats.org/officeDocument/2006/relationships/slide" Target="slides/slide209.xml"/><Relationship Id="rId420" Type="http://schemas.openxmlformats.org/officeDocument/2006/relationships/slide" Target="slides/slide416.xml"/><Relationship Id="rId616" Type="http://schemas.openxmlformats.org/officeDocument/2006/relationships/slide" Target="slides/slide612.xml"/><Relationship Id="rId658" Type="http://schemas.openxmlformats.org/officeDocument/2006/relationships/slide" Target="slides/slide654.xml"/><Relationship Id="rId823" Type="http://schemas.openxmlformats.org/officeDocument/2006/relationships/slide" Target="slides/slide819.xml"/><Relationship Id="rId865" Type="http://schemas.openxmlformats.org/officeDocument/2006/relationships/slide" Target="slides/slide861.xml"/><Relationship Id="rId1050" Type="http://schemas.openxmlformats.org/officeDocument/2006/relationships/slide" Target="slides/slide1046.xml"/><Relationship Id="rId255" Type="http://schemas.openxmlformats.org/officeDocument/2006/relationships/slide" Target="slides/slide251.xml"/><Relationship Id="rId297" Type="http://schemas.openxmlformats.org/officeDocument/2006/relationships/slide" Target="slides/slide293.xml"/><Relationship Id="rId462" Type="http://schemas.openxmlformats.org/officeDocument/2006/relationships/slide" Target="slides/slide458.xml"/><Relationship Id="rId518" Type="http://schemas.openxmlformats.org/officeDocument/2006/relationships/slide" Target="slides/slide514.xml"/><Relationship Id="rId725" Type="http://schemas.openxmlformats.org/officeDocument/2006/relationships/slide" Target="slides/slide721.xml"/><Relationship Id="rId932" Type="http://schemas.openxmlformats.org/officeDocument/2006/relationships/slide" Target="slides/slide928.xml"/><Relationship Id="rId1092" Type="http://schemas.openxmlformats.org/officeDocument/2006/relationships/slide" Target="slides/slide1088.xml"/><Relationship Id="rId1106" Type="http://schemas.openxmlformats.org/officeDocument/2006/relationships/slide" Target="slides/slide1102.xml"/><Relationship Id="rId115" Type="http://schemas.openxmlformats.org/officeDocument/2006/relationships/slide" Target="slides/slide111.xml"/><Relationship Id="rId157" Type="http://schemas.openxmlformats.org/officeDocument/2006/relationships/slide" Target="slides/slide153.xml"/><Relationship Id="rId322" Type="http://schemas.openxmlformats.org/officeDocument/2006/relationships/slide" Target="slides/slide318.xml"/><Relationship Id="rId364" Type="http://schemas.openxmlformats.org/officeDocument/2006/relationships/slide" Target="slides/slide360.xml"/><Relationship Id="rId767" Type="http://schemas.openxmlformats.org/officeDocument/2006/relationships/slide" Target="slides/slide763.xml"/><Relationship Id="rId974" Type="http://schemas.openxmlformats.org/officeDocument/2006/relationships/slide" Target="slides/slide970.xml"/><Relationship Id="rId1008" Type="http://schemas.openxmlformats.org/officeDocument/2006/relationships/slide" Target="slides/slide1004.xml"/><Relationship Id="rId61" Type="http://schemas.openxmlformats.org/officeDocument/2006/relationships/slide" Target="slides/slide57.xml"/><Relationship Id="rId199" Type="http://schemas.openxmlformats.org/officeDocument/2006/relationships/slide" Target="slides/slide195.xml"/><Relationship Id="rId571" Type="http://schemas.openxmlformats.org/officeDocument/2006/relationships/slide" Target="slides/slide567.xml"/><Relationship Id="rId627" Type="http://schemas.openxmlformats.org/officeDocument/2006/relationships/slide" Target="slides/slide623.xml"/><Relationship Id="rId669" Type="http://schemas.openxmlformats.org/officeDocument/2006/relationships/slide" Target="slides/slide665.xml"/><Relationship Id="rId834" Type="http://schemas.openxmlformats.org/officeDocument/2006/relationships/slide" Target="slides/slide830.xml"/><Relationship Id="rId876" Type="http://schemas.openxmlformats.org/officeDocument/2006/relationships/slide" Target="slides/slide872.xml"/><Relationship Id="rId19" Type="http://schemas.openxmlformats.org/officeDocument/2006/relationships/slide" Target="slides/slide15.xml"/><Relationship Id="rId224" Type="http://schemas.openxmlformats.org/officeDocument/2006/relationships/slide" Target="slides/slide220.xml"/><Relationship Id="rId266" Type="http://schemas.openxmlformats.org/officeDocument/2006/relationships/slide" Target="slides/slide262.xml"/><Relationship Id="rId431" Type="http://schemas.openxmlformats.org/officeDocument/2006/relationships/slide" Target="slides/slide427.xml"/><Relationship Id="rId473" Type="http://schemas.openxmlformats.org/officeDocument/2006/relationships/slide" Target="slides/slide469.xml"/><Relationship Id="rId529" Type="http://schemas.openxmlformats.org/officeDocument/2006/relationships/slide" Target="slides/slide525.xml"/><Relationship Id="rId680" Type="http://schemas.openxmlformats.org/officeDocument/2006/relationships/slide" Target="slides/slide676.xml"/><Relationship Id="rId736" Type="http://schemas.openxmlformats.org/officeDocument/2006/relationships/slide" Target="slides/slide732.xml"/><Relationship Id="rId901" Type="http://schemas.openxmlformats.org/officeDocument/2006/relationships/slide" Target="slides/slide897.xml"/><Relationship Id="rId1061" Type="http://schemas.openxmlformats.org/officeDocument/2006/relationships/slide" Target="slides/slide1057.xml"/><Relationship Id="rId1117" Type="http://schemas.openxmlformats.org/officeDocument/2006/relationships/notesMaster" Target="notesMasters/notesMaster1.xml"/><Relationship Id="rId30" Type="http://schemas.openxmlformats.org/officeDocument/2006/relationships/slide" Target="slides/slide26.xml"/><Relationship Id="rId126" Type="http://schemas.openxmlformats.org/officeDocument/2006/relationships/slide" Target="slides/slide122.xml"/><Relationship Id="rId168" Type="http://schemas.openxmlformats.org/officeDocument/2006/relationships/slide" Target="slides/slide164.xml"/><Relationship Id="rId333" Type="http://schemas.openxmlformats.org/officeDocument/2006/relationships/slide" Target="slides/slide329.xml"/><Relationship Id="rId540" Type="http://schemas.openxmlformats.org/officeDocument/2006/relationships/slide" Target="slides/slide536.xml"/><Relationship Id="rId778" Type="http://schemas.openxmlformats.org/officeDocument/2006/relationships/slide" Target="slides/slide774.xml"/><Relationship Id="rId943" Type="http://schemas.openxmlformats.org/officeDocument/2006/relationships/slide" Target="slides/slide939.xml"/><Relationship Id="rId985" Type="http://schemas.openxmlformats.org/officeDocument/2006/relationships/slide" Target="slides/slide981.xml"/><Relationship Id="rId1019" Type="http://schemas.openxmlformats.org/officeDocument/2006/relationships/slide" Target="slides/slide1015.xml"/><Relationship Id="rId72" Type="http://schemas.openxmlformats.org/officeDocument/2006/relationships/slide" Target="slides/slide68.xml"/><Relationship Id="rId375" Type="http://schemas.openxmlformats.org/officeDocument/2006/relationships/slide" Target="slides/slide371.xml"/><Relationship Id="rId582" Type="http://schemas.openxmlformats.org/officeDocument/2006/relationships/slide" Target="slides/slide578.xml"/><Relationship Id="rId638" Type="http://schemas.openxmlformats.org/officeDocument/2006/relationships/slide" Target="slides/slide634.xml"/><Relationship Id="rId803" Type="http://schemas.openxmlformats.org/officeDocument/2006/relationships/slide" Target="slides/slide799.xml"/><Relationship Id="rId845" Type="http://schemas.openxmlformats.org/officeDocument/2006/relationships/slide" Target="slides/slide841.xml"/><Relationship Id="rId1030" Type="http://schemas.openxmlformats.org/officeDocument/2006/relationships/slide" Target="slides/slide1026.xml"/><Relationship Id="rId3" Type="http://schemas.openxmlformats.org/officeDocument/2006/relationships/customXml" Target="../customXml/item3.xml"/><Relationship Id="rId235" Type="http://schemas.openxmlformats.org/officeDocument/2006/relationships/slide" Target="slides/slide231.xml"/><Relationship Id="rId277" Type="http://schemas.openxmlformats.org/officeDocument/2006/relationships/slide" Target="slides/slide273.xml"/><Relationship Id="rId400" Type="http://schemas.openxmlformats.org/officeDocument/2006/relationships/slide" Target="slides/slide396.xml"/><Relationship Id="rId442" Type="http://schemas.openxmlformats.org/officeDocument/2006/relationships/slide" Target="slides/slide438.xml"/><Relationship Id="rId484" Type="http://schemas.openxmlformats.org/officeDocument/2006/relationships/slide" Target="slides/slide480.xml"/><Relationship Id="rId705" Type="http://schemas.openxmlformats.org/officeDocument/2006/relationships/slide" Target="slides/slide701.xml"/><Relationship Id="rId887" Type="http://schemas.openxmlformats.org/officeDocument/2006/relationships/slide" Target="slides/slide883.xml"/><Relationship Id="rId1072" Type="http://schemas.openxmlformats.org/officeDocument/2006/relationships/slide" Target="slides/slide1068.xml"/><Relationship Id="rId137" Type="http://schemas.openxmlformats.org/officeDocument/2006/relationships/slide" Target="slides/slide133.xml"/><Relationship Id="rId302" Type="http://schemas.openxmlformats.org/officeDocument/2006/relationships/slide" Target="slides/slide298.xml"/><Relationship Id="rId344" Type="http://schemas.openxmlformats.org/officeDocument/2006/relationships/slide" Target="slides/slide340.xml"/><Relationship Id="rId691" Type="http://schemas.openxmlformats.org/officeDocument/2006/relationships/slide" Target="slides/slide687.xml"/><Relationship Id="rId747" Type="http://schemas.openxmlformats.org/officeDocument/2006/relationships/slide" Target="slides/slide743.xml"/><Relationship Id="rId789" Type="http://schemas.openxmlformats.org/officeDocument/2006/relationships/slide" Target="slides/slide785.xml"/><Relationship Id="rId912" Type="http://schemas.openxmlformats.org/officeDocument/2006/relationships/slide" Target="slides/slide908.xml"/><Relationship Id="rId954" Type="http://schemas.openxmlformats.org/officeDocument/2006/relationships/slide" Target="slides/slide950.xml"/><Relationship Id="rId996" Type="http://schemas.openxmlformats.org/officeDocument/2006/relationships/slide" Target="slides/slide992.xml"/><Relationship Id="rId41" Type="http://schemas.openxmlformats.org/officeDocument/2006/relationships/slide" Target="slides/slide37.xml"/><Relationship Id="rId83" Type="http://schemas.openxmlformats.org/officeDocument/2006/relationships/slide" Target="slides/slide79.xml"/><Relationship Id="rId179" Type="http://schemas.openxmlformats.org/officeDocument/2006/relationships/slide" Target="slides/slide175.xml"/><Relationship Id="rId386" Type="http://schemas.openxmlformats.org/officeDocument/2006/relationships/slide" Target="slides/slide382.xml"/><Relationship Id="rId551" Type="http://schemas.openxmlformats.org/officeDocument/2006/relationships/slide" Target="slides/slide547.xml"/><Relationship Id="rId593" Type="http://schemas.openxmlformats.org/officeDocument/2006/relationships/slide" Target="slides/slide589.xml"/><Relationship Id="rId607" Type="http://schemas.openxmlformats.org/officeDocument/2006/relationships/slide" Target="slides/slide603.xml"/><Relationship Id="rId649" Type="http://schemas.openxmlformats.org/officeDocument/2006/relationships/slide" Target="slides/slide645.xml"/><Relationship Id="rId814" Type="http://schemas.openxmlformats.org/officeDocument/2006/relationships/slide" Target="slides/slide810.xml"/><Relationship Id="rId856" Type="http://schemas.openxmlformats.org/officeDocument/2006/relationships/slide" Target="slides/slide852.xml"/><Relationship Id="rId190" Type="http://schemas.openxmlformats.org/officeDocument/2006/relationships/slide" Target="slides/slide186.xml"/><Relationship Id="rId204" Type="http://schemas.openxmlformats.org/officeDocument/2006/relationships/slide" Target="slides/slide200.xml"/><Relationship Id="rId246" Type="http://schemas.openxmlformats.org/officeDocument/2006/relationships/slide" Target="slides/slide242.xml"/><Relationship Id="rId288" Type="http://schemas.openxmlformats.org/officeDocument/2006/relationships/slide" Target="slides/slide284.xml"/><Relationship Id="rId411" Type="http://schemas.openxmlformats.org/officeDocument/2006/relationships/slide" Target="slides/slide407.xml"/><Relationship Id="rId453" Type="http://schemas.openxmlformats.org/officeDocument/2006/relationships/slide" Target="slides/slide449.xml"/><Relationship Id="rId509" Type="http://schemas.openxmlformats.org/officeDocument/2006/relationships/slide" Target="slides/slide505.xml"/><Relationship Id="rId660" Type="http://schemas.openxmlformats.org/officeDocument/2006/relationships/slide" Target="slides/slide656.xml"/><Relationship Id="rId898" Type="http://schemas.openxmlformats.org/officeDocument/2006/relationships/slide" Target="slides/slide894.xml"/><Relationship Id="rId1041" Type="http://schemas.openxmlformats.org/officeDocument/2006/relationships/slide" Target="slides/slide1037.xml"/><Relationship Id="rId1083" Type="http://schemas.openxmlformats.org/officeDocument/2006/relationships/slide" Target="slides/slide1079.xml"/><Relationship Id="rId106" Type="http://schemas.openxmlformats.org/officeDocument/2006/relationships/slide" Target="slides/slide102.xml"/><Relationship Id="rId313" Type="http://schemas.openxmlformats.org/officeDocument/2006/relationships/slide" Target="slides/slide309.xml"/><Relationship Id="rId495" Type="http://schemas.openxmlformats.org/officeDocument/2006/relationships/slide" Target="slides/slide491.xml"/><Relationship Id="rId716" Type="http://schemas.openxmlformats.org/officeDocument/2006/relationships/slide" Target="slides/slide712.xml"/><Relationship Id="rId758" Type="http://schemas.openxmlformats.org/officeDocument/2006/relationships/slide" Target="slides/slide754.xml"/><Relationship Id="rId923" Type="http://schemas.openxmlformats.org/officeDocument/2006/relationships/slide" Target="slides/slide919.xml"/><Relationship Id="rId965" Type="http://schemas.openxmlformats.org/officeDocument/2006/relationships/slide" Target="slides/slide961.xml"/><Relationship Id="rId10" Type="http://schemas.openxmlformats.org/officeDocument/2006/relationships/slide" Target="slides/slide6.xml"/><Relationship Id="rId52" Type="http://schemas.openxmlformats.org/officeDocument/2006/relationships/slide" Target="slides/slide48.xml"/><Relationship Id="rId94" Type="http://schemas.openxmlformats.org/officeDocument/2006/relationships/slide" Target="slides/slide90.xml"/><Relationship Id="rId148" Type="http://schemas.openxmlformats.org/officeDocument/2006/relationships/slide" Target="slides/slide144.xml"/><Relationship Id="rId355" Type="http://schemas.openxmlformats.org/officeDocument/2006/relationships/slide" Target="slides/slide351.xml"/><Relationship Id="rId397" Type="http://schemas.openxmlformats.org/officeDocument/2006/relationships/slide" Target="slides/slide393.xml"/><Relationship Id="rId520" Type="http://schemas.openxmlformats.org/officeDocument/2006/relationships/slide" Target="slides/slide516.xml"/><Relationship Id="rId562" Type="http://schemas.openxmlformats.org/officeDocument/2006/relationships/slide" Target="slides/slide558.xml"/><Relationship Id="rId618" Type="http://schemas.openxmlformats.org/officeDocument/2006/relationships/slide" Target="slides/slide614.xml"/><Relationship Id="rId825" Type="http://schemas.openxmlformats.org/officeDocument/2006/relationships/slide" Target="slides/slide821.xml"/><Relationship Id="rId215" Type="http://schemas.openxmlformats.org/officeDocument/2006/relationships/slide" Target="slides/slide211.xml"/><Relationship Id="rId257" Type="http://schemas.openxmlformats.org/officeDocument/2006/relationships/slide" Target="slides/slide253.xml"/><Relationship Id="rId422" Type="http://schemas.openxmlformats.org/officeDocument/2006/relationships/slide" Target="slides/slide418.xml"/><Relationship Id="rId464" Type="http://schemas.openxmlformats.org/officeDocument/2006/relationships/slide" Target="slides/slide460.xml"/><Relationship Id="rId867" Type="http://schemas.openxmlformats.org/officeDocument/2006/relationships/slide" Target="slides/slide863.xml"/><Relationship Id="rId1010" Type="http://schemas.openxmlformats.org/officeDocument/2006/relationships/slide" Target="slides/slide1006.xml"/><Relationship Id="rId1052" Type="http://schemas.openxmlformats.org/officeDocument/2006/relationships/slide" Target="slides/slide1048.xml"/><Relationship Id="rId1094" Type="http://schemas.openxmlformats.org/officeDocument/2006/relationships/slide" Target="slides/slide1090.xml"/><Relationship Id="rId1108" Type="http://schemas.openxmlformats.org/officeDocument/2006/relationships/slide" Target="slides/slide1104.xml"/><Relationship Id="rId299" Type="http://schemas.openxmlformats.org/officeDocument/2006/relationships/slide" Target="slides/slide295.xml"/><Relationship Id="rId727" Type="http://schemas.openxmlformats.org/officeDocument/2006/relationships/slide" Target="slides/slide723.xml"/><Relationship Id="rId934" Type="http://schemas.openxmlformats.org/officeDocument/2006/relationships/slide" Target="slides/slide930.xml"/><Relationship Id="rId63" Type="http://schemas.openxmlformats.org/officeDocument/2006/relationships/slide" Target="slides/slide59.xml"/><Relationship Id="rId159" Type="http://schemas.openxmlformats.org/officeDocument/2006/relationships/slide" Target="slides/slide155.xml"/><Relationship Id="rId366" Type="http://schemas.openxmlformats.org/officeDocument/2006/relationships/slide" Target="slides/slide362.xml"/><Relationship Id="rId573" Type="http://schemas.openxmlformats.org/officeDocument/2006/relationships/slide" Target="slides/slide569.xml"/><Relationship Id="rId780" Type="http://schemas.openxmlformats.org/officeDocument/2006/relationships/slide" Target="slides/slide776.xml"/><Relationship Id="rId226" Type="http://schemas.openxmlformats.org/officeDocument/2006/relationships/slide" Target="slides/slide222.xml"/><Relationship Id="rId433" Type="http://schemas.openxmlformats.org/officeDocument/2006/relationships/slide" Target="slides/slide429.xml"/><Relationship Id="rId878" Type="http://schemas.openxmlformats.org/officeDocument/2006/relationships/slide" Target="slides/slide874.xml"/><Relationship Id="rId1063" Type="http://schemas.openxmlformats.org/officeDocument/2006/relationships/slide" Target="slides/slide1059.xml"/><Relationship Id="rId640" Type="http://schemas.openxmlformats.org/officeDocument/2006/relationships/slide" Target="slides/slide636.xml"/><Relationship Id="rId738" Type="http://schemas.openxmlformats.org/officeDocument/2006/relationships/slide" Target="slides/slide734.xml"/><Relationship Id="rId945" Type="http://schemas.openxmlformats.org/officeDocument/2006/relationships/slide" Target="slides/slide941.xml"/><Relationship Id="rId74" Type="http://schemas.openxmlformats.org/officeDocument/2006/relationships/slide" Target="slides/slide70.xml"/><Relationship Id="rId377" Type="http://schemas.openxmlformats.org/officeDocument/2006/relationships/slide" Target="slides/slide373.xml"/><Relationship Id="rId500" Type="http://schemas.openxmlformats.org/officeDocument/2006/relationships/slide" Target="slides/slide496.xml"/><Relationship Id="rId584" Type="http://schemas.openxmlformats.org/officeDocument/2006/relationships/slide" Target="slides/slide580.xml"/><Relationship Id="rId805" Type="http://schemas.openxmlformats.org/officeDocument/2006/relationships/slide" Target="slides/slide801.xml"/><Relationship Id="rId5" Type="http://schemas.openxmlformats.org/officeDocument/2006/relationships/slide" Target="slides/slide1.xml"/><Relationship Id="rId237" Type="http://schemas.openxmlformats.org/officeDocument/2006/relationships/slide" Target="slides/slide233.xml"/><Relationship Id="rId791" Type="http://schemas.openxmlformats.org/officeDocument/2006/relationships/slide" Target="slides/slide787.xml"/><Relationship Id="rId889" Type="http://schemas.openxmlformats.org/officeDocument/2006/relationships/slide" Target="slides/slide885.xml"/><Relationship Id="rId1074" Type="http://schemas.openxmlformats.org/officeDocument/2006/relationships/slide" Target="slides/slide1070.xml"/><Relationship Id="rId444" Type="http://schemas.openxmlformats.org/officeDocument/2006/relationships/slide" Target="slides/slide440.xml"/><Relationship Id="rId651" Type="http://schemas.openxmlformats.org/officeDocument/2006/relationships/slide" Target="slides/slide647.xml"/><Relationship Id="rId749" Type="http://schemas.openxmlformats.org/officeDocument/2006/relationships/slide" Target="slides/slide745.xml"/><Relationship Id="rId290" Type="http://schemas.openxmlformats.org/officeDocument/2006/relationships/slide" Target="slides/slide286.xml"/><Relationship Id="rId304" Type="http://schemas.openxmlformats.org/officeDocument/2006/relationships/slide" Target="slides/slide300.xml"/><Relationship Id="rId388" Type="http://schemas.openxmlformats.org/officeDocument/2006/relationships/slide" Target="slides/slide384.xml"/><Relationship Id="rId511" Type="http://schemas.openxmlformats.org/officeDocument/2006/relationships/slide" Target="slides/slide507.xml"/><Relationship Id="rId609" Type="http://schemas.openxmlformats.org/officeDocument/2006/relationships/slide" Target="slides/slide605.xml"/><Relationship Id="rId956" Type="http://schemas.openxmlformats.org/officeDocument/2006/relationships/slide" Target="slides/slide952.xml"/><Relationship Id="rId85" Type="http://schemas.openxmlformats.org/officeDocument/2006/relationships/slide" Target="slides/slide81.xml"/><Relationship Id="rId150" Type="http://schemas.openxmlformats.org/officeDocument/2006/relationships/slide" Target="slides/slide146.xml"/><Relationship Id="rId595" Type="http://schemas.openxmlformats.org/officeDocument/2006/relationships/slide" Target="slides/slide591.xml"/><Relationship Id="rId816" Type="http://schemas.openxmlformats.org/officeDocument/2006/relationships/slide" Target="slides/slide812.xml"/><Relationship Id="rId1001" Type="http://schemas.openxmlformats.org/officeDocument/2006/relationships/slide" Target="slides/slide997.xml"/><Relationship Id="rId248" Type="http://schemas.openxmlformats.org/officeDocument/2006/relationships/slide" Target="slides/slide244.xml"/><Relationship Id="rId455" Type="http://schemas.openxmlformats.org/officeDocument/2006/relationships/slide" Target="slides/slide451.xml"/><Relationship Id="rId662" Type="http://schemas.openxmlformats.org/officeDocument/2006/relationships/slide" Target="slides/slide658.xml"/><Relationship Id="rId1085" Type="http://schemas.openxmlformats.org/officeDocument/2006/relationships/slide" Target="slides/slide1081.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522" Type="http://schemas.openxmlformats.org/officeDocument/2006/relationships/slide" Target="slides/slide518.xml"/><Relationship Id="rId967" Type="http://schemas.openxmlformats.org/officeDocument/2006/relationships/slide" Target="slides/slide963.xml"/><Relationship Id="rId96" Type="http://schemas.openxmlformats.org/officeDocument/2006/relationships/slide" Target="slides/slide92.xml"/><Relationship Id="rId161" Type="http://schemas.openxmlformats.org/officeDocument/2006/relationships/slide" Target="slides/slide157.xml"/><Relationship Id="rId399" Type="http://schemas.openxmlformats.org/officeDocument/2006/relationships/slide" Target="slides/slide395.xml"/><Relationship Id="rId827" Type="http://schemas.openxmlformats.org/officeDocument/2006/relationships/slide" Target="slides/slide823.xml"/><Relationship Id="rId1012" Type="http://schemas.openxmlformats.org/officeDocument/2006/relationships/slide" Target="slides/slide1008.xml"/><Relationship Id="rId259" Type="http://schemas.openxmlformats.org/officeDocument/2006/relationships/slide" Target="slides/slide255.xml"/><Relationship Id="rId466" Type="http://schemas.openxmlformats.org/officeDocument/2006/relationships/slide" Target="slides/slide462.xml"/><Relationship Id="rId673" Type="http://schemas.openxmlformats.org/officeDocument/2006/relationships/slide" Target="slides/slide669.xml"/><Relationship Id="rId880" Type="http://schemas.openxmlformats.org/officeDocument/2006/relationships/slide" Target="slides/slide876.xml"/><Relationship Id="rId1096" Type="http://schemas.openxmlformats.org/officeDocument/2006/relationships/slide" Target="slides/slide1092.xml"/><Relationship Id="rId23" Type="http://schemas.openxmlformats.org/officeDocument/2006/relationships/slide" Target="slides/slide19.xml"/><Relationship Id="rId119" Type="http://schemas.openxmlformats.org/officeDocument/2006/relationships/slide" Target="slides/slide115.xml"/><Relationship Id="rId326" Type="http://schemas.openxmlformats.org/officeDocument/2006/relationships/slide" Target="slides/slide322.xml"/><Relationship Id="rId533" Type="http://schemas.openxmlformats.org/officeDocument/2006/relationships/slide" Target="slides/slide529.xml"/><Relationship Id="rId978" Type="http://schemas.openxmlformats.org/officeDocument/2006/relationships/slide" Target="slides/slide974.xml"/><Relationship Id="rId740" Type="http://schemas.openxmlformats.org/officeDocument/2006/relationships/slide" Target="slides/slide736.xml"/><Relationship Id="rId838" Type="http://schemas.openxmlformats.org/officeDocument/2006/relationships/slide" Target="slides/slide834.xml"/><Relationship Id="rId1023" Type="http://schemas.openxmlformats.org/officeDocument/2006/relationships/slide" Target="slides/slide1019.xml"/><Relationship Id="rId172" Type="http://schemas.openxmlformats.org/officeDocument/2006/relationships/slide" Target="slides/slide168.xml"/><Relationship Id="rId477" Type="http://schemas.openxmlformats.org/officeDocument/2006/relationships/slide" Target="slides/slide473.xml"/><Relationship Id="rId600" Type="http://schemas.openxmlformats.org/officeDocument/2006/relationships/slide" Target="slides/slide596.xml"/><Relationship Id="rId684" Type="http://schemas.openxmlformats.org/officeDocument/2006/relationships/slide" Target="slides/slide680.xml"/><Relationship Id="rId337" Type="http://schemas.openxmlformats.org/officeDocument/2006/relationships/slide" Target="slides/slide333.xml"/><Relationship Id="rId891" Type="http://schemas.openxmlformats.org/officeDocument/2006/relationships/slide" Target="slides/slide887.xml"/><Relationship Id="rId905" Type="http://schemas.openxmlformats.org/officeDocument/2006/relationships/slide" Target="slides/slide901.xml"/><Relationship Id="rId989" Type="http://schemas.openxmlformats.org/officeDocument/2006/relationships/slide" Target="slides/slide985.xml"/><Relationship Id="rId34" Type="http://schemas.openxmlformats.org/officeDocument/2006/relationships/slide" Target="slides/slide30.xml"/><Relationship Id="rId544" Type="http://schemas.openxmlformats.org/officeDocument/2006/relationships/slide" Target="slides/slide540.xml"/><Relationship Id="rId751" Type="http://schemas.openxmlformats.org/officeDocument/2006/relationships/slide" Target="slides/slide747.xml"/><Relationship Id="rId849" Type="http://schemas.openxmlformats.org/officeDocument/2006/relationships/slide" Target="slides/slide845.xml"/><Relationship Id="rId183" Type="http://schemas.openxmlformats.org/officeDocument/2006/relationships/slide" Target="slides/slide179.xml"/><Relationship Id="rId390" Type="http://schemas.openxmlformats.org/officeDocument/2006/relationships/slide" Target="slides/slide386.xml"/><Relationship Id="rId404" Type="http://schemas.openxmlformats.org/officeDocument/2006/relationships/slide" Target="slides/slide400.xml"/><Relationship Id="rId611" Type="http://schemas.openxmlformats.org/officeDocument/2006/relationships/slide" Target="slides/slide607.xml"/><Relationship Id="rId1034" Type="http://schemas.openxmlformats.org/officeDocument/2006/relationships/slide" Target="slides/slide1030.xml"/><Relationship Id="rId250" Type="http://schemas.openxmlformats.org/officeDocument/2006/relationships/slide" Target="slides/slide246.xml"/><Relationship Id="rId488" Type="http://schemas.openxmlformats.org/officeDocument/2006/relationships/slide" Target="slides/slide484.xml"/><Relationship Id="rId695" Type="http://schemas.openxmlformats.org/officeDocument/2006/relationships/slide" Target="slides/slide691.xml"/><Relationship Id="rId709" Type="http://schemas.openxmlformats.org/officeDocument/2006/relationships/slide" Target="slides/slide705.xml"/><Relationship Id="rId916" Type="http://schemas.openxmlformats.org/officeDocument/2006/relationships/slide" Target="slides/slide912.xml"/><Relationship Id="rId1101" Type="http://schemas.openxmlformats.org/officeDocument/2006/relationships/slide" Target="slides/slide1097.xml"/><Relationship Id="rId45" Type="http://schemas.openxmlformats.org/officeDocument/2006/relationships/slide" Target="slides/slide41.xml"/><Relationship Id="rId110" Type="http://schemas.openxmlformats.org/officeDocument/2006/relationships/slide" Target="slides/slide106.xml"/><Relationship Id="rId348" Type="http://schemas.openxmlformats.org/officeDocument/2006/relationships/slide" Target="slides/slide344.xml"/><Relationship Id="rId555" Type="http://schemas.openxmlformats.org/officeDocument/2006/relationships/slide" Target="slides/slide551.xml"/><Relationship Id="rId762" Type="http://schemas.openxmlformats.org/officeDocument/2006/relationships/slide" Target="slides/slide758.xml"/><Relationship Id="rId194" Type="http://schemas.openxmlformats.org/officeDocument/2006/relationships/slide" Target="slides/slide190.xml"/><Relationship Id="rId208" Type="http://schemas.openxmlformats.org/officeDocument/2006/relationships/slide" Target="slides/slide204.xml"/><Relationship Id="rId415" Type="http://schemas.openxmlformats.org/officeDocument/2006/relationships/slide" Target="slides/slide411.xml"/><Relationship Id="rId622" Type="http://schemas.openxmlformats.org/officeDocument/2006/relationships/slide" Target="slides/slide618.xml"/><Relationship Id="rId1045" Type="http://schemas.openxmlformats.org/officeDocument/2006/relationships/slide" Target="slides/slide1041.xml"/><Relationship Id="rId261" Type="http://schemas.openxmlformats.org/officeDocument/2006/relationships/slide" Target="slides/slide257.xml"/><Relationship Id="rId499" Type="http://schemas.openxmlformats.org/officeDocument/2006/relationships/slide" Target="slides/slide495.xml"/><Relationship Id="rId927" Type="http://schemas.openxmlformats.org/officeDocument/2006/relationships/slide" Target="slides/slide923.xml"/><Relationship Id="rId1112" Type="http://schemas.openxmlformats.org/officeDocument/2006/relationships/slide" Target="slides/slide1108.xml"/><Relationship Id="rId56" Type="http://schemas.openxmlformats.org/officeDocument/2006/relationships/slide" Target="slides/slide52.xml"/><Relationship Id="rId359" Type="http://schemas.openxmlformats.org/officeDocument/2006/relationships/slide" Target="slides/slide355.xml"/><Relationship Id="rId566" Type="http://schemas.openxmlformats.org/officeDocument/2006/relationships/slide" Target="slides/slide562.xml"/><Relationship Id="rId773" Type="http://schemas.openxmlformats.org/officeDocument/2006/relationships/slide" Target="slides/slide769.xml"/><Relationship Id="rId121" Type="http://schemas.openxmlformats.org/officeDocument/2006/relationships/slide" Target="slides/slide117.xml"/><Relationship Id="rId219" Type="http://schemas.openxmlformats.org/officeDocument/2006/relationships/slide" Target="slides/slide215.xml"/><Relationship Id="rId426" Type="http://schemas.openxmlformats.org/officeDocument/2006/relationships/slide" Target="slides/slide422.xml"/><Relationship Id="rId633" Type="http://schemas.openxmlformats.org/officeDocument/2006/relationships/slide" Target="slides/slide629.xml"/><Relationship Id="rId980" Type="http://schemas.openxmlformats.org/officeDocument/2006/relationships/slide" Target="slides/slide976.xml"/><Relationship Id="rId1056" Type="http://schemas.openxmlformats.org/officeDocument/2006/relationships/slide" Target="slides/slide1052.xml"/><Relationship Id="rId840" Type="http://schemas.openxmlformats.org/officeDocument/2006/relationships/slide" Target="slides/slide836.xml"/><Relationship Id="rId938" Type="http://schemas.openxmlformats.org/officeDocument/2006/relationships/slide" Target="slides/slide934.xml"/><Relationship Id="rId67" Type="http://schemas.openxmlformats.org/officeDocument/2006/relationships/slide" Target="slides/slide63.xml"/><Relationship Id="rId272" Type="http://schemas.openxmlformats.org/officeDocument/2006/relationships/slide" Target="slides/slide268.xml"/><Relationship Id="rId577" Type="http://schemas.openxmlformats.org/officeDocument/2006/relationships/slide" Target="slides/slide573.xml"/><Relationship Id="rId700" Type="http://schemas.openxmlformats.org/officeDocument/2006/relationships/slide" Target="slides/slide696.xml"/><Relationship Id="rId1123" Type="http://schemas.openxmlformats.org/officeDocument/2006/relationships/tableStyles" Target="tableStyles.xml"/><Relationship Id="rId132" Type="http://schemas.openxmlformats.org/officeDocument/2006/relationships/slide" Target="slides/slide128.xml"/><Relationship Id="rId784" Type="http://schemas.openxmlformats.org/officeDocument/2006/relationships/slide" Target="slides/slide780.xml"/><Relationship Id="rId991" Type="http://schemas.openxmlformats.org/officeDocument/2006/relationships/slide" Target="slides/slide987.xml"/><Relationship Id="rId1067" Type="http://schemas.openxmlformats.org/officeDocument/2006/relationships/slide" Target="slides/slide1063.xml"/><Relationship Id="rId437" Type="http://schemas.openxmlformats.org/officeDocument/2006/relationships/slide" Target="slides/slide433.xml"/><Relationship Id="rId644" Type="http://schemas.openxmlformats.org/officeDocument/2006/relationships/slide" Target="slides/slide640.xml"/><Relationship Id="rId851" Type="http://schemas.openxmlformats.org/officeDocument/2006/relationships/slide" Target="slides/slide847.xml"/><Relationship Id="rId283" Type="http://schemas.openxmlformats.org/officeDocument/2006/relationships/slide" Target="slides/slide279.xml"/><Relationship Id="rId490" Type="http://schemas.openxmlformats.org/officeDocument/2006/relationships/slide" Target="slides/slide486.xml"/><Relationship Id="rId504" Type="http://schemas.openxmlformats.org/officeDocument/2006/relationships/slide" Target="slides/slide500.xml"/><Relationship Id="rId711" Type="http://schemas.openxmlformats.org/officeDocument/2006/relationships/slide" Target="slides/slide707.xml"/><Relationship Id="rId949" Type="http://schemas.openxmlformats.org/officeDocument/2006/relationships/slide" Target="slides/slide945.xml"/><Relationship Id="rId78" Type="http://schemas.openxmlformats.org/officeDocument/2006/relationships/slide" Target="slides/slide74.xml"/><Relationship Id="rId143" Type="http://schemas.openxmlformats.org/officeDocument/2006/relationships/slide" Target="slides/slide139.xml"/><Relationship Id="rId350" Type="http://schemas.openxmlformats.org/officeDocument/2006/relationships/slide" Target="slides/slide346.xml"/><Relationship Id="rId588" Type="http://schemas.openxmlformats.org/officeDocument/2006/relationships/slide" Target="slides/slide584.xml"/><Relationship Id="rId795" Type="http://schemas.openxmlformats.org/officeDocument/2006/relationships/slide" Target="slides/slide791.xml"/><Relationship Id="rId809" Type="http://schemas.openxmlformats.org/officeDocument/2006/relationships/slide" Target="slides/slide805.xml"/><Relationship Id="rId9" Type="http://schemas.openxmlformats.org/officeDocument/2006/relationships/slide" Target="slides/slide5.xml"/><Relationship Id="rId210" Type="http://schemas.openxmlformats.org/officeDocument/2006/relationships/slide" Target="slides/slide206.xml"/><Relationship Id="rId448" Type="http://schemas.openxmlformats.org/officeDocument/2006/relationships/slide" Target="slides/slide444.xml"/><Relationship Id="rId655" Type="http://schemas.openxmlformats.org/officeDocument/2006/relationships/slide" Target="slides/slide651.xml"/><Relationship Id="rId862" Type="http://schemas.openxmlformats.org/officeDocument/2006/relationships/slide" Target="slides/slide858.xml"/><Relationship Id="rId1078" Type="http://schemas.openxmlformats.org/officeDocument/2006/relationships/slide" Target="slides/slide1074.xml"/><Relationship Id="rId294" Type="http://schemas.openxmlformats.org/officeDocument/2006/relationships/slide" Target="slides/slide290.xml"/><Relationship Id="rId308" Type="http://schemas.openxmlformats.org/officeDocument/2006/relationships/slide" Target="slides/slide304.xml"/><Relationship Id="rId515" Type="http://schemas.openxmlformats.org/officeDocument/2006/relationships/slide" Target="slides/slide511.xml"/><Relationship Id="rId722" Type="http://schemas.openxmlformats.org/officeDocument/2006/relationships/slide" Target="slides/slide718.xml"/><Relationship Id="rId89" Type="http://schemas.openxmlformats.org/officeDocument/2006/relationships/slide" Target="slides/slide85.xml"/><Relationship Id="rId154" Type="http://schemas.openxmlformats.org/officeDocument/2006/relationships/slide" Target="slides/slide150.xml"/><Relationship Id="rId361" Type="http://schemas.openxmlformats.org/officeDocument/2006/relationships/slide" Target="slides/slide357.xml"/><Relationship Id="rId599" Type="http://schemas.openxmlformats.org/officeDocument/2006/relationships/slide" Target="slides/slide595.xml"/><Relationship Id="rId1005" Type="http://schemas.openxmlformats.org/officeDocument/2006/relationships/slide" Target="slides/slide1001.xml"/><Relationship Id="rId459" Type="http://schemas.openxmlformats.org/officeDocument/2006/relationships/slide" Target="slides/slide455.xml"/><Relationship Id="rId666" Type="http://schemas.openxmlformats.org/officeDocument/2006/relationships/slide" Target="slides/slide662.xml"/><Relationship Id="rId873" Type="http://schemas.openxmlformats.org/officeDocument/2006/relationships/slide" Target="slides/slide869.xml"/><Relationship Id="rId1089" Type="http://schemas.openxmlformats.org/officeDocument/2006/relationships/slide" Target="slides/slide1085.xml"/><Relationship Id="rId16" Type="http://schemas.openxmlformats.org/officeDocument/2006/relationships/slide" Target="slides/slide12.xml"/><Relationship Id="rId221" Type="http://schemas.openxmlformats.org/officeDocument/2006/relationships/slide" Target="slides/slide217.xml"/><Relationship Id="rId319" Type="http://schemas.openxmlformats.org/officeDocument/2006/relationships/slide" Target="slides/slide315.xml"/><Relationship Id="rId526" Type="http://schemas.openxmlformats.org/officeDocument/2006/relationships/slide" Target="slides/slide522.xml"/><Relationship Id="rId733" Type="http://schemas.openxmlformats.org/officeDocument/2006/relationships/slide" Target="slides/slide729.xml"/><Relationship Id="rId940" Type="http://schemas.openxmlformats.org/officeDocument/2006/relationships/slide" Target="slides/slide936.xml"/><Relationship Id="rId1016" Type="http://schemas.openxmlformats.org/officeDocument/2006/relationships/slide" Target="slides/slide1012.xml"/><Relationship Id="rId165" Type="http://schemas.openxmlformats.org/officeDocument/2006/relationships/slide" Target="slides/slide161.xml"/><Relationship Id="rId372" Type="http://schemas.openxmlformats.org/officeDocument/2006/relationships/slide" Target="slides/slide368.xml"/><Relationship Id="rId677" Type="http://schemas.openxmlformats.org/officeDocument/2006/relationships/slide" Target="slides/slide673.xml"/><Relationship Id="rId800" Type="http://schemas.openxmlformats.org/officeDocument/2006/relationships/slide" Target="slides/slide796.xml"/><Relationship Id="rId232" Type="http://schemas.openxmlformats.org/officeDocument/2006/relationships/slide" Target="slides/slide228.xml"/><Relationship Id="rId884" Type="http://schemas.openxmlformats.org/officeDocument/2006/relationships/slide" Target="slides/slide880.xml"/><Relationship Id="rId27" Type="http://schemas.openxmlformats.org/officeDocument/2006/relationships/slide" Target="slides/slide23.xml"/><Relationship Id="rId537" Type="http://schemas.openxmlformats.org/officeDocument/2006/relationships/slide" Target="slides/slide533.xml"/><Relationship Id="rId744" Type="http://schemas.openxmlformats.org/officeDocument/2006/relationships/slide" Target="slides/slide740.xml"/><Relationship Id="rId951" Type="http://schemas.openxmlformats.org/officeDocument/2006/relationships/slide" Target="slides/slide947.xml"/><Relationship Id="rId80" Type="http://schemas.openxmlformats.org/officeDocument/2006/relationships/slide" Target="slides/slide76.xml"/><Relationship Id="rId176" Type="http://schemas.openxmlformats.org/officeDocument/2006/relationships/slide" Target="slides/slide172.xml"/><Relationship Id="rId383" Type="http://schemas.openxmlformats.org/officeDocument/2006/relationships/slide" Target="slides/slide379.xml"/><Relationship Id="rId590" Type="http://schemas.openxmlformats.org/officeDocument/2006/relationships/slide" Target="slides/slide586.xml"/><Relationship Id="rId604" Type="http://schemas.openxmlformats.org/officeDocument/2006/relationships/slide" Target="slides/slide600.xml"/><Relationship Id="rId811" Type="http://schemas.openxmlformats.org/officeDocument/2006/relationships/slide" Target="slides/slide807.xml"/><Relationship Id="rId1027" Type="http://schemas.openxmlformats.org/officeDocument/2006/relationships/slide" Target="slides/slide1023.xml"/><Relationship Id="rId243" Type="http://schemas.openxmlformats.org/officeDocument/2006/relationships/slide" Target="slides/slide239.xml"/><Relationship Id="rId450" Type="http://schemas.openxmlformats.org/officeDocument/2006/relationships/slide" Target="slides/slide446.xml"/><Relationship Id="rId688" Type="http://schemas.openxmlformats.org/officeDocument/2006/relationships/slide" Target="slides/slide684.xml"/><Relationship Id="rId895" Type="http://schemas.openxmlformats.org/officeDocument/2006/relationships/slide" Target="slides/slide891.xml"/><Relationship Id="rId909" Type="http://schemas.openxmlformats.org/officeDocument/2006/relationships/slide" Target="slides/slide905.xml"/><Relationship Id="rId1080" Type="http://schemas.openxmlformats.org/officeDocument/2006/relationships/slide" Target="slides/slide1076.xml"/><Relationship Id="rId38" Type="http://schemas.openxmlformats.org/officeDocument/2006/relationships/slide" Target="slides/slide34.xml"/><Relationship Id="rId103" Type="http://schemas.openxmlformats.org/officeDocument/2006/relationships/slide" Target="slides/slide99.xml"/><Relationship Id="rId310" Type="http://schemas.openxmlformats.org/officeDocument/2006/relationships/slide" Target="slides/slide306.xml"/><Relationship Id="rId548" Type="http://schemas.openxmlformats.org/officeDocument/2006/relationships/slide" Target="slides/slide544.xml"/><Relationship Id="rId755" Type="http://schemas.openxmlformats.org/officeDocument/2006/relationships/slide" Target="slides/slide751.xml"/><Relationship Id="rId962" Type="http://schemas.openxmlformats.org/officeDocument/2006/relationships/slide" Target="slides/slide958.xml"/><Relationship Id="rId91" Type="http://schemas.openxmlformats.org/officeDocument/2006/relationships/slide" Target="slides/slide87.xml"/><Relationship Id="rId187" Type="http://schemas.openxmlformats.org/officeDocument/2006/relationships/slide" Target="slides/slide183.xml"/><Relationship Id="rId394" Type="http://schemas.openxmlformats.org/officeDocument/2006/relationships/slide" Target="slides/slide390.xml"/><Relationship Id="rId408" Type="http://schemas.openxmlformats.org/officeDocument/2006/relationships/slide" Target="slides/slide404.xml"/><Relationship Id="rId615" Type="http://schemas.openxmlformats.org/officeDocument/2006/relationships/slide" Target="slides/slide611.xml"/><Relationship Id="rId822" Type="http://schemas.openxmlformats.org/officeDocument/2006/relationships/slide" Target="slides/slide818.xml"/><Relationship Id="rId1038" Type="http://schemas.openxmlformats.org/officeDocument/2006/relationships/slide" Target="slides/slide1034.xml"/><Relationship Id="rId254" Type="http://schemas.openxmlformats.org/officeDocument/2006/relationships/slide" Target="slides/slide250.xml"/><Relationship Id="rId699" Type="http://schemas.openxmlformats.org/officeDocument/2006/relationships/slide" Target="slides/slide695.xml"/><Relationship Id="rId1091" Type="http://schemas.openxmlformats.org/officeDocument/2006/relationships/slide" Target="slides/slide1087.xml"/><Relationship Id="rId1105" Type="http://schemas.openxmlformats.org/officeDocument/2006/relationships/slide" Target="slides/slide1101.xml"/><Relationship Id="rId49" Type="http://schemas.openxmlformats.org/officeDocument/2006/relationships/slide" Target="slides/slide45.xml"/><Relationship Id="rId114" Type="http://schemas.openxmlformats.org/officeDocument/2006/relationships/slide" Target="slides/slide110.xml"/><Relationship Id="rId461" Type="http://schemas.openxmlformats.org/officeDocument/2006/relationships/slide" Target="slides/slide457.xml"/><Relationship Id="rId559" Type="http://schemas.openxmlformats.org/officeDocument/2006/relationships/slide" Target="slides/slide555.xml"/><Relationship Id="rId766" Type="http://schemas.openxmlformats.org/officeDocument/2006/relationships/slide" Target="slides/slide762.xml"/><Relationship Id="rId198" Type="http://schemas.openxmlformats.org/officeDocument/2006/relationships/slide" Target="slides/slide194.xml"/><Relationship Id="rId321" Type="http://schemas.openxmlformats.org/officeDocument/2006/relationships/slide" Target="slides/slide317.xml"/><Relationship Id="rId419" Type="http://schemas.openxmlformats.org/officeDocument/2006/relationships/slide" Target="slides/slide415.xml"/><Relationship Id="rId626" Type="http://schemas.openxmlformats.org/officeDocument/2006/relationships/slide" Target="slides/slide622.xml"/><Relationship Id="rId973" Type="http://schemas.openxmlformats.org/officeDocument/2006/relationships/slide" Target="slides/slide969.xml"/><Relationship Id="rId1049" Type="http://schemas.openxmlformats.org/officeDocument/2006/relationships/slide" Target="slides/slide1045.xml"/><Relationship Id="rId833" Type="http://schemas.openxmlformats.org/officeDocument/2006/relationships/slide" Target="slides/slide829.xml"/><Relationship Id="rId1116" Type="http://schemas.openxmlformats.org/officeDocument/2006/relationships/slide" Target="slides/slide1112.xml"/><Relationship Id="rId265" Type="http://schemas.openxmlformats.org/officeDocument/2006/relationships/slide" Target="slides/slide261.xml"/><Relationship Id="rId472" Type="http://schemas.openxmlformats.org/officeDocument/2006/relationships/slide" Target="slides/slide468.xml"/><Relationship Id="rId900" Type="http://schemas.openxmlformats.org/officeDocument/2006/relationships/slide" Target="slides/slide896.xml"/><Relationship Id="rId125" Type="http://schemas.openxmlformats.org/officeDocument/2006/relationships/slide" Target="slides/slide121.xml"/><Relationship Id="rId332" Type="http://schemas.openxmlformats.org/officeDocument/2006/relationships/slide" Target="slides/slide328.xml"/><Relationship Id="rId777" Type="http://schemas.openxmlformats.org/officeDocument/2006/relationships/slide" Target="slides/slide773.xml"/><Relationship Id="rId984" Type="http://schemas.openxmlformats.org/officeDocument/2006/relationships/slide" Target="slides/slide980.xml"/><Relationship Id="rId637" Type="http://schemas.openxmlformats.org/officeDocument/2006/relationships/slide" Target="slides/slide633.xml"/><Relationship Id="rId844" Type="http://schemas.openxmlformats.org/officeDocument/2006/relationships/slide" Target="slides/slide840.xml"/><Relationship Id="rId276" Type="http://schemas.openxmlformats.org/officeDocument/2006/relationships/slide" Target="slides/slide272.xml"/><Relationship Id="rId483" Type="http://schemas.openxmlformats.org/officeDocument/2006/relationships/slide" Target="slides/slide479.xml"/><Relationship Id="rId690" Type="http://schemas.openxmlformats.org/officeDocument/2006/relationships/slide" Target="slides/slide686.xml"/><Relationship Id="rId704" Type="http://schemas.openxmlformats.org/officeDocument/2006/relationships/slide" Target="slides/slide700.xml"/><Relationship Id="rId911" Type="http://schemas.openxmlformats.org/officeDocument/2006/relationships/slide" Target="slides/slide907.xml"/><Relationship Id="rId40" Type="http://schemas.openxmlformats.org/officeDocument/2006/relationships/slide" Target="slides/slide36.xml"/><Relationship Id="rId136" Type="http://schemas.openxmlformats.org/officeDocument/2006/relationships/slide" Target="slides/slide132.xml"/><Relationship Id="rId343" Type="http://schemas.openxmlformats.org/officeDocument/2006/relationships/slide" Target="slides/slide339.xml"/><Relationship Id="rId550" Type="http://schemas.openxmlformats.org/officeDocument/2006/relationships/slide" Target="slides/slide546.xml"/><Relationship Id="rId788" Type="http://schemas.openxmlformats.org/officeDocument/2006/relationships/slide" Target="slides/slide784.xml"/><Relationship Id="rId995" Type="http://schemas.openxmlformats.org/officeDocument/2006/relationships/slide" Target="slides/slide991.xml"/><Relationship Id="rId203" Type="http://schemas.openxmlformats.org/officeDocument/2006/relationships/slide" Target="slides/slide199.xml"/><Relationship Id="rId648" Type="http://schemas.openxmlformats.org/officeDocument/2006/relationships/slide" Target="slides/slide644.xml"/><Relationship Id="rId855" Type="http://schemas.openxmlformats.org/officeDocument/2006/relationships/slide" Target="slides/slide851.xml"/><Relationship Id="rId1040" Type="http://schemas.openxmlformats.org/officeDocument/2006/relationships/slide" Target="slides/slide1036.xml"/><Relationship Id="rId287" Type="http://schemas.openxmlformats.org/officeDocument/2006/relationships/slide" Target="slides/slide283.xml"/><Relationship Id="rId410" Type="http://schemas.openxmlformats.org/officeDocument/2006/relationships/slide" Target="slides/slide406.xml"/><Relationship Id="rId494" Type="http://schemas.openxmlformats.org/officeDocument/2006/relationships/slide" Target="slides/slide490.xml"/><Relationship Id="rId508" Type="http://schemas.openxmlformats.org/officeDocument/2006/relationships/slide" Target="slides/slide504.xml"/><Relationship Id="rId715" Type="http://schemas.openxmlformats.org/officeDocument/2006/relationships/slide" Target="slides/slide711.xml"/><Relationship Id="rId922" Type="http://schemas.openxmlformats.org/officeDocument/2006/relationships/slide" Target="slides/slide918.xml"/><Relationship Id="rId147" Type="http://schemas.openxmlformats.org/officeDocument/2006/relationships/slide" Target="slides/slide143.xml"/><Relationship Id="rId354" Type="http://schemas.openxmlformats.org/officeDocument/2006/relationships/slide" Target="slides/slide350.xml"/><Relationship Id="rId799" Type="http://schemas.openxmlformats.org/officeDocument/2006/relationships/slide" Target="slides/slide795.xml"/><Relationship Id="rId51" Type="http://schemas.openxmlformats.org/officeDocument/2006/relationships/slide" Target="slides/slide47.xml"/><Relationship Id="rId561" Type="http://schemas.openxmlformats.org/officeDocument/2006/relationships/slide" Target="slides/slide557.xml"/><Relationship Id="rId659" Type="http://schemas.openxmlformats.org/officeDocument/2006/relationships/slide" Target="slides/slide655.xml"/><Relationship Id="rId866" Type="http://schemas.openxmlformats.org/officeDocument/2006/relationships/slide" Target="slides/slide862.xml"/><Relationship Id="rId214" Type="http://schemas.openxmlformats.org/officeDocument/2006/relationships/slide" Target="slides/slide210.xml"/><Relationship Id="rId298" Type="http://schemas.openxmlformats.org/officeDocument/2006/relationships/slide" Target="slides/slide294.xml"/><Relationship Id="rId421" Type="http://schemas.openxmlformats.org/officeDocument/2006/relationships/slide" Target="slides/slide417.xml"/><Relationship Id="rId519" Type="http://schemas.openxmlformats.org/officeDocument/2006/relationships/slide" Target="slides/slide515.xml"/><Relationship Id="rId1051" Type="http://schemas.openxmlformats.org/officeDocument/2006/relationships/slide" Target="slides/slide1047.xml"/><Relationship Id="rId158" Type="http://schemas.openxmlformats.org/officeDocument/2006/relationships/slide" Target="slides/slide154.xml"/><Relationship Id="rId726" Type="http://schemas.openxmlformats.org/officeDocument/2006/relationships/slide" Target="slides/slide722.xml"/><Relationship Id="rId933" Type="http://schemas.openxmlformats.org/officeDocument/2006/relationships/slide" Target="slides/slide929.xml"/><Relationship Id="rId1009" Type="http://schemas.openxmlformats.org/officeDocument/2006/relationships/slide" Target="slides/slide1005.xml"/><Relationship Id="rId62" Type="http://schemas.openxmlformats.org/officeDocument/2006/relationships/slide" Target="slides/slide58.xml"/><Relationship Id="rId365" Type="http://schemas.openxmlformats.org/officeDocument/2006/relationships/slide" Target="slides/slide361.xml"/><Relationship Id="rId572" Type="http://schemas.openxmlformats.org/officeDocument/2006/relationships/slide" Target="slides/slide5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1D915A-DE1C-E149-5C19-1FD08A9954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44E86B6-E2D1-0FFE-75FF-0666AE012E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BDA8400-5C76-41F9-ADFD-AA7910F3555E}" type="datetimeFigureOut">
              <a:rPr lang="en-US"/>
              <a:pPr>
                <a:defRPr/>
              </a:pPr>
              <a:t>6/2/2023</a:t>
            </a:fld>
            <a:endParaRPr lang="en-US"/>
          </a:p>
        </p:txBody>
      </p:sp>
      <p:sp>
        <p:nvSpPr>
          <p:cNvPr id="4" name="Footer Placeholder 3">
            <a:extLst>
              <a:ext uri="{FF2B5EF4-FFF2-40B4-BE49-F238E27FC236}">
                <a16:creationId xmlns:a16="http://schemas.microsoft.com/office/drawing/2014/main" id="{94E4A98D-AC3C-0504-2E47-5FD04ACFAC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0E0F2355-4B94-42ED-D675-26DB654A88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CEF7595-F3BA-4FCE-8289-6FCCFD6416E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7ADB68-2999-D53F-2745-0DD0D81E08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81197F1-24A2-4557-CBAE-38DC7E45866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52403E1-1AD9-47A1-B59C-44CBDD323F51}" type="datetimeFigureOut">
              <a:rPr lang="en-US"/>
              <a:pPr>
                <a:defRPr/>
              </a:pPr>
              <a:t>6/2/2023</a:t>
            </a:fld>
            <a:endParaRPr lang="en-US"/>
          </a:p>
        </p:txBody>
      </p:sp>
      <p:sp>
        <p:nvSpPr>
          <p:cNvPr id="4" name="Slide Image Placeholder 3">
            <a:extLst>
              <a:ext uri="{FF2B5EF4-FFF2-40B4-BE49-F238E27FC236}">
                <a16:creationId xmlns:a16="http://schemas.microsoft.com/office/drawing/2014/main" id="{E3D85B00-06D2-7AE0-D9F2-20F2C8D3B2A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31898B1-F3F9-FBDD-1CB4-06D1D89FF7A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54273F9-C4C0-5667-C5FE-4AE31E1CB1A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5DDC41C-AF39-3D8B-7874-04134848468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38427B3-A0A1-457B-BC9B-F59222084DF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7" descr="Graphical user interface&#10;&#10;Description automatically generated">
            <a:extLst>
              <a:ext uri="{FF2B5EF4-FFF2-40B4-BE49-F238E27FC236}">
                <a16:creationId xmlns:a16="http://schemas.microsoft.com/office/drawing/2014/main" id="{E42DFEC3-DFFB-A043-59DB-A38F15E1A1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9238" y="128588"/>
            <a:ext cx="237013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48056" y="2551176"/>
            <a:ext cx="9922447" cy="914400"/>
          </a:xfrm>
        </p:spPr>
        <p:txBody>
          <a:bodyPr/>
          <a:lstStyle>
            <a:lvl1pPr>
              <a:defRPr sz="5400" b="0">
                <a:solidFill>
                  <a:schemeClr val="tx1"/>
                </a:solidFill>
              </a:defRPr>
            </a:lvl1pPr>
          </a:lstStyle>
          <a:p>
            <a:r>
              <a:rPr lang="en-US"/>
              <a:t>Click to edit Master title style</a:t>
            </a:r>
          </a:p>
        </p:txBody>
      </p:sp>
      <p:sp>
        <p:nvSpPr>
          <p:cNvPr id="5" name="Text Placeholder 4"/>
          <p:cNvSpPr>
            <a:spLocks noGrp="1"/>
          </p:cNvSpPr>
          <p:nvPr>
            <p:ph type="body" sz="quarter" idx="10"/>
          </p:nvPr>
        </p:nvSpPr>
        <p:spPr>
          <a:xfrm>
            <a:off x="448056" y="3575304"/>
            <a:ext cx="9921943" cy="862012"/>
          </a:xfrm>
        </p:spPr>
        <p:txBody>
          <a:bodyPr>
            <a:normAutofit/>
          </a:bodyPr>
          <a:lstStyle>
            <a:lvl1pPr>
              <a:defRPr sz="2400">
                <a:solidFill>
                  <a:schemeClr val="accent2"/>
                </a:solidFill>
              </a:defRPr>
            </a:lvl1pPr>
          </a:lstStyle>
          <a:p>
            <a:pPr lvl="0"/>
            <a:r>
              <a:rPr lang="en-US"/>
              <a:t>Click to edit Master text styles</a:t>
            </a:r>
          </a:p>
        </p:txBody>
      </p:sp>
    </p:spTree>
    <p:extLst>
      <p:ext uri="{BB962C8B-B14F-4D97-AF65-F5344CB8AC3E}">
        <p14:creationId xmlns:p14="http://schemas.microsoft.com/office/powerpoint/2010/main" val="3474886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44500" y="1463040"/>
            <a:ext cx="11210543" cy="4601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3F91D7DA-2ADC-180A-E8F9-1155CA4A4DE4}"/>
              </a:ext>
            </a:extLst>
          </p:cNvPr>
          <p:cNvSpPr>
            <a:spLocks noGrp="1"/>
          </p:cNvSpPr>
          <p:nvPr>
            <p:ph type="dt" sz="half" idx="14"/>
          </p:nvPr>
        </p:nvSpPr>
        <p:spPr/>
        <p:txBody>
          <a:bodyPr/>
          <a:lstStyle>
            <a:lvl1pPr>
              <a:defRPr/>
            </a:lvl1pPr>
          </a:lstStyle>
          <a:p>
            <a:pPr>
              <a:defRPr/>
            </a:pPr>
            <a:fld id="{04E81105-5A82-4DC7-81AE-AC0D5687ED36}" type="datetimeFigureOut">
              <a:rPr lang="en-US"/>
              <a:pPr>
                <a:defRPr/>
              </a:pPr>
              <a:t>6/2/2023</a:t>
            </a:fld>
            <a:endParaRPr lang="en-US"/>
          </a:p>
        </p:txBody>
      </p:sp>
      <p:sp>
        <p:nvSpPr>
          <p:cNvPr id="4" name="Footer Placeholder 4">
            <a:extLst>
              <a:ext uri="{FF2B5EF4-FFF2-40B4-BE49-F238E27FC236}">
                <a16:creationId xmlns:a16="http://schemas.microsoft.com/office/drawing/2014/main" id="{1A410510-5783-4287-F6A5-D7552FABBEC0}"/>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79C4B1-A025-8513-0EF8-598653E5143E}"/>
              </a:ext>
            </a:extLst>
          </p:cNvPr>
          <p:cNvSpPr>
            <a:spLocks noGrp="1"/>
          </p:cNvSpPr>
          <p:nvPr>
            <p:ph type="sldNum" sz="quarter" idx="16"/>
          </p:nvPr>
        </p:nvSpPr>
        <p:spPr/>
        <p:txBody>
          <a:bodyPr/>
          <a:lstStyle>
            <a:lvl1pPr>
              <a:defRPr/>
            </a:lvl1pPr>
          </a:lstStyle>
          <a:p>
            <a:pPr>
              <a:defRPr/>
            </a:pPr>
            <a:fld id="{F39314FB-1E56-4FF5-A832-9FF2405E5CBC}" type="slidenum">
              <a:rPr lang="en-US"/>
              <a:pPr>
                <a:defRPr/>
              </a:pPr>
              <a:t>‹#›</a:t>
            </a:fld>
            <a:endParaRPr lang="en-US"/>
          </a:p>
        </p:txBody>
      </p:sp>
    </p:spTree>
    <p:extLst>
      <p:ext uri="{BB962C8B-B14F-4D97-AF65-F5344CB8AC3E}">
        <p14:creationId xmlns:p14="http://schemas.microsoft.com/office/powerpoint/2010/main" val="214428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44500" y="1463040"/>
            <a:ext cx="5330952" cy="4601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p:cNvSpPr>
            <a:spLocks noGrp="1"/>
          </p:cNvSpPr>
          <p:nvPr>
            <p:ph sz="quarter" idx="14"/>
          </p:nvPr>
        </p:nvSpPr>
        <p:spPr>
          <a:xfrm>
            <a:off x="6298690" y="1463040"/>
            <a:ext cx="5330952" cy="4601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CF1AD7C4-1D72-518D-6208-C591431E316E}"/>
              </a:ext>
            </a:extLst>
          </p:cNvPr>
          <p:cNvSpPr>
            <a:spLocks noGrp="1"/>
          </p:cNvSpPr>
          <p:nvPr>
            <p:ph type="dt" sz="half" idx="15"/>
          </p:nvPr>
        </p:nvSpPr>
        <p:spPr/>
        <p:txBody>
          <a:bodyPr/>
          <a:lstStyle>
            <a:lvl1pPr>
              <a:defRPr/>
            </a:lvl1pPr>
          </a:lstStyle>
          <a:p>
            <a:pPr>
              <a:defRPr/>
            </a:pPr>
            <a:fld id="{43CB3954-9BC5-47EE-A29A-AF767649EDB2}" type="datetimeFigureOut">
              <a:rPr lang="en-US"/>
              <a:pPr>
                <a:defRPr/>
              </a:pPr>
              <a:t>6/2/2023</a:t>
            </a:fld>
            <a:endParaRPr lang="en-US"/>
          </a:p>
        </p:txBody>
      </p:sp>
      <p:sp>
        <p:nvSpPr>
          <p:cNvPr id="4" name="Footer Placeholder 4">
            <a:extLst>
              <a:ext uri="{FF2B5EF4-FFF2-40B4-BE49-F238E27FC236}">
                <a16:creationId xmlns:a16="http://schemas.microsoft.com/office/drawing/2014/main" id="{84238CE9-8D40-FBBD-0294-B2FD47EFBF4E}"/>
              </a:ext>
            </a:extLst>
          </p:cNvPr>
          <p:cNvSpPr>
            <a:spLocks noGrp="1"/>
          </p:cNvSpPr>
          <p:nvPr>
            <p:ph type="ftr" sz="quarter" idx="16"/>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0C249ED-5EA1-C0A7-DFC8-BA8B049EC10B}"/>
              </a:ext>
            </a:extLst>
          </p:cNvPr>
          <p:cNvSpPr>
            <a:spLocks noGrp="1"/>
          </p:cNvSpPr>
          <p:nvPr>
            <p:ph type="sldNum" sz="quarter" idx="17"/>
          </p:nvPr>
        </p:nvSpPr>
        <p:spPr/>
        <p:txBody>
          <a:bodyPr/>
          <a:lstStyle>
            <a:lvl1pPr>
              <a:defRPr/>
            </a:lvl1pPr>
          </a:lstStyle>
          <a:p>
            <a:pPr>
              <a:defRPr/>
            </a:pPr>
            <a:fld id="{9B47CF87-310C-4B51-A7C7-B6077716E428}" type="slidenum">
              <a:rPr lang="en-US"/>
              <a:pPr>
                <a:defRPr/>
              </a:pPr>
              <a:t>‹#›</a:t>
            </a:fld>
            <a:endParaRPr lang="en-US"/>
          </a:p>
        </p:txBody>
      </p:sp>
    </p:spTree>
    <p:extLst>
      <p:ext uri="{BB962C8B-B14F-4D97-AF65-F5344CB8AC3E}">
        <p14:creationId xmlns:p14="http://schemas.microsoft.com/office/powerpoint/2010/main" val="2414940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ho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444500" y="1463040"/>
            <a:ext cx="5330952" cy="4601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7F7572C-5A7F-1DA2-053D-B91698BCAEB6}"/>
              </a:ext>
            </a:extLst>
          </p:cNvPr>
          <p:cNvSpPr>
            <a:spLocks noGrp="1"/>
          </p:cNvSpPr>
          <p:nvPr>
            <p:ph type="dt" sz="half" idx="14"/>
          </p:nvPr>
        </p:nvSpPr>
        <p:spPr/>
        <p:txBody>
          <a:bodyPr/>
          <a:lstStyle>
            <a:lvl1pPr>
              <a:defRPr/>
            </a:lvl1pPr>
          </a:lstStyle>
          <a:p>
            <a:pPr>
              <a:defRPr/>
            </a:pPr>
            <a:fld id="{EECC68C8-6814-4275-A1A1-E7729B27DD64}" type="datetimeFigureOut">
              <a:rPr lang="en-US"/>
              <a:pPr>
                <a:defRPr/>
              </a:pPr>
              <a:t>6/2/2023</a:t>
            </a:fld>
            <a:endParaRPr lang="en-US"/>
          </a:p>
        </p:txBody>
      </p:sp>
      <p:sp>
        <p:nvSpPr>
          <p:cNvPr id="4" name="Footer Placeholder 4">
            <a:extLst>
              <a:ext uri="{FF2B5EF4-FFF2-40B4-BE49-F238E27FC236}">
                <a16:creationId xmlns:a16="http://schemas.microsoft.com/office/drawing/2014/main" id="{F0C299FF-E5ED-1BE3-9D3F-9336D2E8C502}"/>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2C8BBD6-8C7D-DF40-ECB5-8B9F2DA159D6}"/>
              </a:ext>
            </a:extLst>
          </p:cNvPr>
          <p:cNvSpPr>
            <a:spLocks noGrp="1"/>
          </p:cNvSpPr>
          <p:nvPr>
            <p:ph type="sldNum" sz="quarter" idx="16"/>
          </p:nvPr>
        </p:nvSpPr>
        <p:spPr/>
        <p:txBody>
          <a:bodyPr/>
          <a:lstStyle>
            <a:lvl1pPr>
              <a:defRPr/>
            </a:lvl1pPr>
          </a:lstStyle>
          <a:p>
            <a:pPr>
              <a:defRPr/>
            </a:pPr>
            <a:fld id="{63067791-0DA8-47AE-B969-A361DBD76FBA}" type="slidenum">
              <a:rPr lang="en-US"/>
              <a:pPr>
                <a:defRPr/>
              </a:pPr>
              <a:t>‹#›</a:t>
            </a:fld>
            <a:endParaRPr lang="en-US"/>
          </a:p>
        </p:txBody>
      </p:sp>
    </p:spTree>
    <p:extLst>
      <p:ext uri="{BB962C8B-B14F-4D97-AF65-F5344CB8AC3E}">
        <p14:creationId xmlns:p14="http://schemas.microsoft.com/office/powerpoint/2010/main" val="35777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95CB086-3023-9DDA-9B2E-8BBFAA8FE410}"/>
              </a:ext>
            </a:extLst>
          </p:cNvPr>
          <p:cNvSpPr>
            <a:spLocks noGrp="1"/>
          </p:cNvSpPr>
          <p:nvPr>
            <p:ph type="dt" sz="half" idx="10"/>
          </p:nvPr>
        </p:nvSpPr>
        <p:spPr/>
        <p:txBody>
          <a:bodyPr/>
          <a:lstStyle>
            <a:lvl1pPr>
              <a:defRPr/>
            </a:lvl1pPr>
          </a:lstStyle>
          <a:p>
            <a:pPr>
              <a:defRPr/>
            </a:pPr>
            <a:fld id="{1C613737-1871-4860-B99A-D479EE03863E}" type="datetimeFigureOut">
              <a:rPr lang="en-US"/>
              <a:pPr>
                <a:defRPr/>
              </a:pPr>
              <a:t>6/2/2023</a:t>
            </a:fld>
            <a:endParaRPr lang="en-US"/>
          </a:p>
        </p:txBody>
      </p:sp>
      <p:sp>
        <p:nvSpPr>
          <p:cNvPr id="4" name="Footer Placeholder 4">
            <a:extLst>
              <a:ext uri="{FF2B5EF4-FFF2-40B4-BE49-F238E27FC236}">
                <a16:creationId xmlns:a16="http://schemas.microsoft.com/office/drawing/2014/main" id="{7A767DAB-CDF4-48E2-8AAF-12E52EDB000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FCCCDA6-22D9-7564-69C3-C2429E687640}"/>
              </a:ext>
            </a:extLst>
          </p:cNvPr>
          <p:cNvSpPr>
            <a:spLocks noGrp="1"/>
          </p:cNvSpPr>
          <p:nvPr>
            <p:ph type="sldNum" sz="quarter" idx="12"/>
          </p:nvPr>
        </p:nvSpPr>
        <p:spPr/>
        <p:txBody>
          <a:bodyPr/>
          <a:lstStyle>
            <a:lvl1pPr>
              <a:defRPr/>
            </a:lvl1pPr>
          </a:lstStyle>
          <a:p>
            <a:pPr>
              <a:defRPr/>
            </a:pPr>
            <a:fld id="{627F0F41-BA40-4188-B417-B0869952B17D}" type="slidenum">
              <a:rPr lang="en-US"/>
              <a:pPr>
                <a:defRPr/>
              </a:pPr>
              <a:t>‹#›</a:t>
            </a:fld>
            <a:endParaRPr lang="en-US"/>
          </a:p>
        </p:txBody>
      </p:sp>
    </p:spTree>
    <p:extLst>
      <p:ext uri="{BB962C8B-B14F-4D97-AF65-F5344CB8AC3E}">
        <p14:creationId xmlns:p14="http://schemas.microsoft.com/office/powerpoint/2010/main" val="3110141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75851B4-FC21-5520-3EB0-48825B857D1A}"/>
              </a:ext>
            </a:extLst>
          </p:cNvPr>
          <p:cNvSpPr>
            <a:spLocks noGrp="1" noChangeArrowheads="1"/>
          </p:cNvSpPr>
          <p:nvPr>
            <p:ph type="title"/>
          </p:nvPr>
        </p:nvSpPr>
        <p:spPr bwMode="auto">
          <a:xfrm>
            <a:off x="444500" y="430213"/>
            <a:ext cx="112109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16A9DFF-8515-C0BD-C92F-8730272834AA}"/>
              </a:ext>
            </a:extLst>
          </p:cNvPr>
          <p:cNvSpPr>
            <a:spLocks noGrp="1" noChangeArrowheads="1"/>
          </p:cNvSpPr>
          <p:nvPr>
            <p:ph type="body" idx="1"/>
          </p:nvPr>
        </p:nvSpPr>
        <p:spPr bwMode="auto">
          <a:xfrm>
            <a:off x="447675" y="1447800"/>
            <a:ext cx="11210925"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6B1E708-96E8-24D6-CC16-B4A18BC3965A}"/>
              </a:ext>
            </a:extLst>
          </p:cNvPr>
          <p:cNvSpPr>
            <a:spLocks noGrp="1"/>
          </p:cNvSpPr>
          <p:nvPr>
            <p:ph type="dt" sz="half" idx="2"/>
          </p:nvPr>
        </p:nvSpPr>
        <p:spPr>
          <a:xfrm>
            <a:off x="419100" y="6427788"/>
            <a:ext cx="3276600" cy="141287"/>
          </a:xfrm>
          <a:prstGeom prst="rect">
            <a:avLst/>
          </a:prstGeom>
        </p:spPr>
        <p:txBody>
          <a:bodyPr vert="horz" lIns="91440" tIns="45720" rIns="91440" bIns="45720" rtlCol="0" anchor="ctr"/>
          <a:lstStyle>
            <a:lvl1pPr algn="l" eaLnBrk="1" fontAlgn="auto" hangingPunct="1">
              <a:spcBef>
                <a:spcPts val="0"/>
              </a:spcBef>
              <a:spcAft>
                <a:spcPts val="0"/>
              </a:spcAft>
              <a:defRPr sz="800" baseline="0">
                <a:solidFill>
                  <a:schemeClr val="tx1">
                    <a:lumMod val="65000"/>
                    <a:lumOff val="35000"/>
                  </a:schemeClr>
                </a:solidFill>
                <a:latin typeface="+mn-lt"/>
              </a:defRPr>
            </a:lvl1pPr>
          </a:lstStyle>
          <a:p>
            <a:pPr>
              <a:defRPr/>
            </a:pPr>
            <a:fld id="{01E8F7DA-764A-4386-BDC8-5584C43BED71}" type="datetimeFigureOut">
              <a:rPr lang="en-US"/>
              <a:pPr>
                <a:defRPr/>
              </a:pPr>
              <a:t>6/2/2023</a:t>
            </a:fld>
            <a:endParaRPr lang="en-US"/>
          </a:p>
        </p:txBody>
      </p:sp>
      <p:sp>
        <p:nvSpPr>
          <p:cNvPr id="5" name="Footer Placeholder 4">
            <a:extLst>
              <a:ext uri="{FF2B5EF4-FFF2-40B4-BE49-F238E27FC236}">
                <a16:creationId xmlns:a16="http://schemas.microsoft.com/office/drawing/2014/main" id="{7E21F63D-62CE-1B1F-6A34-4D981EA86F45}"/>
              </a:ext>
            </a:extLst>
          </p:cNvPr>
          <p:cNvSpPr>
            <a:spLocks noGrp="1"/>
          </p:cNvSpPr>
          <p:nvPr>
            <p:ph type="ftr" sz="quarter" idx="3"/>
          </p:nvPr>
        </p:nvSpPr>
        <p:spPr>
          <a:xfrm>
            <a:off x="4648200" y="6427788"/>
            <a:ext cx="2895600" cy="141287"/>
          </a:xfrm>
          <a:prstGeom prst="rect">
            <a:avLst/>
          </a:prstGeom>
        </p:spPr>
        <p:txBody>
          <a:bodyPr vert="horz" lIns="91440" tIns="45720" rIns="91440" bIns="45720" rtlCol="0" anchor="ctr"/>
          <a:lstStyle>
            <a:lvl1pPr algn="ctr" eaLnBrk="1" fontAlgn="auto" hangingPunct="1">
              <a:spcBef>
                <a:spcPts val="0"/>
              </a:spcBef>
              <a:spcAft>
                <a:spcPts val="0"/>
              </a:spcAft>
              <a:defRPr sz="800" baseline="0">
                <a:solidFill>
                  <a:schemeClr val="tx1">
                    <a:lumMod val="65000"/>
                    <a:lumOff val="3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6757A4A4-14B4-67EC-6F00-A641EC30369B}"/>
              </a:ext>
            </a:extLst>
          </p:cNvPr>
          <p:cNvSpPr>
            <a:spLocks noGrp="1"/>
          </p:cNvSpPr>
          <p:nvPr>
            <p:ph type="sldNum" sz="quarter" idx="4"/>
          </p:nvPr>
        </p:nvSpPr>
        <p:spPr>
          <a:xfrm>
            <a:off x="8353425" y="6427788"/>
            <a:ext cx="3276600" cy="141287"/>
          </a:xfrm>
          <a:prstGeom prst="rect">
            <a:avLst/>
          </a:prstGeom>
        </p:spPr>
        <p:txBody>
          <a:bodyPr vert="horz" lIns="91440" tIns="45720" rIns="91440" bIns="45720" rtlCol="0" anchor="ctr"/>
          <a:lstStyle>
            <a:lvl1pPr algn="r" eaLnBrk="1" fontAlgn="auto" hangingPunct="1">
              <a:spcBef>
                <a:spcPts val="0"/>
              </a:spcBef>
              <a:spcAft>
                <a:spcPts val="0"/>
              </a:spcAft>
              <a:defRPr sz="800" baseline="0">
                <a:solidFill>
                  <a:schemeClr val="tx1">
                    <a:lumMod val="65000"/>
                    <a:lumOff val="35000"/>
                  </a:schemeClr>
                </a:solidFill>
                <a:latin typeface="+mn-lt"/>
              </a:defRPr>
            </a:lvl1pPr>
          </a:lstStyle>
          <a:p>
            <a:pPr>
              <a:defRPr/>
            </a:pPr>
            <a:fld id="{ACA71841-AB79-41CE-8462-09E31F083ED8}" type="slidenum">
              <a:rPr lang="en-US"/>
              <a:pPr>
                <a:defRPr/>
              </a:pPr>
              <a:t>‹#›</a:t>
            </a:fld>
            <a:endParaRPr lang="en-US"/>
          </a:p>
        </p:txBody>
      </p:sp>
      <p:cxnSp>
        <p:nvCxnSpPr>
          <p:cNvPr id="7" name="Straight Connector 6">
            <a:extLst>
              <a:ext uri="{FF2B5EF4-FFF2-40B4-BE49-F238E27FC236}">
                <a16:creationId xmlns:a16="http://schemas.microsoft.com/office/drawing/2014/main" id="{DDA143BD-FB67-F295-9CC1-06368FDC1DDD}"/>
              </a:ext>
            </a:extLst>
          </p:cNvPr>
          <p:cNvCxnSpPr>
            <a:cxnSpLocks/>
          </p:cNvCxnSpPr>
          <p:nvPr userDrawn="1"/>
        </p:nvCxnSpPr>
        <p:spPr>
          <a:xfrm>
            <a:off x="533400" y="1104900"/>
            <a:ext cx="11118850"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9" r:id="rId1"/>
    <p:sldLayoutId id="2147483675" r:id="rId2"/>
    <p:sldLayoutId id="2147483676" r:id="rId3"/>
    <p:sldLayoutId id="2147483677" r:id="rId4"/>
    <p:sldLayoutId id="2147483678" r:id="rId5"/>
  </p:sldLayoutIdLst>
  <p:txStyles>
    <p:titleStyle>
      <a:lvl1pPr algn="l" rtl="0" eaLnBrk="0" fontAlgn="base" hangingPunct="0">
        <a:spcBef>
          <a:spcPct val="0"/>
        </a:spcBef>
        <a:spcAft>
          <a:spcPct val="0"/>
        </a:spcAft>
        <a:defRPr sz="2800" kern="1200">
          <a:solidFill>
            <a:srgbClr val="3B3838"/>
          </a:solidFill>
          <a:latin typeface="+mn-lt"/>
          <a:ea typeface="+mj-ea"/>
          <a:cs typeface="+mj-cs"/>
        </a:defRPr>
      </a:lvl1pPr>
      <a:lvl2pPr algn="l" rtl="0" eaLnBrk="0" fontAlgn="base" hangingPunct="0">
        <a:spcBef>
          <a:spcPct val="0"/>
        </a:spcBef>
        <a:spcAft>
          <a:spcPct val="0"/>
        </a:spcAft>
        <a:defRPr sz="2800">
          <a:solidFill>
            <a:srgbClr val="3B3838"/>
          </a:solidFill>
          <a:latin typeface="Segoe UI" panose="020B0502040204020203" pitchFamily="34" charset="0"/>
        </a:defRPr>
      </a:lvl2pPr>
      <a:lvl3pPr algn="l" rtl="0" eaLnBrk="0" fontAlgn="base" hangingPunct="0">
        <a:spcBef>
          <a:spcPct val="0"/>
        </a:spcBef>
        <a:spcAft>
          <a:spcPct val="0"/>
        </a:spcAft>
        <a:defRPr sz="2800">
          <a:solidFill>
            <a:srgbClr val="3B3838"/>
          </a:solidFill>
          <a:latin typeface="Segoe UI" panose="020B0502040204020203" pitchFamily="34" charset="0"/>
        </a:defRPr>
      </a:lvl3pPr>
      <a:lvl4pPr algn="l" rtl="0" eaLnBrk="0" fontAlgn="base" hangingPunct="0">
        <a:spcBef>
          <a:spcPct val="0"/>
        </a:spcBef>
        <a:spcAft>
          <a:spcPct val="0"/>
        </a:spcAft>
        <a:defRPr sz="2800">
          <a:solidFill>
            <a:srgbClr val="3B3838"/>
          </a:solidFill>
          <a:latin typeface="Segoe UI" panose="020B0502040204020203" pitchFamily="34" charset="0"/>
        </a:defRPr>
      </a:lvl4pPr>
      <a:lvl5pPr algn="l" rtl="0" eaLnBrk="0" fontAlgn="base" hangingPunct="0">
        <a:spcBef>
          <a:spcPct val="0"/>
        </a:spcBef>
        <a:spcAft>
          <a:spcPct val="0"/>
        </a:spcAft>
        <a:defRPr sz="2800">
          <a:solidFill>
            <a:srgbClr val="3B3838"/>
          </a:solidFill>
          <a:latin typeface="Segoe UI" panose="020B0502040204020203" pitchFamily="34" charset="0"/>
        </a:defRPr>
      </a:lvl5pPr>
      <a:lvl6pPr marL="457200" algn="l" rtl="0" fontAlgn="base">
        <a:spcBef>
          <a:spcPct val="0"/>
        </a:spcBef>
        <a:spcAft>
          <a:spcPct val="0"/>
        </a:spcAft>
        <a:defRPr sz="2800">
          <a:solidFill>
            <a:srgbClr val="3B3838"/>
          </a:solidFill>
          <a:latin typeface="Segoe UI" panose="020B0502040204020203" pitchFamily="34" charset="0"/>
        </a:defRPr>
      </a:lvl6pPr>
      <a:lvl7pPr marL="914400" algn="l" rtl="0" fontAlgn="base">
        <a:spcBef>
          <a:spcPct val="0"/>
        </a:spcBef>
        <a:spcAft>
          <a:spcPct val="0"/>
        </a:spcAft>
        <a:defRPr sz="2800">
          <a:solidFill>
            <a:srgbClr val="3B3838"/>
          </a:solidFill>
          <a:latin typeface="Segoe UI" panose="020B0502040204020203" pitchFamily="34" charset="0"/>
        </a:defRPr>
      </a:lvl7pPr>
      <a:lvl8pPr marL="1371600" algn="l" rtl="0" fontAlgn="base">
        <a:spcBef>
          <a:spcPct val="0"/>
        </a:spcBef>
        <a:spcAft>
          <a:spcPct val="0"/>
        </a:spcAft>
        <a:defRPr sz="2800">
          <a:solidFill>
            <a:srgbClr val="3B3838"/>
          </a:solidFill>
          <a:latin typeface="Segoe UI" panose="020B0502040204020203" pitchFamily="34" charset="0"/>
        </a:defRPr>
      </a:lvl8pPr>
      <a:lvl9pPr marL="1828800" algn="l" rtl="0" fontAlgn="base">
        <a:spcBef>
          <a:spcPct val="0"/>
        </a:spcBef>
        <a:spcAft>
          <a:spcPct val="0"/>
        </a:spcAft>
        <a:defRPr sz="2800">
          <a:solidFill>
            <a:srgbClr val="3B3838"/>
          </a:solidFill>
          <a:latin typeface="Segoe UI" panose="020B0502040204020203" pitchFamily="34" charset="0"/>
        </a:defRPr>
      </a:lvl9pPr>
    </p:titleStyle>
    <p:bodyStyle>
      <a:lvl1pPr algn="l" rtl="0" eaLnBrk="0" fontAlgn="base" hangingPunct="0">
        <a:spcBef>
          <a:spcPts val="1000"/>
        </a:spcBef>
        <a:spcAft>
          <a:spcPts val="1200"/>
        </a:spcAft>
        <a:defRPr lang="en-US" sz="1600" kern="1200" dirty="0">
          <a:solidFill>
            <a:srgbClr val="3B3838"/>
          </a:solidFill>
          <a:latin typeface="+mn-lt"/>
          <a:ea typeface="+mn-ea"/>
          <a:cs typeface="+mn-cs"/>
        </a:defRPr>
      </a:lvl1pPr>
      <a:lvl2pPr marL="282575" indent="-282575" algn="l" rtl="0" eaLnBrk="0" fontAlgn="base" hangingPunct="0">
        <a:spcBef>
          <a:spcPts val="1000"/>
        </a:spcBef>
        <a:spcAft>
          <a:spcPts val="1200"/>
        </a:spcAft>
        <a:buFont typeface="Arial" panose="020B0604020202020204" pitchFamily="34" charset="0"/>
        <a:buChar char="•"/>
        <a:defRPr lang="en-US" sz="1600" kern="1200" dirty="0">
          <a:solidFill>
            <a:srgbClr val="3B3838"/>
          </a:solidFill>
          <a:latin typeface="+mn-lt"/>
          <a:ea typeface="+mn-ea"/>
          <a:cs typeface="+mn-cs"/>
        </a:defRPr>
      </a:lvl2pPr>
      <a:lvl3pPr marL="685800" indent="-228600" algn="l" rtl="0" eaLnBrk="0" fontAlgn="base" hangingPunct="0">
        <a:spcBef>
          <a:spcPts val="1000"/>
        </a:spcBef>
        <a:spcAft>
          <a:spcPts val="1200"/>
        </a:spcAft>
        <a:buFont typeface="Arial" panose="020B0604020202020204" pitchFamily="34" charset="0"/>
        <a:buChar char="•"/>
        <a:defRPr lang="en-US" sz="1600" kern="1200" dirty="0">
          <a:solidFill>
            <a:srgbClr val="3B3838"/>
          </a:solidFill>
          <a:latin typeface="+mn-lt"/>
          <a:ea typeface="+mn-ea"/>
          <a:cs typeface="+mn-cs"/>
        </a:defRPr>
      </a:lvl3pPr>
      <a:lvl4pPr marL="1143000" indent="-228600" algn="l" rtl="0" eaLnBrk="0" fontAlgn="base" hangingPunct="0">
        <a:spcBef>
          <a:spcPts val="1000"/>
        </a:spcBef>
        <a:spcAft>
          <a:spcPts val="1200"/>
        </a:spcAft>
        <a:buFont typeface="Arial" panose="020B0604020202020204" pitchFamily="34" charset="0"/>
        <a:buChar char="•"/>
        <a:defRPr lang="en-US" sz="1600" kern="1200" dirty="0">
          <a:solidFill>
            <a:srgbClr val="3B3838"/>
          </a:solidFill>
          <a:latin typeface="+mn-lt"/>
          <a:ea typeface="+mn-ea"/>
          <a:cs typeface="+mn-cs"/>
        </a:defRPr>
      </a:lvl4pPr>
      <a:lvl5pPr marL="1600200" indent="-228600" algn="l" rtl="0" eaLnBrk="0" fontAlgn="base" hangingPunct="0">
        <a:spcBef>
          <a:spcPts val="1000"/>
        </a:spcBef>
        <a:spcAft>
          <a:spcPts val="1200"/>
        </a:spcAft>
        <a:buFont typeface="Arial" panose="020B0604020202020204" pitchFamily="34" charset="0"/>
        <a:buChar char="•"/>
        <a:defRPr lang="en-US" sz="1600" kern="1200" dirty="0">
          <a:solidFill>
            <a:srgbClr val="3B3838"/>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idtexasgmc.org/" TargetMode="External"/><Relationship Id="rId2" Type="http://schemas.openxmlformats.org/officeDocument/2006/relationships/hyperlink" Target="https://globalmethodist.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biblegateway.com/passage/?search=Genesis+1&amp;version=ESV#fen-ESV-7b" TargetMode="External"/><Relationship Id="rId2" Type="http://schemas.openxmlformats.org/officeDocument/2006/relationships/hyperlink" Target="https://www.biblegateway.com/passage/?search=Genesis+1&amp;version=ESV#fen-ESV-6a" TargetMode="Externa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lobalmethodist.org/what-we-believe/" TargetMode="External"/><Relationship Id="rId2" Type="http://schemas.openxmlformats.org/officeDocument/2006/relationships/hyperlink" Target="https://globalmethodist.org/wp-content/uploads/2022/08/Catechism-V2.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biblegateway.com/passage/?search=Genesis%201&amp;version=ESV#fen-ESV-10d" TargetMode="Externa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biblegateway.com/passage/?search=Genesis%201&amp;version=ESV#fen-ESV-11e" TargetMode="Externa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biblegateway.com/passage/?search=Genesis%201&amp;version=ESV#fen-ESV-14f" TargetMode="Externa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biblegateway.com/passage/?search=Genesis%201&amp;version=ESV#fen-ESV-20g" TargetMode="External"/><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biblegateway.com/passage/?search=Genesis%201&amp;version=ESV#fen-ESV-26h" TargetMode="External"/><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a:extLst>
              <a:ext uri="{FF2B5EF4-FFF2-40B4-BE49-F238E27FC236}">
                <a16:creationId xmlns:a16="http://schemas.microsoft.com/office/drawing/2014/main" id="{DBD04632-AFE2-7107-82D7-2FCC99B83F7B}"/>
              </a:ext>
            </a:extLst>
          </p:cNvPr>
          <p:cNvSpPr>
            <a:spLocks noGrp="1" noChangeArrowheads="1"/>
          </p:cNvSpPr>
          <p:nvPr>
            <p:ph type="title"/>
          </p:nvPr>
        </p:nvSpPr>
        <p:spPr/>
        <p:txBody>
          <a:bodyPr/>
          <a:lstStyle/>
          <a:p>
            <a:pPr eaLnBrk="1" hangingPunct="1"/>
            <a:r>
              <a:rPr lang="en-US" altLang="en-US" sz="4400"/>
              <a:t>Catechism of the Global Methodist Church</a:t>
            </a:r>
          </a:p>
        </p:txBody>
      </p:sp>
      <p:pic>
        <p:nvPicPr>
          <p:cNvPr id="5123" name="Content Placeholder 12">
            <a:extLst>
              <a:ext uri="{FF2B5EF4-FFF2-40B4-BE49-F238E27FC236}">
                <a16:creationId xmlns:a16="http://schemas.microsoft.com/office/drawing/2014/main" id="{3C1787C4-9CF1-3928-D767-B0FD83BC1C8D}"/>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3680403" y="1179987"/>
            <a:ext cx="4600575" cy="4600575"/>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FE4E6E5-E624-9F90-D12A-12049F677E12}"/>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2: Organizing Principles</a:t>
            </a:r>
          </a:p>
          <a:p>
            <a:pPr marL="742950" indent="-742950" eaLnBrk="1" fontAlgn="auto" hangingPunct="1">
              <a:buFont typeface="+mj-lt"/>
              <a:buAutoNum type="arabicPeriod"/>
              <a:defRPr/>
            </a:pPr>
            <a:r>
              <a:rPr sz="2800">
                <a:solidFill>
                  <a:schemeClr val="bg2">
                    <a:lumMod val="25000"/>
                  </a:schemeClr>
                </a:solidFill>
              </a:rPr>
              <a:t>Ecumenical Affirmations (based on the Nicene Creed)</a:t>
            </a:r>
          </a:p>
          <a:p>
            <a:pPr marL="742950" indent="-742950" eaLnBrk="1" fontAlgn="auto" hangingPunct="1">
              <a:buFont typeface="+mj-lt"/>
              <a:buAutoNum type="arabicPeriod"/>
              <a:defRPr/>
            </a:pPr>
            <a:r>
              <a:rPr sz="2800">
                <a:solidFill>
                  <a:schemeClr val="bg2">
                    <a:lumMod val="25000"/>
                  </a:schemeClr>
                </a:solidFill>
              </a:rPr>
              <a:t>Wesleyan Characteristics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Genesis 1:1-31</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30</a:t>
            </a:r>
            <a:r>
              <a:rPr lang="en-US" sz="2800">
                <a:solidFill>
                  <a:schemeClr val="bg2">
                    <a:lumMod val="25000"/>
                  </a:schemeClr>
                </a:solidFill>
                <a:effectLst>
                  <a:outerShdw blurRad="38100" dist="38100" dir="2700000" algn="tl">
                    <a:srgbClr val="000000">
                      <a:alpha val="43137"/>
                    </a:srgbClr>
                  </a:outerShdw>
                </a:effectLst>
                <a:latin typeface="Arial Narrow"/>
              </a:rPr>
              <a:t>And to every beast of the earth and to every bird of the heavens and to everything that creeps on the earth, everything that has the breath of life, I have given every green plant for food.” And it was so. </a:t>
            </a:r>
            <a:r>
              <a:rPr lang="en-US" sz="2800" baseline="30000">
                <a:solidFill>
                  <a:schemeClr val="bg2">
                    <a:lumMod val="25000"/>
                  </a:schemeClr>
                </a:solidFill>
                <a:effectLst>
                  <a:outerShdw blurRad="38100" dist="38100" dir="2700000" algn="tl">
                    <a:srgbClr val="000000">
                      <a:alpha val="43137"/>
                    </a:srgbClr>
                  </a:outerShdw>
                </a:effectLst>
                <a:latin typeface="Arial Narrow"/>
              </a:rPr>
              <a:t>31</a:t>
            </a:r>
            <a:r>
              <a:rPr lang="en-US" sz="2800">
                <a:solidFill>
                  <a:schemeClr val="bg2">
                    <a:lumMod val="25000"/>
                  </a:schemeClr>
                </a:solidFill>
                <a:effectLst>
                  <a:outerShdw blurRad="38100" dist="38100" dir="2700000" algn="tl">
                    <a:srgbClr val="000000">
                      <a:alpha val="43137"/>
                    </a:srgbClr>
                  </a:outerShdw>
                </a:effectLst>
                <a:latin typeface="Arial Narrow"/>
              </a:rPr>
              <a:t>And God saw everything that he had made, and behold, it was very good. And there was evening and there was morning, the sixth day.</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2935735040"/>
      </p:ext>
    </p:extLst>
  </p:cSld>
  <p:clrMapOvr>
    <a:masterClrMapping/>
  </p:clrMapOvr>
  <p:transition spd="slow"/>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70. Is true holiness possible?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Entire sanctification is a state of perfect love, righteousness, and true holiness which every regenerate believer may obtain.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John 5:3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this is the love of God, that we keep his commandments. And his commandments are not burdensome.</a:t>
            </a:r>
          </a:p>
        </p:txBody>
      </p:sp>
    </p:spTree>
    <p:extLst>
      <p:ext uri="{BB962C8B-B14F-4D97-AF65-F5344CB8AC3E}">
        <p14:creationId xmlns:p14="http://schemas.microsoft.com/office/powerpoint/2010/main" val="3051960534"/>
      </p:ext>
    </p:extLst>
  </p:cSld>
  <p:clrMapOvr>
    <a:masterClrMapping/>
  </p:clrMapOvr>
  <p:transition spd="slow"/>
</p:sld>
</file>

<file path=ppt/slides/slide1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70. Is true holiness possible?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Entire sanctification is a state of perfect love, righteousness, and true holiness which every regenerate believer may obtain.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sanctification is the work of God’s grace through the Word and the Spirit, by which those who have been born again are cleansed from sin in their thoughts, words and acts, and are enabled to live in accordance with God’s will, and to strive for holiness without which no one will see the Lord.</a:t>
            </a:r>
          </a:p>
          <a:p>
            <a:pPr>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p:txBody>
      </p:sp>
    </p:spTree>
    <p:extLst>
      <p:ext uri="{BB962C8B-B14F-4D97-AF65-F5344CB8AC3E}">
        <p14:creationId xmlns:p14="http://schemas.microsoft.com/office/powerpoint/2010/main" val="1296330343"/>
      </p:ext>
    </p:extLst>
  </p:cSld>
  <p:clrMapOvr>
    <a:masterClrMapping/>
  </p:clrMapOvr>
  <p:transition spd="slow"/>
</p:sld>
</file>

<file path=ppt/slides/slide1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70. Is true holiness possible?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Entire sanctification is a state of perfect love, righteousness, and true holiness which every regenerate believer may obtain.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Entire sanctification is a state of perfect love, righteousness and true holiness which every regenerate believer may obtain by being delivered from the power of sin, by loving God with all the heart, soul, mind and strength, and by loving one’s neighbor as one’s self. Through faith in Jesus Christ this gracious gift may be received in this life both gradually and instantaneously, and should be sought earnestly by every child of God.</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937057039"/>
      </p:ext>
    </p:extLst>
  </p:cSld>
  <p:clrMapOvr>
    <a:masterClrMapping/>
  </p:clrMapOvr>
  <p:transition spd="slow"/>
</p:sld>
</file>

<file path=ppt/slides/slide1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t>70. Is true holiness possible? </a:t>
            </a:r>
            <a:b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400" b="0" i="0" u="none" strike="noStrike" kern="1200" cap="none" spc="0" normalizeH="0" baseline="0" noProof="0">
                <a:ln>
                  <a:noFill/>
                </a:ln>
                <a:solidFill>
                  <a:srgbClr val="E7E6E6">
                    <a:lumMod val="25000"/>
                  </a:srgbClr>
                </a:solidFill>
                <a:effectLst/>
                <a:uLnTx/>
                <a:uFillTx/>
                <a:latin typeface="Segoe UI"/>
                <a:ea typeface="+mn-ea"/>
                <a:cs typeface="+mn-cs"/>
              </a:rPr>
              <a:t>Yes. Entire sanctification is a state of perfect love, righteousness, and true holiness which every regenerate believer may obtain.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this experience does not deliver us from the infirmities, ignorance, and mistakes common to man, nor from the possibilities of further sin. The Christian must continue on guard against spiritual pride and seek to gain victory over every temptation to sin. He must respond wholly to the will of God so that sin will lose its power over him; and the world, the flesh, and the devil are put under his feet. Thus he rules over these enemies with watchfulness through the power of the Holy Spirit.</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748694785"/>
      </p:ext>
    </p:extLst>
  </p:cSld>
  <p:clrMapOvr>
    <a:masterClrMapping/>
  </p:clrMapOvr>
  <p:transition spd="slow"/>
</p:sld>
</file>

<file path=ppt/slides/slide1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71. What is the beauty of entire sanctification?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020367856"/>
      </p:ext>
    </p:extLst>
  </p:cSld>
  <p:clrMapOvr>
    <a:masterClrMapping/>
  </p:clrMapOvr>
  <p:transition spd="slow"/>
</p:sld>
</file>

<file path=ppt/slides/slide1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71. What is the beauty of entire sanctification?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being delivered from the power of sin; loving God with all the heart, soul, mind, and strength; and loving one's neighbor as one's self. </a:t>
            </a:r>
          </a:p>
        </p:txBody>
      </p:sp>
    </p:spTree>
    <p:extLst>
      <p:ext uri="{BB962C8B-B14F-4D97-AF65-F5344CB8AC3E}">
        <p14:creationId xmlns:p14="http://schemas.microsoft.com/office/powerpoint/2010/main" val="2018629413"/>
      </p:ext>
    </p:extLst>
  </p:cSld>
  <p:clrMapOvr>
    <a:masterClrMapping/>
  </p:clrMapOvr>
  <p:transition spd="slow"/>
</p:sld>
</file>

<file path=ppt/slides/slide1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71. What is the beauty of entire sanctification?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is being delivered from the power of sin; loving God with all the heart, soul, mind, and strength; and loving one's neighbor as one's self.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Leviticus 19:18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You shall not take vengeance or bear a grudge against the sons of your own people, but you shall love your neighbor as yourself: I am the Lord.</a:t>
            </a:r>
          </a:p>
        </p:txBody>
      </p:sp>
    </p:spTree>
    <p:extLst>
      <p:ext uri="{BB962C8B-B14F-4D97-AF65-F5344CB8AC3E}">
        <p14:creationId xmlns:p14="http://schemas.microsoft.com/office/powerpoint/2010/main" val="2956416810"/>
      </p:ext>
    </p:extLst>
  </p:cSld>
  <p:clrMapOvr>
    <a:masterClrMapping/>
  </p:clrMapOvr>
  <p:transition spd="slow"/>
</p:sld>
</file>

<file path=ppt/slides/slide1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71. What is the beauty of entire sanctification?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is being delivered from the power of sin; loving God with all the heart, soul, mind, and strength; and loving one's neighbor as one's self.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Deuteronomy 6:5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You shall love the Lord your God with all your heart and with all your soul and with all your might.</a:t>
            </a:r>
          </a:p>
        </p:txBody>
      </p:sp>
    </p:spTree>
    <p:extLst>
      <p:ext uri="{BB962C8B-B14F-4D97-AF65-F5344CB8AC3E}">
        <p14:creationId xmlns:p14="http://schemas.microsoft.com/office/powerpoint/2010/main" val="2033794697"/>
      </p:ext>
    </p:extLst>
  </p:cSld>
  <p:clrMapOvr>
    <a:masterClrMapping/>
  </p:clrMapOvr>
  <p:transition spd="slow"/>
</p:sld>
</file>

<file path=ppt/slides/slide1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71. What is the beauty of entire sanctification?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being delivered from the power of sin; loving God with all the heart, soul, mind, and strength; and loving one's neighbor as one's self.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Mark 12:30-31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you shall love the Lord your God with all your heart and with all your soul and with all your mind and with all your strength.’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second is this: ‘You shall love your neighbor as yourself.’ There is no other commandment greater than these.”</a:t>
            </a:r>
          </a:p>
        </p:txBody>
      </p:sp>
    </p:spTree>
    <p:extLst>
      <p:ext uri="{BB962C8B-B14F-4D97-AF65-F5344CB8AC3E}">
        <p14:creationId xmlns:p14="http://schemas.microsoft.com/office/powerpoint/2010/main" val="2914150737"/>
      </p:ext>
    </p:extLst>
  </p:cSld>
  <p:clrMapOvr>
    <a:masterClrMapping/>
  </p:clrMapOvr>
  <p:transition spd="slow"/>
</p:sld>
</file>

<file path=ppt/slides/slide1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71. What is the beauty of entire sanctification?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being delivered from the power of sin; loving God with all the heart, soul, mind, and strength; and loving one's neighbor as one's self.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13:9-10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the commandments, “You shall not commit adultery, You shall not murder, You shall not steal, You shall not covet,” and any other commandment, are summed up in this word: “You shall love your neighbor as yourself.”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Love does no wrong to a neighbor; therefore love is the fulfilling of the law.</a:t>
            </a:r>
          </a:p>
        </p:txBody>
      </p:sp>
    </p:spTree>
    <p:extLst>
      <p:ext uri="{BB962C8B-B14F-4D97-AF65-F5344CB8AC3E}">
        <p14:creationId xmlns:p14="http://schemas.microsoft.com/office/powerpoint/2010/main" val="3053118339"/>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Deuteronomy 4:39</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know therefore today, and lay it to your heart, that the Lord is God in heaven above and on the earth beneath; there is no other.</a:t>
            </a:r>
          </a:p>
        </p:txBody>
      </p:sp>
    </p:spTree>
    <p:extLst>
      <p:ext uri="{BB962C8B-B14F-4D97-AF65-F5344CB8AC3E}">
        <p14:creationId xmlns:p14="http://schemas.microsoft.com/office/powerpoint/2010/main" val="1622833747"/>
      </p:ext>
    </p:extLst>
  </p:cSld>
  <p:clrMapOvr>
    <a:masterClrMapping/>
  </p:clrMapOvr>
  <p:transition spd="slow"/>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71. What is the beauty of entire sanctification?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being delivered from the power of sin; loving God with all the heart, soul, mind, and strength; and loving one's neighbor as one's self.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5:13-14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you were called to freedom, brothers. Only do not use your freedom as an opportunity for the flesh, but through love serve one another.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the whole law is fulfilled in one word: “You shall love your neighbor as yourself.”</a:t>
            </a:r>
          </a:p>
        </p:txBody>
      </p:sp>
    </p:spTree>
    <p:extLst>
      <p:ext uri="{BB962C8B-B14F-4D97-AF65-F5344CB8AC3E}">
        <p14:creationId xmlns:p14="http://schemas.microsoft.com/office/powerpoint/2010/main" val="17379430"/>
      </p:ext>
    </p:extLst>
  </p:cSld>
  <p:clrMapOvr>
    <a:masterClrMapping/>
  </p:clrMapOvr>
  <p:transition spd="slow"/>
</p:sld>
</file>

<file path=ppt/slides/slide1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71. What is the beauty of entire sanctification?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is being delivered from the power of sin; loving God with all the heart, soul, mind, and strength; and loving one's neighbor as one's self.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Thessalonians 5:23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Now may the God of peace himself sanctify you completely, and may your whole spirit and soul and body be kept blameless at the coming of our Lord Jesus Christ.</a:t>
            </a:r>
          </a:p>
        </p:txBody>
      </p:sp>
    </p:spTree>
    <p:extLst>
      <p:ext uri="{BB962C8B-B14F-4D97-AF65-F5344CB8AC3E}">
        <p14:creationId xmlns:p14="http://schemas.microsoft.com/office/powerpoint/2010/main" val="2672755902"/>
      </p:ext>
    </p:extLst>
  </p:cSld>
  <p:clrMapOvr>
    <a:masterClrMapping/>
  </p:clrMapOvr>
  <p:transition spd="slow"/>
</p:sld>
</file>

<file path=ppt/slides/slide1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71. What is the beauty of entire sanctification?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being delivered from the power of sin; loving God with all the heart, soul, mind, and strength; and loving one's neighbor as one's self.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sanctification is the work of God’s grace through the Word and the Spirit, by which those who have been born again are cleansed from sin in their thoughts, words and acts, and are enabled to live in accordance with God’s will, and to strive for holiness without which no one will see the Lord.</a:t>
            </a:r>
          </a:p>
          <a:p>
            <a:pPr>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p:txBody>
      </p:sp>
    </p:spTree>
    <p:extLst>
      <p:ext uri="{BB962C8B-B14F-4D97-AF65-F5344CB8AC3E}">
        <p14:creationId xmlns:p14="http://schemas.microsoft.com/office/powerpoint/2010/main" val="351214175"/>
      </p:ext>
    </p:extLst>
  </p:cSld>
  <p:clrMapOvr>
    <a:masterClrMapping/>
  </p:clrMapOvr>
  <p:transition spd="slow"/>
</p:sld>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700" b="0" i="1" u="none" strike="noStrike" kern="1200" cap="none" spc="0" normalizeH="0" baseline="0" noProof="0">
                <a:ln>
                  <a:noFill/>
                </a:ln>
                <a:solidFill>
                  <a:srgbClr val="E7E6E6">
                    <a:lumMod val="25000"/>
                  </a:srgbClr>
                </a:solidFill>
                <a:effectLst/>
                <a:uLnTx/>
                <a:uFillTx/>
                <a:latin typeface="Segoe UI"/>
                <a:ea typeface="+mn-ea"/>
                <a:cs typeface="+mn-cs"/>
              </a:rPr>
              <a:t>71. What is the beauty of entire sanctification? </a:t>
            </a:r>
            <a:br>
              <a:rPr kumimoji="0" lang="en-US" sz="27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700" b="0" i="0" u="none" strike="noStrike" kern="1200" cap="none" spc="0" normalizeH="0" baseline="0" noProof="0">
                <a:ln>
                  <a:noFill/>
                </a:ln>
                <a:solidFill>
                  <a:srgbClr val="E7E6E6">
                    <a:lumMod val="25000"/>
                  </a:srgbClr>
                </a:solidFill>
                <a:effectLst/>
                <a:uLnTx/>
                <a:uFillTx/>
                <a:latin typeface="Segoe UI"/>
                <a:ea typeface="+mn-ea"/>
                <a:cs typeface="+mn-cs"/>
              </a:rPr>
              <a:t>It is being delivered from the power of sin; loving God with all the heart, soul, mind, and strength; and loving one's neighbor as one's self.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Entire sanctification is a state of perfect love, righteousness and true holiness which every regenerate believer may obtain by being delivered from the power of sin, by loving God with all the heart, soul, mind and strength, and by loving one’s neighbor as one’s self. Through faith in Jesus Christ this gracious gift may be received in this life both gradually and instantaneously, and should be sought earnestly by every child of God.</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715818944"/>
      </p:ext>
    </p:extLst>
  </p:cSld>
  <p:clrMapOvr>
    <a:masterClrMapping/>
  </p:clrMapOvr>
  <p:transition spd="slow"/>
</p:sld>
</file>

<file path=ppt/slides/slide1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t>71. What is the beauty of entire sanctification? </a:t>
            </a:r>
            <a:b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400" b="0" i="0" u="none" strike="noStrike" kern="1200" cap="none" spc="0" normalizeH="0" baseline="0" noProof="0">
                <a:ln>
                  <a:noFill/>
                </a:ln>
                <a:solidFill>
                  <a:srgbClr val="E7E6E6">
                    <a:lumMod val="25000"/>
                  </a:srgbClr>
                </a:solidFill>
                <a:effectLst/>
                <a:uLnTx/>
                <a:uFillTx/>
                <a:latin typeface="Segoe UI"/>
                <a:ea typeface="+mn-ea"/>
                <a:cs typeface="+mn-cs"/>
              </a:rPr>
              <a:t>It is being delivered from the power of sin; loving God with all the heart, soul, mind, and strength; and loving one's neighbor as one's self.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this experience does not deliver us from the infirmities, ignorance, and mistakes common to man, nor from the possibilities of further sin. The Christian must continue on guard against spiritual pride and seek to gain victory over every temptation to sin. He must respond wholly to the will of God so that sin will lose its power over him; and the world, the flesh, and the devil are put under his feet. Thus he rules over these enemies with watchfulness through the power of the Holy Spirit.</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656939884"/>
      </p:ext>
    </p:extLst>
  </p:cSld>
  <p:clrMapOvr>
    <a:masterClrMapping/>
  </p:clrMapOvr>
  <p:transition spd="slow"/>
</p:sld>
</file>

<file path=ppt/slides/slide1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72. Is entire sanctification gradual or instantaneous?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369008582"/>
      </p:ext>
    </p:extLst>
  </p:cSld>
  <p:clrMapOvr>
    <a:masterClrMapping/>
  </p:clrMapOvr>
  <p:transition spd="slow"/>
</p:sld>
</file>

<file path=ppt/slides/slide1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72. Is entire sanctification gradual or instantaneous?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Through faith in Jesus Christ this gracious gift may be received in this life either gradually or instantaneously. </a:t>
            </a:r>
          </a:p>
        </p:txBody>
      </p:sp>
    </p:spTree>
    <p:extLst>
      <p:ext uri="{BB962C8B-B14F-4D97-AF65-F5344CB8AC3E}">
        <p14:creationId xmlns:p14="http://schemas.microsoft.com/office/powerpoint/2010/main" val="16319452"/>
      </p:ext>
    </p:extLst>
  </p:cSld>
  <p:clrMapOvr>
    <a:masterClrMapping/>
  </p:clrMapOvr>
  <p:transition spd="slow"/>
</p:sld>
</file>

<file path=ppt/slides/slide1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72. Is entire sanctification gradual or instantaneous?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Through faith in Jesus Christ this gracious gift may be received in this life either gradually or instantaneously.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Proverbs 4:18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the path of the righteous is like the light of dawn,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which shines brighter and brighter until full day.</a:t>
            </a:r>
          </a:p>
        </p:txBody>
      </p:sp>
    </p:spTree>
    <p:extLst>
      <p:ext uri="{BB962C8B-B14F-4D97-AF65-F5344CB8AC3E}">
        <p14:creationId xmlns:p14="http://schemas.microsoft.com/office/powerpoint/2010/main" val="1740107655"/>
      </p:ext>
    </p:extLst>
  </p:cSld>
  <p:clrMapOvr>
    <a:masterClrMapping/>
  </p:clrMapOvr>
  <p:transition spd="slow"/>
</p:sld>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72. Is entire sanctification gradual or instantaneous?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Through faith in Jesus Christ this gracious gift may be received in this life either gradually or instantaneously.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15:9</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and</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he made no distinction between us and them, having cleansed their hearts by faith.</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3605428825"/>
      </p:ext>
    </p:extLst>
  </p:cSld>
  <p:clrMapOvr>
    <a:masterClrMapping/>
  </p:clrMapOvr>
  <p:transition spd="slow"/>
</p:sld>
</file>

<file path=ppt/slides/slide1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72. Is entire sanctification gradual or instantaneous?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Through faith in Jesus Christ this gracious gift may be received in this life either gradually or instantaneously.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4:15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Rather</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speaking the truth in love, we are to grow up in every way into him who is the head, into Christ,</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1257686106"/>
      </p:ext>
    </p:extLst>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1 Kings 8:23</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and said, “O Lord, God of Israel, there is no God like you, in heaven above or on earth beneath, keeping covenant and showing steadfast love to your servants who walk before you with all their heart;</a:t>
            </a:r>
          </a:p>
        </p:txBody>
      </p:sp>
    </p:spTree>
    <p:extLst>
      <p:ext uri="{BB962C8B-B14F-4D97-AF65-F5344CB8AC3E}">
        <p14:creationId xmlns:p14="http://schemas.microsoft.com/office/powerpoint/2010/main" val="3266784644"/>
      </p:ext>
    </p:extLst>
  </p:cSld>
  <p:clrMapOvr>
    <a:masterClrMapping/>
  </p:clrMapOvr>
  <p:transition spd="slow"/>
</p:sld>
</file>

<file path=ppt/slides/slide1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72. Is entire sanctification gradual or instantaneous?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Through faith in Jesus Christ this gracious gift may be received in this life either gradually or instantaneously.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Thessalonians 5:23-24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Now may the God of peace himself sanctify you completely, and may your whole spirit and soul and body be kept blameless at the coming of our Lord Jesus Christ.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He who calls you is faithful; he will surely do it.</a:t>
            </a:r>
          </a:p>
        </p:txBody>
      </p:sp>
    </p:spTree>
    <p:extLst>
      <p:ext uri="{BB962C8B-B14F-4D97-AF65-F5344CB8AC3E}">
        <p14:creationId xmlns:p14="http://schemas.microsoft.com/office/powerpoint/2010/main" val="2045668496"/>
      </p:ext>
    </p:extLst>
  </p:cSld>
  <p:clrMapOvr>
    <a:masterClrMapping/>
  </p:clrMapOvr>
  <p:transition spd="slow"/>
</p:sld>
</file>

<file path=ppt/slides/slide1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72. Is entire sanctification gradual or instantaneous?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Through faith in Jesus Christ this gracious gift may be received in this life either gradually or instantaneously.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Peter 2:2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Like newborn infants, long for the pure spiritual milk, that by it you may grow up into salvation—</a:t>
            </a:r>
          </a:p>
        </p:txBody>
      </p:sp>
    </p:spTree>
    <p:extLst>
      <p:ext uri="{BB962C8B-B14F-4D97-AF65-F5344CB8AC3E}">
        <p14:creationId xmlns:p14="http://schemas.microsoft.com/office/powerpoint/2010/main" val="2672014435"/>
      </p:ext>
    </p:extLst>
  </p:cSld>
  <p:clrMapOvr>
    <a:masterClrMapping/>
  </p:clrMapOvr>
  <p:transition spd="slow"/>
</p:sld>
</file>

<file path=ppt/slides/slide1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72. Is entire sanctification gradual or instantaneous?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Through faith in Jesus Christ this gracious gift may be received in this life either gradually or instantaneously.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2 Peter 3:18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grow in the grace and knowledge of our Lord and Savior Jesus Christ. To him be the glory both now and to the day of eternity. Amen.</a:t>
            </a:r>
          </a:p>
        </p:txBody>
      </p:sp>
    </p:spTree>
    <p:extLst>
      <p:ext uri="{BB962C8B-B14F-4D97-AF65-F5344CB8AC3E}">
        <p14:creationId xmlns:p14="http://schemas.microsoft.com/office/powerpoint/2010/main" val="2138880849"/>
      </p:ext>
    </p:extLst>
  </p:cSld>
  <p:clrMapOvr>
    <a:masterClrMapping/>
  </p:clrMapOvr>
  <p:transition spd="slow"/>
</p:sld>
</file>

<file path=ppt/slides/slide1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72. Is entire sanctification gradual or instantaneous?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Through faith in Jesus Christ this gracious gift may be received in this life either gradually or instantaneously.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sanctification is the work of God’s grace through the Word and the Spirit, by which those who have been born again are cleansed from sin in their thoughts, words and acts, and are enabled to live in accordance with God’s will, and to strive for holiness without which no one will see the Lord.</a:t>
            </a:r>
          </a:p>
          <a:p>
            <a:pPr>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p:txBody>
      </p:sp>
    </p:spTree>
    <p:extLst>
      <p:ext uri="{BB962C8B-B14F-4D97-AF65-F5344CB8AC3E}">
        <p14:creationId xmlns:p14="http://schemas.microsoft.com/office/powerpoint/2010/main" val="949946204"/>
      </p:ext>
    </p:extLst>
  </p:cSld>
  <p:clrMapOvr>
    <a:masterClrMapping/>
  </p:clrMapOvr>
  <p:transition spd="slow"/>
</p:sld>
</file>

<file path=ppt/slides/slide1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72. Is entire sanctification gradual or instantaneous?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Through faith in Jesus Christ this gracious gift may be received in this life either gradually or instantaneously.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Entire sanctification is a state of perfect love, righteousness and true holiness which every regenerate believer may obtain by being delivered from the power of sin, by loving God with all the heart, soul, mind and strength, and by loving one’s neighbor as one’s self. Through faith in Jesus Christ this gracious gift may be received in this life both gradually and instantaneously, and should be sought earnestly by every child of God.</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115393257"/>
      </p:ext>
    </p:extLst>
  </p:cSld>
  <p:clrMapOvr>
    <a:masterClrMapping/>
  </p:clrMapOvr>
  <p:transition spd="slow"/>
</p:sld>
</file>

<file path=ppt/slides/slide1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t>72. Is entire sanctification gradual or instantaneous? </a:t>
            </a:r>
            <a:b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400" b="0" i="0" u="none" strike="noStrike" kern="1200" cap="none" spc="0" normalizeH="0" baseline="0" noProof="0">
                <a:ln>
                  <a:noFill/>
                </a:ln>
                <a:solidFill>
                  <a:srgbClr val="E7E6E6">
                    <a:lumMod val="25000"/>
                  </a:srgbClr>
                </a:solidFill>
                <a:effectLst/>
                <a:uLnTx/>
                <a:uFillTx/>
                <a:latin typeface="Segoe UI"/>
                <a:ea typeface="+mn-ea"/>
                <a:cs typeface="+mn-cs"/>
              </a:rPr>
              <a:t>Through faith in Jesus Christ this gracious gift may be received in this life either gradually or instantaneously.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this experience does not deliver us from the infirmities, ignorance, and mistakes common to man, nor from the possibilities of further sin. The Christian must continue on guard against spiritual pride and seek to gain victory over every temptation to sin. He must respond wholly to the will of God so that sin will lose its power over him; and the world, the flesh, and the devil are put under his feet. Thus he rules over these enemies with watchfulness through the power of the Holy Spirit.</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207550685"/>
      </p:ext>
    </p:extLst>
  </p:cSld>
  <p:clrMapOvr>
    <a:masterClrMapping/>
  </p:clrMapOvr>
  <p:transition spd="slow"/>
</p:sld>
</file>

<file path=ppt/slides/slide1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73. Should all pursue entire sanctification?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It should be sought earnestly by every child of God. </a:t>
            </a:r>
          </a:p>
        </p:txBody>
      </p:sp>
    </p:spTree>
    <p:extLst>
      <p:ext uri="{BB962C8B-B14F-4D97-AF65-F5344CB8AC3E}">
        <p14:creationId xmlns:p14="http://schemas.microsoft.com/office/powerpoint/2010/main" val="3861199676"/>
      </p:ext>
    </p:extLst>
  </p:cSld>
  <p:clrMapOvr>
    <a:masterClrMapping/>
  </p:clrMapOvr>
  <p:transition spd="slow"/>
</p:sld>
</file>

<file path=ppt/slides/slide1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73. Should all pursue entire sanctification?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It should be sought earnestly by every child of God.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Leviticus 19:2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“Speak to all the congregation of the people of Israel and say to them, You shall be holy, for I the Lord your God am holy.</a:t>
            </a:r>
          </a:p>
        </p:txBody>
      </p:sp>
    </p:spTree>
    <p:extLst>
      <p:ext uri="{BB962C8B-B14F-4D97-AF65-F5344CB8AC3E}">
        <p14:creationId xmlns:p14="http://schemas.microsoft.com/office/powerpoint/2010/main" val="3926025961"/>
      </p:ext>
    </p:extLst>
  </p:cSld>
  <p:clrMapOvr>
    <a:masterClrMapping/>
  </p:clrMapOvr>
  <p:transition spd="slow"/>
</p:sld>
</file>

<file path=ppt/slides/slide1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73. Should all pursue entire sanctification?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It should be sought earnestly by every child of God.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86:11</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Teach</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me your way, O Lord,</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that I may walk in your truth;</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unite my heart to fear your name.</a:t>
            </a:r>
          </a:p>
        </p:txBody>
      </p:sp>
    </p:spTree>
    <p:extLst>
      <p:ext uri="{BB962C8B-B14F-4D97-AF65-F5344CB8AC3E}">
        <p14:creationId xmlns:p14="http://schemas.microsoft.com/office/powerpoint/2010/main" val="2831537749"/>
      </p:ext>
    </p:extLst>
  </p:cSld>
  <p:clrMapOvr>
    <a:masterClrMapping/>
  </p:clrMapOvr>
  <p:transition spd="slow"/>
</p:sld>
</file>

<file path=ppt/slides/slide1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73. Should all pursue entire sanctification?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It should be sought earnestly by every child of God.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Hebrews 12:14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Strive for peace with everyone, and for the holiness without which no one will see the Lord.</a:t>
            </a:r>
          </a:p>
        </p:txBody>
      </p:sp>
    </p:spTree>
    <p:extLst>
      <p:ext uri="{BB962C8B-B14F-4D97-AF65-F5344CB8AC3E}">
        <p14:creationId xmlns:p14="http://schemas.microsoft.com/office/powerpoint/2010/main" val="204484237"/>
      </p:ext>
    </p:extLst>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Nehemiah 9:6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“You are the Lord, you alone. You have made heaven, the heaven of heavens, with all their host, the earth and all that is on it, the seas and all that is in them; and you preserve all of them; and the host of heaven worships you.”</a:t>
            </a:r>
          </a:p>
        </p:txBody>
      </p:sp>
    </p:spTree>
    <p:extLst>
      <p:ext uri="{BB962C8B-B14F-4D97-AF65-F5344CB8AC3E}">
        <p14:creationId xmlns:p14="http://schemas.microsoft.com/office/powerpoint/2010/main" val="3192190275"/>
      </p:ext>
    </p:extLst>
  </p:cSld>
  <p:clrMapOvr>
    <a:masterClrMapping/>
  </p:clrMapOvr>
  <p:transition spd="slow"/>
</p:sld>
</file>

<file path=ppt/slides/slide10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73. Should all pursue entire sanctification?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It should be sought earnestly by every child of God.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Peter 1:13-16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Therefore, preparing your minds for action, and being sober-minded, set your hope fully on the grace that will be brought to you at the revelation of Jesus Christ.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As obedient children, do not be conformed to the passions of your former ignorance,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as he who called you is holy, you also be holy in all your conduct,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since it is written, “You shall be holy, for I am holy.”</a:t>
            </a:r>
          </a:p>
        </p:txBody>
      </p:sp>
    </p:spTree>
    <p:extLst>
      <p:ext uri="{BB962C8B-B14F-4D97-AF65-F5344CB8AC3E}">
        <p14:creationId xmlns:p14="http://schemas.microsoft.com/office/powerpoint/2010/main" val="3765488082"/>
      </p:ext>
    </p:extLst>
  </p:cSld>
  <p:clrMapOvr>
    <a:masterClrMapping/>
  </p:clrMapOvr>
  <p:transition spd="slow"/>
</p:sld>
</file>

<file path=ppt/slides/slide10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73. Should all pursue entire sanctification?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It should be sought earnestly by every child of God.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Peter 1:3-11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His divine power has granted to us all things that pertain to life and godliness, through the knowledge of him who called us to his own glory and excellence,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by which he has granted to us his precious and very great promises, so that through them you may become partakers of the divine nature, having escaped from the corruption that is in the world because of sinful desire.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this very reason, make every effort to supplement your faith with virtue, and virtue with knowledge, </a:t>
            </a:r>
          </a:p>
        </p:txBody>
      </p:sp>
    </p:spTree>
    <p:extLst>
      <p:ext uri="{BB962C8B-B14F-4D97-AF65-F5344CB8AC3E}">
        <p14:creationId xmlns:p14="http://schemas.microsoft.com/office/powerpoint/2010/main" val="233536795"/>
      </p:ext>
    </p:extLst>
  </p:cSld>
  <p:clrMapOvr>
    <a:masterClrMapping/>
  </p:clrMapOvr>
  <p:transition spd="slow"/>
</p:sld>
</file>

<file path=ppt/slides/slide10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73. Should all pursue entire sanctification?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It should be sought earnestly by every child of God.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Peter 1:3-11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knowledge with self-control, and self-control with steadfastness, and steadfastness with godliness,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godliness with brotherly affection, and brotherly affection with love.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if these qualities are yours and are increasing, they keep you from being ineffective or unfruitful in the knowledge of our Lord Jesus Christ.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whoever lacks these qualities is so nearsighted that he is blind, having forgotten that he was cleansed from his former sins. </a:t>
            </a:r>
          </a:p>
        </p:txBody>
      </p:sp>
    </p:spTree>
    <p:extLst>
      <p:ext uri="{BB962C8B-B14F-4D97-AF65-F5344CB8AC3E}">
        <p14:creationId xmlns:p14="http://schemas.microsoft.com/office/powerpoint/2010/main" val="1939688580"/>
      </p:ext>
    </p:extLst>
  </p:cSld>
  <p:clrMapOvr>
    <a:masterClrMapping/>
  </p:clrMapOvr>
  <p:transition spd="slow"/>
</p:sld>
</file>

<file path=ppt/slides/slide10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73. Should all pursue entire sanctification?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It should be sought earnestly by every child of God.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Peter 1:3-11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Therefore, brothers, be all the more diligent to confirm your calling and election, for if you practice these qualities you will never fall.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in this way there will be richly provided for you an entrance into the eternal kingdom of our Lord and Savior Jesus Christ.</a:t>
            </a:r>
          </a:p>
        </p:txBody>
      </p:sp>
    </p:spTree>
    <p:extLst>
      <p:ext uri="{BB962C8B-B14F-4D97-AF65-F5344CB8AC3E}">
        <p14:creationId xmlns:p14="http://schemas.microsoft.com/office/powerpoint/2010/main" val="3816960661"/>
      </p:ext>
    </p:extLst>
  </p:cSld>
  <p:clrMapOvr>
    <a:masterClrMapping/>
  </p:clrMapOvr>
  <p:transition spd="slow"/>
</p:sld>
</file>

<file path=ppt/slides/slide10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73. Should all pursue entire sanctification?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It should be sought earnestly by every child of God.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sanctification is the work of God’s grace through the Word and the Spirit, by which those who have been born again are cleansed from sin in their thoughts, words and acts, and are enabled to live in accordance with God’s will, and to strive for holiness without which no one will see the Lord.</a:t>
            </a:r>
          </a:p>
          <a:p>
            <a:pPr>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p:txBody>
      </p:sp>
    </p:spTree>
    <p:extLst>
      <p:ext uri="{BB962C8B-B14F-4D97-AF65-F5344CB8AC3E}">
        <p14:creationId xmlns:p14="http://schemas.microsoft.com/office/powerpoint/2010/main" val="2065636392"/>
      </p:ext>
    </p:extLst>
  </p:cSld>
  <p:clrMapOvr>
    <a:masterClrMapping/>
  </p:clrMapOvr>
  <p:transition spd="slow"/>
</p:sld>
</file>

<file path=ppt/slides/slide10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73. Should all pursue entire sanctification?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It should be sought earnestly by every child of God.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Entire sanctification is a state of perfect love, righteousness and true holiness which every regenerate believer may obtain by being delivered from the power of sin, by loving God with all the heart, soul, mind and strength, and by loving one’s neighbor as one’s self. Through faith in Jesus Christ this gracious gift may be received in this life both gradually and instantaneously, and should be sought earnestly by every child of God.</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754546957"/>
      </p:ext>
    </p:extLst>
  </p:cSld>
  <p:clrMapOvr>
    <a:masterClrMapping/>
  </p:clrMapOvr>
  <p:transition spd="slow"/>
</p:sld>
</file>

<file path=ppt/slides/slide10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73. Should all pursue entire sanctification?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It should be sought earnestly by every child of God.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this experience does not deliver us from the infirmities, ignorance, and mistakes common to man, nor from the possibilities of further sin. The Christian must continue on guard against spiritual pride and seek to gain victory over every temptation to sin. He must respond wholly to the will of God so that sin will lose its power over him; and the world, the flesh, and the devil are put under his feet. Thus he rules over these enemies with watchfulness through the power of the Holy Spirit.</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967532003"/>
      </p:ext>
    </p:extLst>
  </p:cSld>
  <p:clrMapOvr>
    <a:masterClrMapping/>
  </p:clrMapOvr>
  <p:transition spd="slow"/>
</p:sld>
</file>

<file path=ppt/slides/slide10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688579455"/>
      </p:ext>
    </p:extLst>
  </p:cSld>
  <p:clrMapOvr>
    <a:masterClrMapping/>
  </p:clrMapOvr>
  <p:transition spd="slow"/>
</p:sld>
</file>

<file path=ppt/slides/slide10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p:txBody>
      </p:sp>
    </p:spTree>
    <p:extLst>
      <p:ext uri="{BB962C8B-B14F-4D97-AF65-F5344CB8AC3E}">
        <p14:creationId xmlns:p14="http://schemas.microsoft.com/office/powerpoint/2010/main" val="1281066172"/>
      </p:ext>
    </p:extLst>
  </p:cSld>
  <p:clrMapOvr>
    <a:masterClrMapping/>
  </p:clrMapOvr>
  <p:transition spd="slow"/>
</p:sld>
</file>

<file path=ppt/slides/slide10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4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86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Incline your ear, O Lord, and answer 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for I am poor and needy.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Preserve my life, for I am godly;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save your servant, who trusts in you—you are my God.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Be gracious to me, O Lord,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for to you do I cry all the day.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Gladden the soul of your servant,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for to you, O Lord, do I lift up my soul.</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445652948"/>
      </p:ext>
    </p:extLst>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Psalm 8:1</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O Lord, our Lord,</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how majestic is your name in all the earth!</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You have set your glory above the heavens.</a:t>
            </a:r>
          </a:p>
        </p:txBody>
      </p:sp>
    </p:spTree>
    <p:extLst>
      <p:ext uri="{BB962C8B-B14F-4D97-AF65-F5344CB8AC3E}">
        <p14:creationId xmlns:p14="http://schemas.microsoft.com/office/powerpoint/2010/main" val="2205052769"/>
      </p:ext>
    </p:extLst>
  </p:cSld>
  <p:clrMapOvr>
    <a:masterClrMapping/>
  </p:clrMapOvr>
  <p:transition spd="slow"/>
</p:sld>
</file>

<file path=ppt/slides/slide10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4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86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you, O Lord, are good and forgiving,</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abounding in steadfast love to all who call upon you.</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Give ear, O Lord, to my prayer;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listen to my plea for grace.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In the day of my trouble I call upon you,</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for you answer 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 is none like you among the gods, O Lord,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nor are there any works like yours.</a:t>
            </a:r>
          </a:p>
        </p:txBody>
      </p:sp>
    </p:spTree>
    <p:extLst>
      <p:ext uri="{BB962C8B-B14F-4D97-AF65-F5344CB8AC3E}">
        <p14:creationId xmlns:p14="http://schemas.microsoft.com/office/powerpoint/2010/main" val="1929506513"/>
      </p:ext>
    </p:extLst>
  </p:cSld>
  <p:clrMapOvr>
    <a:masterClrMapping/>
  </p:clrMapOvr>
  <p:transition spd="slow"/>
</p:sld>
</file>

<file path=ppt/slides/slide10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4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86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All the nations you have made shall come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worship before you, O Lord,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shall glorify your name.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you are great and do wondrous things;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you alone are God.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Teach me your way, O Lord,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that I may walk in your truth;</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unite my heart to fear your name.</a:t>
            </a:r>
          </a:p>
        </p:txBody>
      </p:sp>
    </p:spTree>
    <p:extLst>
      <p:ext uri="{BB962C8B-B14F-4D97-AF65-F5344CB8AC3E}">
        <p14:creationId xmlns:p14="http://schemas.microsoft.com/office/powerpoint/2010/main" val="1388841932"/>
      </p:ext>
    </p:extLst>
  </p:cSld>
  <p:clrMapOvr>
    <a:masterClrMapping/>
  </p:clrMapOvr>
  <p:transition spd="slow"/>
</p:sld>
</file>

<file path=ppt/slides/slide10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4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86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 give thanks to you, O Lord my God, with my whole heart,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I will glorify your name forever.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great is your steadfast love toward 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you have delivered my soul from the depths of </a:t>
            </a:r>
            <a:r>
              <a:rPr kumimoji="0" lang="en-US" sz="2800" i="0" u="none" strike="noStrike" kern="1200" cap="none" spc="0" normalizeH="0" baseline="0" noProof="0" err="1">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Sheol</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O God, insolent men have risen up against 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 band of ruthless men seeks my life,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they do not set you before them.</a:t>
            </a:r>
          </a:p>
        </p:txBody>
      </p:sp>
    </p:spTree>
    <p:extLst>
      <p:ext uri="{BB962C8B-B14F-4D97-AF65-F5344CB8AC3E}">
        <p14:creationId xmlns:p14="http://schemas.microsoft.com/office/powerpoint/2010/main" val="3173083885"/>
      </p:ext>
    </p:extLst>
  </p:cSld>
  <p:clrMapOvr>
    <a:masterClrMapping/>
  </p:clrMapOvr>
  <p:transition spd="slow"/>
</p:sld>
</file>

<file path=ppt/slides/slide10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400" b="0" i="1" u="none" strike="noStrike" kern="1200" cap="none" spc="0" normalizeH="0" baseline="0" noProof="0" dirty="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4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400" b="0" i="0" u="none" strike="noStrike" kern="1200" cap="none" spc="0" normalizeH="0" baseline="0" noProof="0" dirty="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Psalm 86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15</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you, O Lord, are a God merciful and gracious,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slow to anger and abounding in steadfast love and faithfulness.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16</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Turn to me and be gracious to 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give your strength to your servant,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save the son of your maidservant.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17</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Show me a sign of your favor,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that those who hate me may see and be put to shame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because you, Lord, have helped me and comforted me.</a:t>
            </a:r>
          </a:p>
        </p:txBody>
      </p:sp>
    </p:spTree>
    <p:extLst>
      <p:ext uri="{BB962C8B-B14F-4D97-AF65-F5344CB8AC3E}">
        <p14:creationId xmlns:p14="http://schemas.microsoft.com/office/powerpoint/2010/main" val="1848116588"/>
      </p:ext>
    </p:extLst>
  </p:cSld>
  <p:clrMapOvr>
    <a:masterClrMapping/>
  </p:clrMapOvr>
  <p:transition spd="slow"/>
</p:sld>
</file>

<file path=ppt/slides/slide10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Corinthians 10:12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Therefore let anyone who thinks that he stands take heed lest he fall.</a:t>
            </a:r>
          </a:p>
        </p:txBody>
      </p:sp>
    </p:spTree>
    <p:extLst>
      <p:ext uri="{BB962C8B-B14F-4D97-AF65-F5344CB8AC3E}">
        <p14:creationId xmlns:p14="http://schemas.microsoft.com/office/powerpoint/2010/main" val="596790632"/>
      </p:ext>
    </p:extLst>
  </p:cSld>
  <p:clrMapOvr>
    <a:masterClrMapping/>
  </p:clrMapOvr>
  <p:transition spd="slow"/>
</p:sld>
</file>

<file path=ppt/slides/slide10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Corinthians 12:7-9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So to keep me from becoming conceited because of the surpassing greatness of the revelations, a thorn was given me in the flesh, a messenger of Satan to harass me, to keep me from becoming conceited.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Three times I pleaded with the Lord about this, that it should leave me. </a:t>
            </a:r>
          </a:p>
        </p:txBody>
      </p:sp>
    </p:spTree>
    <p:extLst>
      <p:ext uri="{BB962C8B-B14F-4D97-AF65-F5344CB8AC3E}">
        <p14:creationId xmlns:p14="http://schemas.microsoft.com/office/powerpoint/2010/main" val="337207204"/>
      </p:ext>
    </p:extLst>
  </p:cSld>
  <p:clrMapOvr>
    <a:masterClrMapping/>
  </p:clrMapOvr>
  <p:transition spd="slow"/>
</p:sld>
</file>

<file path=ppt/slides/slide10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Corinthians 12:7-9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he said to me, “My grace is sufficient for you, for my power is made perfect in weakness.” Therefore I will boast all the more gladly of my weaknesses, so that the power of Christ may rest upon me</a:t>
            </a:r>
          </a:p>
        </p:txBody>
      </p:sp>
    </p:spTree>
    <p:extLst>
      <p:ext uri="{BB962C8B-B14F-4D97-AF65-F5344CB8AC3E}">
        <p14:creationId xmlns:p14="http://schemas.microsoft.com/office/powerpoint/2010/main" val="2004721666"/>
      </p:ext>
    </p:extLst>
  </p:cSld>
  <p:clrMapOvr>
    <a:masterClrMapping/>
  </p:clrMapOvr>
  <p:transition spd="slow"/>
</p:sld>
</file>

<file path=ppt/slides/slide10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Galatians 6:9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let us not grow weary of doing good, for in due season we will reap, if we do not give up.</a:t>
            </a:r>
          </a:p>
        </p:txBody>
      </p:sp>
    </p:spTree>
    <p:extLst>
      <p:ext uri="{BB962C8B-B14F-4D97-AF65-F5344CB8AC3E}">
        <p14:creationId xmlns:p14="http://schemas.microsoft.com/office/powerpoint/2010/main" val="1909310878"/>
      </p:ext>
    </p:extLst>
  </p:cSld>
  <p:clrMapOvr>
    <a:masterClrMapping/>
  </p:clrMapOvr>
  <p:transition spd="slow"/>
</p:sld>
</file>

<file path=ppt/slides/slide10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Hebrews 3:12-15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Take care, brothers, lest there be in any of you an evil, unbelieving heart, leading you to fall away from the living God.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exhort one another every day, as long as it is called “today,” that none of you may be hardened by the deceitfulness of sin. </a:t>
            </a:r>
          </a:p>
        </p:txBody>
      </p:sp>
    </p:spTree>
    <p:extLst>
      <p:ext uri="{BB962C8B-B14F-4D97-AF65-F5344CB8AC3E}">
        <p14:creationId xmlns:p14="http://schemas.microsoft.com/office/powerpoint/2010/main" val="1168216502"/>
      </p:ext>
    </p:extLst>
  </p:cSld>
  <p:clrMapOvr>
    <a:masterClrMapping/>
  </p:clrMapOvr>
  <p:transition spd="slow"/>
</p:sld>
</file>

<file path=ppt/slides/slide10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Hebrews 3:12-15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we have come to share in Christ, if indeed we hold our original confidence firm to the end.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As it is said,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“Today, if you hear his voice,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do not harden your hearts as in the rebellion.”</a:t>
            </a:r>
          </a:p>
        </p:txBody>
      </p:sp>
    </p:spTree>
    <p:extLst>
      <p:ext uri="{BB962C8B-B14F-4D97-AF65-F5344CB8AC3E}">
        <p14:creationId xmlns:p14="http://schemas.microsoft.com/office/powerpoint/2010/main" val="1483570533"/>
      </p:ext>
    </p:extLst>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Proverbs 16:9</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The heart of man plans his way,</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but the Lord establishes his steps.</a:t>
            </a:r>
          </a:p>
        </p:txBody>
      </p:sp>
    </p:spTree>
    <p:extLst>
      <p:ext uri="{BB962C8B-B14F-4D97-AF65-F5344CB8AC3E}">
        <p14:creationId xmlns:p14="http://schemas.microsoft.com/office/powerpoint/2010/main" val="3103623896"/>
      </p:ext>
    </p:extLst>
  </p:cSld>
  <p:clrMapOvr>
    <a:masterClrMapping/>
  </p:clrMapOvr>
  <p:transition spd="slow"/>
</p:sld>
</file>

<file path=ppt/slides/slide10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Hebrews 10:26-31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if we go on sinning deliberately after receiving the knowledge of the truth, there no longer remains a sacrifice for sins,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a fearful expectation of judgment, and a fury of fire that will consume the adversaries.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Anyone who has set aside the law of Moses dies without mercy on the evidence of two or three witnesses. </a:t>
            </a:r>
          </a:p>
        </p:txBody>
      </p:sp>
    </p:spTree>
    <p:extLst>
      <p:ext uri="{BB962C8B-B14F-4D97-AF65-F5344CB8AC3E}">
        <p14:creationId xmlns:p14="http://schemas.microsoft.com/office/powerpoint/2010/main" val="1971170699"/>
      </p:ext>
    </p:extLst>
  </p:cSld>
  <p:clrMapOvr>
    <a:masterClrMapping/>
  </p:clrMapOvr>
  <p:transition spd="slow"/>
</p:sld>
</file>

<file path=ppt/slides/slide10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Hebrews 10:26-31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How much worse punishment, do you think, will be deserved by the one who has trampled underfoot the Son of God, and has profaned the blood of the covenant by which he was sanctified, and has outraged the Spirit of grace?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we know him who said, “Vengeance is mine; I will repay.” And again, “The Lord will judge his people.”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It is a fearful thing to fall into the hands of the living God.</a:t>
            </a:r>
          </a:p>
        </p:txBody>
      </p:sp>
    </p:spTree>
    <p:extLst>
      <p:ext uri="{BB962C8B-B14F-4D97-AF65-F5344CB8AC3E}">
        <p14:creationId xmlns:p14="http://schemas.microsoft.com/office/powerpoint/2010/main" val="2585730174"/>
      </p:ext>
    </p:extLst>
  </p:cSld>
  <p:clrMapOvr>
    <a:masterClrMapping/>
  </p:clrMapOvr>
  <p:transition spd="slow"/>
</p:sld>
</file>

<file path=ppt/slides/slide10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2:2-7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 know your works, your toil and your patient endurance, and how you cannot bear with those who are evil, but have tested those who call themselves apostles and are not, and found them to be false.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 know you are enduring patiently and bearing up for my name's sake, and you have not grown weary.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I have this against you, that you have abandoned the love you had at first. </a:t>
            </a:r>
          </a:p>
        </p:txBody>
      </p:sp>
    </p:spTree>
    <p:extLst>
      <p:ext uri="{BB962C8B-B14F-4D97-AF65-F5344CB8AC3E}">
        <p14:creationId xmlns:p14="http://schemas.microsoft.com/office/powerpoint/2010/main" val="3740540271"/>
      </p:ext>
    </p:extLst>
  </p:cSld>
  <p:clrMapOvr>
    <a:masterClrMapping/>
  </p:clrMapOvr>
  <p:transition spd="slow"/>
</p:sld>
</file>

<file path=ppt/slides/slide10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2:2-7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Remember therefore from where you have fallen; repent, and do the works you did at first. If not, I will come to you and remove your lampstand from its place, unless you repent.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Yet this you have: you hate the works of the Nicolaitans, which I also hate.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He who has an ear, let him hear what the Spirit says to the churches. To the one who conquers I will grant to eat of the tree of life, which is in the paradise of God.’</a:t>
            </a:r>
          </a:p>
        </p:txBody>
      </p:sp>
    </p:spTree>
    <p:extLst>
      <p:ext uri="{BB962C8B-B14F-4D97-AF65-F5344CB8AC3E}">
        <p14:creationId xmlns:p14="http://schemas.microsoft.com/office/powerpoint/2010/main" val="2813816507"/>
      </p:ext>
    </p:extLst>
  </p:cSld>
  <p:clrMapOvr>
    <a:masterClrMapping/>
  </p:clrMapOvr>
  <p:transition spd="slow"/>
</p:sld>
</file>

<file path=ppt/slides/slide10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sanctification is the work of God’s grace through the Word and the Spirit, by which those who have been born again are cleansed from sin in their thoughts, words and acts, and are enabled to live in accordance with God’s will, and to strive for holiness without which no one will see the Lord.</a:t>
            </a:r>
          </a:p>
          <a:p>
            <a:pPr>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p:txBody>
      </p:sp>
    </p:spTree>
    <p:extLst>
      <p:ext uri="{BB962C8B-B14F-4D97-AF65-F5344CB8AC3E}">
        <p14:creationId xmlns:p14="http://schemas.microsoft.com/office/powerpoint/2010/main" val="433234329"/>
      </p:ext>
    </p:extLst>
  </p:cSld>
  <p:clrMapOvr>
    <a:masterClrMapping/>
  </p:clrMapOvr>
  <p:transition spd="slow"/>
</p:sld>
</file>

<file path=ppt/slides/slide10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7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7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7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Entire sanctification is a state of perfect love, righteousness and true holiness which every regenerate believer may obtain by being delivered from the power of sin, by loving God with all the heart, soul, mind and strength, and by loving one’s neighbor as one’s self. Through faith in Jesus Christ this gracious gift may be received in this life both gradually and instantaneously, and should be sought earnestly by every child of God.</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936109781"/>
      </p:ext>
    </p:extLst>
  </p:cSld>
  <p:clrMapOvr>
    <a:masterClrMapping/>
  </p:clrMapOvr>
  <p:transition spd="slow"/>
</p:sld>
</file>

<file path=ppt/slides/slide10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t>74. Does sanctification deliver us from the weaknesses of human nature? </a:t>
            </a:r>
            <a:b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400" b="0" i="0" u="none" strike="noStrike" kern="1200" cap="none" spc="0" normalizeH="0" baseline="0" noProof="0">
                <a:ln>
                  <a:noFill/>
                </a:ln>
                <a:solidFill>
                  <a:srgbClr val="E7E6E6">
                    <a:lumMod val="25000"/>
                  </a:srgbClr>
                </a:solidFill>
                <a:effectLst/>
                <a:uLnTx/>
                <a:uFillTx/>
                <a:latin typeface="Segoe UI"/>
                <a:ea typeface="+mn-ea"/>
                <a:cs typeface="+mn-cs"/>
              </a:rPr>
              <a:t>No. We believe this experience does not deliver us from the infirmities, ignorance, and mistakes common to man, nor from the possibilities of further sin.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this experience does not deliver us from the infirmities, ignorance, and mistakes common to man, nor from the possibilities of further sin. The Christian must continue on guard against spiritual pride and seek to gain victory over every temptation to sin. He must respond wholly to the will of God so that sin will lose its power over him; and the world, the flesh, and the devil are put under his feet. Thus he rules over these enemies with watchfulness through the power of the Holy Spirit.</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799100109"/>
      </p:ext>
    </p:extLst>
  </p:cSld>
  <p:clrMapOvr>
    <a:masterClrMapping/>
  </p:clrMapOvr>
  <p:transition spd="slow"/>
</p:sld>
</file>

<file path=ppt/slides/slide10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182161439"/>
      </p:ext>
    </p:extLst>
  </p:cSld>
  <p:clrMapOvr>
    <a:masterClrMapping/>
  </p:clrMapOvr>
  <p:transition spd="slow"/>
</p:sld>
</file>

<file path=ppt/slides/slide10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p:txBody>
      </p:sp>
    </p:spTree>
    <p:extLst>
      <p:ext uri="{BB962C8B-B14F-4D97-AF65-F5344CB8AC3E}">
        <p14:creationId xmlns:p14="http://schemas.microsoft.com/office/powerpoint/2010/main" val="4008011782"/>
      </p:ext>
    </p:extLst>
  </p:cSld>
  <p:clrMapOvr>
    <a:masterClrMapping/>
  </p:clrMapOvr>
  <p:transition spd="slow"/>
</p:sld>
</file>

<file path=ppt/slides/slide10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Deuteronomy 30:19-20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 call heaven and earth to witness against you today, that I have set before you life and death, blessing and curse. Therefore choose life, that you and your offspring may live,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loving the Lord your God, obeying his voice and holding fast to him, for he is your life and length of days, that you may dwell in the land that the Lord swore to your fathers, to Abraham, to Isaac, and to Jacob, to</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give them.”</a:t>
            </a:r>
          </a:p>
        </p:txBody>
      </p:sp>
    </p:spTree>
    <p:extLst>
      <p:ext uri="{BB962C8B-B14F-4D97-AF65-F5344CB8AC3E}">
        <p14:creationId xmlns:p14="http://schemas.microsoft.com/office/powerpoint/2010/main" val="2958105532"/>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Isaiah 44:24</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Thus says the Lord, your Redeemer,</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who formed you from the womb:</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“I am the Lord, who made all things,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who alone stretched out the heavens,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who spread out the earth by myself,</a:t>
            </a:r>
          </a:p>
        </p:txBody>
      </p:sp>
    </p:spTree>
    <p:extLst>
      <p:ext uri="{BB962C8B-B14F-4D97-AF65-F5344CB8AC3E}">
        <p14:creationId xmlns:p14="http://schemas.microsoft.com/office/powerpoint/2010/main" val="2286996629"/>
      </p:ext>
    </p:extLst>
  </p:cSld>
  <p:clrMapOvr>
    <a:masterClrMapping/>
  </p:clrMapOvr>
  <p:transition spd="slow"/>
</p:sld>
</file>

<file path=ppt/slides/slide10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75. How shall we hold on to such a blessing?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Joshua 24:15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if it is evil in your eyes to serve the Lord, choose this day whom you will serve, whether the gods your fathers served in the region beyond the River, or the gods of the Amorites in whose land you dwell. But as for me and my house, we will serve the Lord.”</a:t>
            </a:r>
          </a:p>
        </p:txBody>
      </p:sp>
    </p:spTree>
    <p:extLst>
      <p:ext uri="{BB962C8B-B14F-4D97-AF65-F5344CB8AC3E}">
        <p14:creationId xmlns:p14="http://schemas.microsoft.com/office/powerpoint/2010/main" val="1124285287"/>
      </p:ext>
    </p:extLst>
  </p:cSld>
  <p:clrMapOvr>
    <a:masterClrMapping/>
  </p:clrMapOvr>
  <p:transition spd="slow"/>
</p:sld>
</file>

<file path=ppt/slides/slide10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Of David.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Fret not yourself because of evildoers;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be not envious of wrongdoers!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they will soon fade like the grass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wither like the green herb.</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Trust in the Lord, and do good;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dwell in the land and befriend faithfulness.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2271430388"/>
      </p:ext>
    </p:extLst>
  </p:cSld>
  <p:clrMapOvr>
    <a:masterClrMapping/>
  </p:clrMapOvr>
  <p:transition spd="slow"/>
</p:sld>
</file>

<file path=ppt/slides/slide10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Delight yourself in the Lord,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he will give you the desires of your heart.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Commit your way to the Lord;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trust in him, and he will act.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He will bring forth your righteousness as the light,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your justice as the noonday.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Be still before the Lord and wait patiently for him;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t>
            </a:r>
          </a:p>
        </p:txBody>
      </p:sp>
    </p:spTree>
    <p:extLst>
      <p:ext uri="{BB962C8B-B14F-4D97-AF65-F5344CB8AC3E}">
        <p14:creationId xmlns:p14="http://schemas.microsoft.com/office/powerpoint/2010/main" val="694713353"/>
      </p:ext>
    </p:extLst>
  </p:cSld>
  <p:clrMapOvr>
    <a:masterClrMapping/>
  </p:clrMapOvr>
  <p:transition spd="slow"/>
</p:sld>
</file>

<file path=ppt/slides/slide10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fret not yourself over the one who prospers in his way,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over the man who carries out evil devices!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Refrain from anger, and forsake wrath!</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Fret not yourself; it tends only to evil.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the evildoers shall be cut off,</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but those who wait for the Lord shall inherit the land.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In just a little while, the wicked will be no more;</a:t>
            </a:r>
          </a:p>
        </p:txBody>
      </p:sp>
    </p:spTree>
    <p:extLst>
      <p:ext uri="{BB962C8B-B14F-4D97-AF65-F5344CB8AC3E}">
        <p14:creationId xmlns:p14="http://schemas.microsoft.com/office/powerpoint/2010/main" val="4163341364"/>
      </p:ext>
    </p:extLst>
  </p:cSld>
  <p:clrMapOvr>
    <a:masterClrMapping/>
  </p:clrMapOvr>
  <p:transition spd="slow"/>
</p:sld>
</file>

<file path=ppt/slides/slide10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though you look carefully at his place, he will not be there.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the meek shall inherit the land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delight themselves in abundant peace.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wicked plots against the righteous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gnashes his teeth at him,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the Lord laughs at the wicked,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for he sees that his day is coming.</a:t>
            </a:r>
          </a:p>
        </p:txBody>
      </p:sp>
    </p:spTree>
    <p:extLst>
      <p:ext uri="{BB962C8B-B14F-4D97-AF65-F5344CB8AC3E}">
        <p14:creationId xmlns:p14="http://schemas.microsoft.com/office/powerpoint/2010/main" val="3485639874"/>
      </p:ext>
    </p:extLst>
  </p:cSld>
  <p:clrMapOvr>
    <a:masterClrMapping/>
  </p:clrMapOvr>
  <p:transition spd="slow"/>
</p:sld>
</file>

<file path=ppt/slides/slide10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wicked draw the sword and bend their bows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to bring down the poor and needy,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to slay those whose way is upright;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their sword shall enter their own heart,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their bows shall be broken.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Better is the little that the righteous has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than the abundance of many wicked.</a:t>
            </a:r>
          </a:p>
        </p:txBody>
      </p:sp>
    </p:spTree>
    <p:extLst>
      <p:ext uri="{BB962C8B-B14F-4D97-AF65-F5344CB8AC3E}">
        <p14:creationId xmlns:p14="http://schemas.microsoft.com/office/powerpoint/2010/main" val="3833495559"/>
      </p:ext>
    </p:extLst>
  </p:cSld>
  <p:clrMapOvr>
    <a:masterClrMapping/>
  </p:clrMapOvr>
  <p:transition spd="slow"/>
</p:sld>
</file>

<file path=ppt/slides/slide10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the arms of the wicked shall be broken,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but the Lord upholds the righteous.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Lord knows the days of the blameless,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their heritage will remain forever;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they are not put to shame in evil times;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in the days of famine they have abundance.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the wicked will perish;</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2074494104"/>
      </p:ext>
    </p:extLst>
  </p:cSld>
  <p:clrMapOvr>
    <a:masterClrMapping/>
  </p:clrMapOvr>
  <p:transition spd="slow"/>
</p:sld>
</file>

<file path=ppt/slides/slide10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313543"/>
            <a:ext cx="11210925" cy="5613730"/>
          </a:xfrm>
        </p:spPr>
        <p:txBody>
          <a:bodyPr rtlCol="0">
            <a:noAutofit/>
          </a:bodyPr>
          <a:lstStyle/>
          <a:p>
            <a:pPr eaLnBrk="1" fontAlgn="auto" hangingPunct="1">
              <a:spcBef>
                <a:spcPts val="0"/>
              </a:spcBef>
              <a:spcAft>
                <a:spcPts val="60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enemies of the Lord are like the glory of the pastures;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they vanish—like smoke they vanish away.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wicked borrows but does not pay back,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but the righteous is generous and gives;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those blessed by the Lord shall inherit the land,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but those cursed by him shall be cut off.</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steps of a man are established by the Lord,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when he delights in his way;</a:t>
            </a:r>
          </a:p>
        </p:txBody>
      </p:sp>
    </p:spTree>
    <p:extLst>
      <p:ext uri="{BB962C8B-B14F-4D97-AF65-F5344CB8AC3E}">
        <p14:creationId xmlns:p14="http://schemas.microsoft.com/office/powerpoint/2010/main" val="2237856833"/>
      </p:ext>
    </p:extLst>
  </p:cSld>
  <p:clrMapOvr>
    <a:masterClrMapping/>
  </p:clrMapOvr>
  <p:transition spd="slow"/>
</p:sld>
</file>

<file path=ppt/slides/slide10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though he fall, he shall not be cast headlong,</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for the Lord upholds his hand.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 have been young, and now am old,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yet I have not seen the righteous forsaken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or his children begging for bread.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He is ever lending generously,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his children become a blessing.</a:t>
            </a:r>
          </a:p>
        </p:txBody>
      </p:sp>
    </p:spTree>
    <p:extLst>
      <p:ext uri="{BB962C8B-B14F-4D97-AF65-F5344CB8AC3E}">
        <p14:creationId xmlns:p14="http://schemas.microsoft.com/office/powerpoint/2010/main" val="317830279"/>
      </p:ext>
    </p:extLst>
  </p:cSld>
  <p:clrMapOvr>
    <a:masterClrMapping/>
  </p:clrMapOvr>
  <p:transition spd="slow"/>
</p:sld>
</file>

<file path=ppt/slides/slide10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Turn away from evil and do good;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so shall you dwell forever.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the Lord loves justice;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he will not forsake his saints.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They are preserved forever,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but the children of the wicked shall be cut off.</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3120017904"/>
      </p:ext>
    </p:extLst>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Acts 17:24</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The God who made the world and everything in it, being Lord of heaven and earth, does not live in temples made by man,</a:t>
            </a:r>
          </a:p>
        </p:txBody>
      </p:sp>
    </p:spTree>
    <p:extLst>
      <p:ext uri="{BB962C8B-B14F-4D97-AF65-F5344CB8AC3E}">
        <p14:creationId xmlns:p14="http://schemas.microsoft.com/office/powerpoint/2010/main" val="1604838925"/>
      </p:ext>
    </p:extLst>
  </p:cSld>
  <p:clrMapOvr>
    <a:masterClrMapping/>
  </p:clrMapOvr>
  <p:transition spd="slow"/>
</p:sld>
</file>

<file path=ppt/slides/slide10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righteous shall inherit the land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dwell upon it forever.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mouth of the righteous utters wisdom,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his tongue speaks justice.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law of his God is in his heart;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his steps do not slip.</a:t>
            </a:r>
          </a:p>
        </p:txBody>
      </p:sp>
    </p:spTree>
    <p:extLst>
      <p:ext uri="{BB962C8B-B14F-4D97-AF65-F5344CB8AC3E}">
        <p14:creationId xmlns:p14="http://schemas.microsoft.com/office/powerpoint/2010/main" val="1778844771"/>
      </p:ext>
    </p:extLst>
  </p:cSld>
  <p:clrMapOvr>
    <a:masterClrMapping/>
  </p:clrMapOvr>
  <p:transition spd="slow"/>
</p:sld>
</file>

<file path=ppt/slides/slide10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wicked watches for the righteous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seeks to put him to death.</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Lord will not abandon him to his power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or let him be condemned when he is brought to trial.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Wait for the Lord and keep his way,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he will exalt you to inherit the land;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you will look on when the wicked are cut off.</a:t>
            </a:r>
          </a:p>
        </p:txBody>
      </p:sp>
    </p:spTree>
    <p:extLst>
      <p:ext uri="{BB962C8B-B14F-4D97-AF65-F5344CB8AC3E}">
        <p14:creationId xmlns:p14="http://schemas.microsoft.com/office/powerpoint/2010/main" val="492327839"/>
      </p:ext>
    </p:extLst>
  </p:cSld>
  <p:clrMapOvr>
    <a:masterClrMapping/>
  </p:clrMapOvr>
  <p:transition spd="slow"/>
</p:sld>
</file>

<file path=ppt/slides/slide10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 have seen a wicked, ruthless man,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spreading himself like a green laurel tree.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he passed away, and behold, he was no more;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though I sought him, he could not be found.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Mark the blameless and behold the upright,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for there is a future for the man of peace.</a:t>
            </a:r>
          </a:p>
        </p:txBody>
      </p:sp>
    </p:spTree>
    <p:extLst>
      <p:ext uri="{BB962C8B-B14F-4D97-AF65-F5344CB8AC3E}">
        <p14:creationId xmlns:p14="http://schemas.microsoft.com/office/powerpoint/2010/main" val="3021359847"/>
      </p:ext>
    </p:extLst>
  </p:cSld>
  <p:clrMapOvr>
    <a:masterClrMapping/>
  </p:clrMapOvr>
  <p:transition spd="slow"/>
</p:sld>
</file>

<file path=ppt/slides/slide10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transgressors shall be altogether destroyed;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the future of the wicked shall be cut off.</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salvation of the righteous is from the Lord;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he is their stronghold in the time of trouble.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Lord helps them and delivers them;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he delivers them from the wicked and saves them,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because they take refuge in him.</a:t>
            </a:r>
          </a:p>
        </p:txBody>
      </p:sp>
    </p:spTree>
    <p:extLst>
      <p:ext uri="{BB962C8B-B14F-4D97-AF65-F5344CB8AC3E}">
        <p14:creationId xmlns:p14="http://schemas.microsoft.com/office/powerpoint/2010/main" val="939412385"/>
      </p:ext>
    </p:extLst>
  </p:cSld>
  <p:clrMapOvr>
    <a:masterClrMapping/>
  </p:clrMapOvr>
  <p:transition spd="slow"/>
</p:sld>
</file>

<file path=ppt/slides/slide10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Proverbs 3:5-8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Trust in the Lord with all your heart,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do not lean on your own understanding.</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In all your ways acknowledge him,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he will make straight your paths.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Be not wise in your own eyes;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fear the Lord, and turn away from evil.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It will be healing to your flesh</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refreshment to your bones.</a:t>
            </a:r>
          </a:p>
        </p:txBody>
      </p:sp>
    </p:spTree>
    <p:extLst>
      <p:ext uri="{BB962C8B-B14F-4D97-AF65-F5344CB8AC3E}">
        <p14:creationId xmlns:p14="http://schemas.microsoft.com/office/powerpoint/2010/main" val="1773670705"/>
      </p:ext>
    </p:extLst>
  </p:cSld>
  <p:clrMapOvr>
    <a:masterClrMapping/>
  </p:clrMapOvr>
  <p:transition spd="slow"/>
</p:sld>
</file>

<file path=ppt/slides/slide10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8:18-22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Now when Jesus saw a crowd around him, he gave orders to go over to the other side.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a scribe came up and said to him, “Teacher, I will follow you wherever you go.”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Jesus said to him, “Foxes have holes, and birds of the air have nests, but the Son of Man has nowhere to lay his head.”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Another of the disciples said to him, “Lord, let me first go and bury my father.”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Jesus said to him, “Follow me, and leave the dead to bury their own dead.”</a:t>
            </a:r>
          </a:p>
        </p:txBody>
      </p:sp>
    </p:spTree>
    <p:extLst>
      <p:ext uri="{BB962C8B-B14F-4D97-AF65-F5344CB8AC3E}">
        <p14:creationId xmlns:p14="http://schemas.microsoft.com/office/powerpoint/2010/main" val="1866433617"/>
      </p:ext>
    </p:extLst>
  </p:cSld>
  <p:clrMapOvr>
    <a:masterClrMapping/>
  </p:clrMapOvr>
  <p:transition spd="slow"/>
</p:sld>
</file>

<file path=ppt/slides/slide10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Mark 8:34-38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calling the crowd to him with his disciples, he said to them, “If anyone would come after me, let him deny himself and take up his cross and follow me.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whoever would save his life will lose it, but whoever loses his life for my sake and the gospel's will save it.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what does it profit a man to gain the whole world and forfeit his soul?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what can a man give in return for his soul?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whoever is ashamed of me and of my words in this adulterous and sinful generation, of him will the Son of Man also be ashamed when he comes in the glory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of his Father with the holy angels.”</a:t>
            </a:r>
          </a:p>
        </p:txBody>
      </p:sp>
    </p:spTree>
    <p:extLst>
      <p:ext uri="{BB962C8B-B14F-4D97-AF65-F5344CB8AC3E}">
        <p14:creationId xmlns:p14="http://schemas.microsoft.com/office/powerpoint/2010/main" val="3688684399"/>
      </p:ext>
    </p:extLst>
  </p:cSld>
  <p:clrMapOvr>
    <a:masterClrMapping/>
  </p:clrMapOvr>
  <p:transition spd="slow"/>
</p:sld>
</file>

<file path=ppt/slides/slide10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12:1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 appeal to you therefore, brothers, by the mercies of God, to present your bodies as a living sacrifice, holy and acceptable to God, which is your spiritual worship.</a:t>
            </a:r>
          </a:p>
        </p:txBody>
      </p:sp>
    </p:spTree>
    <p:extLst>
      <p:ext uri="{BB962C8B-B14F-4D97-AF65-F5344CB8AC3E}">
        <p14:creationId xmlns:p14="http://schemas.microsoft.com/office/powerpoint/2010/main" val="600025556"/>
      </p:ext>
    </p:extLst>
  </p:cSld>
  <p:clrMapOvr>
    <a:masterClrMapping/>
  </p:clrMapOvr>
  <p:transition spd="slow"/>
</p:sld>
</file>

<file path=ppt/slides/slide10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75. How shall we hold on to such a blessing?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16:20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God of peace will soon crush Satan under your feet. The grace of our Lord Jesus Christ be with you</a:t>
            </a:r>
          </a:p>
        </p:txBody>
      </p:sp>
    </p:spTree>
    <p:extLst>
      <p:ext uri="{BB962C8B-B14F-4D97-AF65-F5344CB8AC3E}">
        <p14:creationId xmlns:p14="http://schemas.microsoft.com/office/powerpoint/2010/main" val="50667785"/>
      </p:ext>
    </p:extLst>
  </p:cSld>
  <p:clrMapOvr>
    <a:masterClrMapping/>
  </p:clrMapOvr>
  <p:transition spd="slow"/>
</p:sld>
</file>

<file path=ppt/slides/slide10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75. How shall we hold on to such a blessing?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James 4:8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Draw near to God, and he will draw near to you. Cleanse your hands, you sinners, and purify your hearts, you double-minded.</a:t>
            </a:r>
          </a:p>
        </p:txBody>
      </p:sp>
    </p:spTree>
    <p:extLst>
      <p:ext uri="{BB962C8B-B14F-4D97-AF65-F5344CB8AC3E}">
        <p14:creationId xmlns:p14="http://schemas.microsoft.com/office/powerpoint/2010/main" val="1488433098"/>
      </p:ext>
    </p:extLst>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Romans 8:28</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And we know that for those who love God all things work together for good, for those who are called according to his purpose.</a:t>
            </a:r>
          </a:p>
        </p:txBody>
      </p:sp>
    </p:spTree>
    <p:extLst>
      <p:ext uri="{BB962C8B-B14F-4D97-AF65-F5344CB8AC3E}">
        <p14:creationId xmlns:p14="http://schemas.microsoft.com/office/powerpoint/2010/main" val="3669784581"/>
      </p:ext>
    </p:extLst>
  </p:cSld>
  <p:clrMapOvr>
    <a:masterClrMapping/>
  </p:clrMapOvr>
  <p:transition spd="slow"/>
</p:sld>
</file>

<file path=ppt/slides/slide10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sanctification is the work of God’s grace through the Word and the Spirit, by which those who have been born again are cleansed from sin in their thoughts, words and acts, and are enabled to live in accordance with God’s will, and to strive for holiness without which no one will see the Lord.</a:t>
            </a:r>
          </a:p>
          <a:p>
            <a:pPr>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p:txBody>
      </p:sp>
    </p:spTree>
    <p:extLst>
      <p:ext uri="{BB962C8B-B14F-4D97-AF65-F5344CB8AC3E}">
        <p14:creationId xmlns:p14="http://schemas.microsoft.com/office/powerpoint/2010/main" val="4086356954"/>
      </p:ext>
    </p:extLst>
  </p:cSld>
  <p:clrMapOvr>
    <a:masterClrMapping/>
  </p:clrMapOvr>
  <p:transition spd="slow"/>
</p:sld>
</file>

<file path=ppt/slides/slide10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7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7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7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Entire sanctification is a state of perfect love, righteousness and true holiness which every regenerate believer may obtain by being delivered from the power of sin, by loving God with all the heart, soul, mind and strength, and by loving one’s neighbor as one’s self. Through faith in Jesus Christ this gracious gift may be received in this life both gradually and instantaneously, and should be sought earnestly by every child of God.</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925742713"/>
      </p:ext>
    </p:extLst>
  </p:cSld>
  <p:clrMapOvr>
    <a:masterClrMapping/>
  </p:clrMapOvr>
  <p:transition spd="slow"/>
</p:sld>
</file>

<file path=ppt/slides/slide10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t>75. How shall we hold on to such a blessing? </a:t>
            </a:r>
            <a:b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400" b="0" i="0" u="none" strike="noStrike" kern="1200" cap="none" spc="0" normalizeH="0" baseline="0" noProof="0">
                <a:ln>
                  <a:noFill/>
                </a:ln>
                <a:solidFill>
                  <a:srgbClr val="E7E6E6">
                    <a:lumMod val="25000"/>
                  </a:srgbClr>
                </a:solidFill>
                <a:effectLst/>
                <a:uLnTx/>
                <a:uFillTx/>
                <a:latin typeface="Segoe UI"/>
                <a:ea typeface="+mn-ea"/>
                <a:cs typeface="+mn-cs"/>
              </a:rPr>
              <a:t>We must respond wholly to the will of God so that sin will lose its power over us; and the world, the flesh, and the devil are put under our feet.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this experience does not deliver us from the infirmities, ignorance, and mistakes common to man, nor from the possibilities of further sin. The Christian must continue on guard against spiritual pride and seek to gain victory over every temptation to sin. He must respond wholly to the will of God so that sin will lose its power over him; and the world, the flesh, and the devil are put under his feet. Thus he rules over these enemies with watchfulness through the power of the Holy Spirit.</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655128734"/>
      </p:ext>
    </p:extLst>
  </p:cSld>
  <p:clrMapOvr>
    <a:masterClrMapping/>
  </p:clrMapOvr>
  <p:transition spd="slow"/>
</p:sld>
</file>

<file path=ppt/slides/slide10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76. How do we have victory over the world, the flesh, and the devil?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854328023"/>
      </p:ext>
    </p:extLst>
  </p:cSld>
  <p:clrMapOvr>
    <a:masterClrMapping/>
  </p:clrMapOvr>
  <p:transition spd="slow"/>
</p:sld>
</file>

<file path=ppt/slides/slide10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76. How do we have victory over the world, the flesh, and the devil?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watchfulness through the power of the Holy Spirit. </a:t>
            </a:r>
          </a:p>
        </p:txBody>
      </p:sp>
    </p:spTree>
    <p:extLst>
      <p:ext uri="{BB962C8B-B14F-4D97-AF65-F5344CB8AC3E}">
        <p14:creationId xmlns:p14="http://schemas.microsoft.com/office/powerpoint/2010/main" val="918110038"/>
      </p:ext>
    </p:extLst>
  </p:cSld>
  <p:clrMapOvr>
    <a:masterClrMapping/>
  </p:clrMapOvr>
  <p:transition spd="slow"/>
</p:sld>
</file>

<file path=ppt/slides/slide10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76. How do we have victory over the world, the flesh, and the devil?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watchfulness through the power of the Holy Spirit.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Deuteronomy 6:16-19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“You shall not put the Lord your God to the test, as you tested him at </a:t>
            </a:r>
            <a:r>
              <a:rPr kumimoji="0" lang="en-US" sz="2800" i="0" u="none" strike="noStrike" kern="1200" cap="none" spc="0" normalizeH="0" baseline="0" noProof="0" err="1">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Massah</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You shall diligently keep the commandments of the Lord your God, and his testimonies and his statutes, which he has commanded you.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you shall do what is right and good in the sight of the Lord, that it may go well with you, and that you may go in and take possession of the good land that the Lord swore to give to your fathers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by thrusting out all your enemies from before you, as the Lord has promised.</a:t>
            </a:r>
          </a:p>
        </p:txBody>
      </p:sp>
    </p:spTree>
    <p:extLst>
      <p:ext uri="{BB962C8B-B14F-4D97-AF65-F5344CB8AC3E}">
        <p14:creationId xmlns:p14="http://schemas.microsoft.com/office/powerpoint/2010/main" val="2877790381"/>
      </p:ext>
    </p:extLst>
  </p:cSld>
  <p:clrMapOvr>
    <a:masterClrMapping/>
  </p:clrMapOvr>
  <p:transition spd="slow"/>
</p:sld>
</file>

<file path=ppt/slides/slide10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76. How do we have victory over the world, the flesh, and the devil?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watchfulness through the power of the Holy Spirit.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24:36-51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concerning that day and hour no one knows, not even the angels of heaven, nor the Son, but the Father only.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as were the days of Noah, so will be the coming of the Son of Man.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as in those days before the flood they were eating and drinking, marrying and giving in marriage, until the day when Noah entered the ark,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they were unaware until the flood came and swept them all away, so will be the coming of the Son of Man.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Then two men will be in the field; one will be taken and one left.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Two women will be grinding at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mill; one will be taken and one left. </a:t>
            </a:r>
          </a:p>
        </p:txBody>
      </p:sp>
    </p:spTree>
    <p:extLst>
      <p:ext uri="{BB962C8B-B14F-4D97-AF65-F5344CB8AC3E}">
        <p14:creationId xmlns:p14="http://schemas.microsoft.com/office/powerpoint/2010/main" val="637647987"/>
      </p:ext>
    </p:extLst>
  </p:cSld>
  <p:clrMapOvr>
    <a:masterClrMapping/>
  </p:clrMapOvr>
  <p:transition spd="slow"/>
</p:sld>
</file>

<file path=ppt/slides/slide10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76. How do we have victory over the world, the flesh, and the devil?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watchfulness through the power of the Holy Spirit.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24:36-51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Therefore, stay awake, for you do not know on what day your Lord is coming.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know this, that if the master of the house had known in what part of the night the thief was coming, he would have stayed awake and would not have let his house be broken into.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Therefore you also must be ready, for the Son of Man is coming at an hour you do not expect.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“Who then is the faithful and wise servant, whom his master has set over his household, to give them their food at the proper time?</a:t>
            </a:r>
          </a:p>
        </p:txBody>
      </p:sp>
    </p:spTree>
    <p:extLst>
      <p:ext uri="{BB962C8B-B14F-4D97-AF65-F5344CB8AC3E}">
        <p14:creationId xmlns:p14="http://schemas.microsoft.com/office/powerpoint/2010/main" val="3226431437"/>
      </p:ext>
    </p:extLst>
  </p:cSld>
  <p:clrMapOvr>
    <a:masterClrMapping/>
  </p:clrMapOvr>
  <p:transition spd="slow"/>
</p:sld>
</file>

<file path=ppt/slides/slide10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76. How do we have victory over the world, the flesh, and the devil?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watchfulness through the power of the Holy Spirit.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24:36-51</a:t>
            </a:r>
          </a:p>
          <a:p>
            <a:pPr eaLnBrk="1" hangingPunct="1">
              <a:spcBef>
                <a:spcPts val="0"/>
              </a:spcBef>
              <a:spcAft>
                <a:spcPts val="0"/>
              </a:spcAf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Blessed is that servant whom his master will find so doing when he comes.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Truly, I say to you, he will set him over all his possessions.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if that wicked servant says to himself, ‘My master is delayed,’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begins to beat his fellow servants and eats and drinks with drunkards,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master of that servant will come on a day when he does not expect him and at an hour he does not know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will cut him in pieces and put him with the hypocrites. In that place there will be weeping and gnashing of teeth.</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3793350116"/>
      </p:ext>
    </p:extLst>
  </p:cSld>
  <p:clrMapOvr>
    <a:masterClrMapping/>
  </p:clrMapOvr>
  <p:transition spd="slow"/>
</p:sld>
</file>

<file path=ppt/slides/slide10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76. How do we have victory over the world, the flesh, and the devil?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watchfulness through the power of the Holy Spirit.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25:1-13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“Then the kingdom of heaven will be like ten virgins who took their lamps and went to meet the bridegroom.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Five of them were foolish, and five were wise.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when the foolish took their lamps, they took no oil with them,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the wise took flasks of oil with their lamps.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As the bridegroom was delayed, they all became drowsy and slept.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at midnight there was a cry, ‘Here is the bridegroom! Come out to meet him.’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Then all those virgins rose and trimmed their lamps.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the foolish said to the wise, ‘Give us some of your oil, for our lamps are going out.’</a:t>
            </a:r>
          </a:p>
        </p:txBody>
      </p:sp>
    </p:spTree>
    <p:extLst>
      <p:ext uri="{BB962C8B-B14F-4D97-AF65-F5344CB8AC3E}">
        <p14:creationId xmlns:p14="http://schemas.microsoft.com/office/powerpoint/2010/main" val="3330774498"/>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Revelation 4:11</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“Worthy are you, our Lord and God,</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to receive glory and honor and power,</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for you created all things,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and by your will they existed and were created.”</a:t>
            </a:r>
          </a:p>
        </p:txBody>
      </p:sp>
    </p:spTree>
    <p:extLst>
      <p:ext uri="{BB962C8B-B14F-4D97-AF65-F5344CB8AC3E}">
        <p14:creationId xmlns:p14="http://schemas.microsoft.com/office/powerpoint/2010/main" val="3509731390"/>
      </p:ext>
    </p:extLst>
  </p:cSld>
  <p:clrMapOvr>
    <a:masterClrMapping/>
  </p:clrMapOvr>
  <p:transition spd="slow"/>
</p:sld>
</file>

<file path=ppt/slides/slide10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76. How do we have victory over the world, the flesh, and the devil?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watchfulness through the power of the Holy Spirit.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25:1-13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the wise answered, saying, ‘Since there will not be enough for us and for you, go rather to the dealers and buy for yourselves.’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while they were going to buy, the bridegroom came, and those who were ready went in with him to the marriage feast, and the door was shut.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Afterward the other virgins came also, saying, ‘Lord, lord, open to us.’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he answered, ‘Truly, I say to you, I do not know you.’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Watch therefore, for you know neither the day nor the hour.</a:t>
            </a:r>
          </a:p>
        </p:txBody>
      </p:sp>
    </p:spTree>
    <p:extLst>
      <p:ext uri="{BB962C8B-B14F-4D97-AF65-F5344CB8AC3E}">
        <p14:creationId xmlns:p14="http://schemas.microsoft.com/office/powerpoint/2010/main" val="3203184295"/>
      </p:ext>
    </p:extLst>
  </p:cSld>
  <p:clrMapOvr>
    <a:masterClrMapping/>
  </p:clrMapOvr>
  <p:transition spd="slow"/>
</p:sld>
</file>

<file path=ppt/slides/slide10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76. How do we have victory over the world, the flesh, and the devil?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watchfulness through the power of the Holy Spirit.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Luke 21:34-36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watch yourselves lest your hearts be weighed down with dissipation and drunkenness and cares of this life, and that day come upon you suddenly like a trap.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it will come upon all who dwell on the face of the whole earth.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stay awake at all times, praying that you may have strength to escape all these things that are going to take place, and to stand before the Son of Man.”</a:t>
            </a:r>
          </a:p>
        </p:txBody>
      </p:sp>
    </p:spTree>
    <p:extLst>
      <p:ext uri="{BB962C8B-B14F-4D97-AF65-F5344CB8AC3E}">
        <p14:creationId xmlns:p14="http://schemas.microsoft.com/office/powerpoint/2010/main" val="780165358"/>
      </p:ext>
    </p:extLst>
  </p:cSld>
  <p:clrMapOvr>
    <a:masterClrMapping/>
  </p:clrMapOvr>
  <p:transition spd="slow"/>
</p:sld>
</file>

<file path=ppt/slides/slide10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76. How do we have victory over the world, the flesh, and the devil?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watchfulness through the power of the Holy Spirit.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Peter 1:13-16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Therefore, preparing your minds for action, and being sober-minded, set your hope fully on the grace that will be brought to you at the revelation of Jesus Christ.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As obedient children, do not be conformed to the passions of your former ignorance,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as he who called you is holy, you also be holy in all your conduct,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since it is written, “You shall be holy, for I am holy.”</a:t>
            </a:r>
          </a:p>
        </p:txBody>
      </p:sp>
    </p:spTree>
    <p:extLst>
      <p:ext uri="{BB962C8B-B14F-4D97-AF65-F5344CB8AC3E}">
        <p14:creationId xmlns:p14="http://schemas.microsoft.com/office/powerpoint/2010/main" val="1315463178"/>
      </p:ext>
    </p:extLst>
  </p:cSld>
  <p:clrMapOvr>
    <a:masterClrMapping/>
  </p:clrMapOvr>
  <p:transition spd="slow"/>
</p:sld>
</file>

<file path=ppt/slides/slide10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76. How do we have victory over the world, the flesh, and the devil?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watchfulness through the power of the Holy Spirit.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Peter 5:8-9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Be sober-minded; be watchful. Your adversary the devil prowls around like a roaring lion, seeking someone to devour.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Resist him, firm in your faith, knowing that the same kinds of suffering are being experienced by your brotherhood throughout the world.</a:t>
            </a:r>
          </a:p>
        </p:txBody>
      </p:sp>
    </p:spTree>
    <p:extLst>
      <p:ext uri="{BB962C8B-B14F-4D97-AF65-F5344CB8AC3E}">
        <p14:creationId xmlns:p14="http://schemas.microsoft.com/office/powerpoint/2010/main" val="2578644839"/>
      </p:ext>
    </p:extLst>
  </p:cSld>
  <p:clrMapOvr>
    <a:masterClrMapping/>
  </p:clrMapOvr>
  <p:transition spd="slow"/>
</p:sld>
</file>

<file path=ppt/slides/slide10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76. How do we have victory over the world, the flesh, and the devil?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watchfulness through the power of the Holy Spirit.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sanctification is the work of God’s grace through the Word and the Spirit, by which those who have been born again are cleansed from sin in their thoughts, words and acts, and are enabled to live in accordance with God’s will, and to strive for holiness without which no one will see the Lord.</a:t>
            </a:r>
          </a:p>
          <a:p>
            <a:pPr>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p:txBody>
      </p:sp>
    </p:spTree>
    <p:extLst>
      <p:ext uri="{BB962C8B-B14F-4D97-AF65-F5344CB8AC3E}">
        <p14:creationId xmlns:p14="http://schemas.microsoft.com/office/powerpoint/2010/main" val="12354059"/>
      </p:ext>
    </p:extLst>
  </p:cSld>
  <p:clrMapOvr>
    <a:masterClrMapping/>
  </p:clrMapOvr>
  <p:transition spd="slow"/>
</p:sld>
</file>

<file path=ppt/slides/slide10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76. How do we have victory over the world, the flesh, and the devil?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watchfulness through the power of the Holy Spirit.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Entire sanctification is a state of perfect love, righteousness and true holiness which every regenerate believer may obtain by being delivered from the power of sin, by loving God with all the heart, soul, mind and strength, and by loving one’s neighbor as one’s self. Through faith in Jesus Christ this gracious gift may be received in this life both gradually and instantaneously, and should be sought earnestly by every child of God.</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968746129"/>
      </p:ext>
    </p:extLst>
  </p:cSld>
  <p:clrMapOvr>
    <a:masterClrMapping/>
  </p:clrMapOvr>
  <p:transition spd="slow"/>
</p:sld>
</file>

<file path=ppt/slides/slide10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76. How do we have victory over the world, the flesh, and the devil?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watchfulness through the power of the Holy Spirit.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this experience does not deliver us from the infirmities, ignorance, and mistakes common to man, nor from the possibilities of further sin. The Christian must continue on guard against spiritual pride and seek to gain victory over every temptation to sin. He must respond wholly to the will of God so that sin will lose its power over him; and the world, the flesh, and the devil are put under his feet. Thus he rules over these enemies with watchfulness through the power of the Holy Spirit.</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877936468"/>
      </p:ext>
    </p:extLst>
  </p:cSld>
  <p:clrMapOvr>
    <a:masterClrMapping/>
  </p:clrMapOvr>
  <p:transition spd="slow"/>
</p:sld>
</file>

<file path=ppt/slides/slide10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p:txBody>
      </p:sp>
    </p:spTree>
    <p:extLst>
      <p:ext uri="{BB962C8B-B14F-4D97-AF65-F5344CB8AC3E}">
        <p14:creationId xmlns:p14="http://schemas.microsoft.com/office/powerpoint/2010/main" val="427904011"/>
      </p:ext>
    </p:extLst>
  </p:cSld>
  <p:clrMapOvr>
    <a:masterClrMapping/>
  </p:clrMapOvr>
  <p:transition spd="slow"/>
</p:sld>
</file>

<file path=ppt/slides/slide10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Isaiah 26:19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Your dead shall live; their bodies shall rise.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You who dwell in the dust, awake and sing for joy!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your dew is a dew of light,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the earth will give birth to the dead.</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4255194141"/>
      </p:ext>
    </p:extLst>
  </p:cSld>
  <p:clrMapOvr>
    <a:masterClrMapping/>
  </p:clrMapOvr>
  <p:transition spd="slow"/>
</p:sld>
</file>

<file path=ppt/slides/slide10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Daniel 12:2-4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many of those who sleep in the dust of the earth shall awake, some to everlasting life, and some to shame and everlasting contempt.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those who are wise shall shine like the brightness of the sky above; and those who turn many to righteousness, like the stars forever and ever.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you, Daniel, shut up the words and seal the book, until the time of the end. Many shall run to and </a:t>
            </a:r>
            <a:r>
              <a:rPr kumimoji="0" lang="en-US" sz="2800" i="0" u="none" strike="noStrike" kern="1200" cap="none" spc="0" normalizeH="0" baseline="0" noProof="0" err="1">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fro</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knowledge shall increase.”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395651568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9FB746-3E7B-EBDC-32C6-360FCAC1F2D4}"/>
              </a:ext>
            </a:extLst>
          </p:cNvPr>
          <p:cNvSpPr>
            <a:spLocks noGrp="1"/>
          </p:cNvSpPr>
          <p:nvPr>
            <p:ph sz="quarter" idx="13"/>
          </p:nvPr>
        </p:nvSpPr>
        <p:spPr>
          <a:xfrm>
            <a:off x="444500" y="1463675"/>
            <a:ext cx="11210925" cy="4600575"/>
          </a:xfrm>
        </p:spPr>
        <p:txBody>
          <a:bodyPr rtlCol="0">
            <a:normAutofit fontScale="92500"/>
          </a:bodyPr>
          <a:lstStyle/>
          <a:p>
            <a:pPr eaLnBrk="1" fontAlgn="auto" hangingPunct="1">
              <a:defRPr/>
            </a:pPr>
            <a:r>
              <a:rPr sz="3600" dirty="0">
                <a:solidFill>
                  <a:schemeClr val="bg2">
                    <a:lumMod val="25000"/>
                  </a:schemeClr>
                </a:solidFill>
              </a:rPr>
              <a:t>Part 3: Sources for Catechetical Formulae</a:t>
            </a:r>
          </a:p>
          <a:p>
            <a:pPr eaLnBrk="1" fontAlgn="auto" hangingPunct="1">
              <a:lnSpc>
                <a:spcPct val="110000"/>
              </a:lnSpc>
              <a:spcAft>
                <a:spcPts val="0"/>
              </a:spcAft>
              <a:defRPr/>
            </a:pPr>
            <a:r>
              <a:rPr lang="en-US" sz="2900" dirty="0"/>
              <a:t>Because a catechism is a regulative formulation of church doctrine, its primary sources should be the church’s doctrinal standards. In The </a:t>
            </a:r>
            <a:r>
              <a:rPr lang="en-US" sz="2700" dirty="0"/>
              <a:t>Transitional Book of Doctrines and Discipline of the Global Methodist Church</a:t>
            </a:r>
            <a:r>
              <a:rPr lang="en-US" sz="2900" dirty="0"/>
              <a:t>, we profess a longing to “remain rooted and grounded in the scriptures and in the historic teachings of the Christian church as defined in our Articles of Religion and Confession of Faith, and understood through the Wesleyan lens of faith” (¶ 103). This catechism is organized by and derived from those sources.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dirty="0">
                <a:solidFill>
                  <a:schemeClr val="bg2">
                    <a:lumMod val="25000"/>
                  </a:schemeClr>
                </a:solidFill>
              </a:rPr>
              <a:t>5. What is God’s relation to heaven and earth?</a:t>
            </a:r>
          </a:p>
          <a:p>
            <a:pPr>
              <a:spcBef>
                <a:spcPts val="0"/>
              </a:spcBef>
              <a:defRPr/>
            </a:pPr>
            <a:r>
              <a:rPr lang="en-US" sz="2800" dirty="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dirty="0" err="1">
                <a:solidFill>
                  <a:schemeClr val="bg2">
                    <a:lumMod val="25000"/>
                  </a:schemeClr>
                </a:solidFill>
              </a:rPr>
              <a:t>CoF</a:t>
            </a:r>
            <a:r>
              <a:rPr lang="en-US" sz="2800" b="1" dirty="0">
                <a:solidFill>
                  <a:schemeClr val="bg2">
                    <a:lumMod val="25000"/>
                  </a:schemeClr>
                </a:solidFill>
              </a:rPr>
              <a:t> Article I – God</a:t>
            </a:r>
          </a:p>
          <a:p>
            <a:pPr eaLnBrk="1" fontAlgn="auto" hangingPunct="1">
              <a:spcBef>
                <a:spcPts val="0"/>
              </a:spcBef>
              <a:spcAft>
                <a:spcPts val="0"/>
              </a:spcAft>
              <a:defRPr/>
            </a:pPr>
            <a:r>
              <a:rPr lang="en-US" sz="2800" dirty="0">
                <a:solidFill>
                  <a:schemeClr val="bg2">
                    <a:lumMod val="25000"/>
                  </a:schemeClr>
                </a:solidFill>
                <a:effectLst>
                  <a:outerShdw blurRad="38100" dist="38100" dir="2700000" algn="tl">
                    <a:srgbClr val="000000">
                      <a:alpha val="43137"/>
                    </a:srgbClr>
                  </a:outerShdw>
                </a:effectLst>
                <a:latin typeface="Arial Narrow"/>
              </a:rPr>
              <a:t>We believe in the one true, holy and living God, Eternal Spirit, who is Creator, Sovereign and Preserver of all things visible and invisible. He is infinite in power, wisdom, justice, goodness and love, and rules with gracious regard for the well-being and salvation of men, to the glory of his name. We believe the one God reveals himself as the Trinity: Father, Son and Holy Spirit, distinct but inseparable, eternally one in essence and power.</a:t>
            </a:r>
          </a:p>
        </p:txBody>
      </p:sp>
    </p:spTree>
    <p:extLst>
      <p:ext uri="{BB962C8B-B14F-4D97-AF65-F5344CB8AC3E}">
        <p14:creationId xmlns:p14="http://schemas.microsoft.com/office/powerpoint/2010/main" val="3094828413"/>
      </p:ext>
    </p:extLst>
  </p:cSld>
  <p:clrMapOvr>
    <a:masterClrMapping/>
  </p:clrMapOvr>
  <p:transition spd="slow"/>
</p:sld>
</file>

<file path=ppt/slides/slide1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11:25-26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Jesus said to her, “I am the resurrection and the life. Whoever believes in me, though he die, yet shall he live,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everyone who lives and believes in me shall never die. Do you believe this?”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1799256157"/>
      </p:ext>
    </p:extLst>
  </p:cSld>
  <p:clrMapOvr>
    <a:masterClrMapping/>
  </p:clrMapOvr>
  <p:transition spd="slow"/>
</p:sld>
</file>

<file path=ppt/slides/slide1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6:5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if we have been united with him in a death like his, we shall certainly be united with him in a resurrection like his.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2049232785"/>
      </p:ext>
    </p:extLst>
  </p:cSld>
  <p:clrMapOvr>
    <a:masterClrMapping/>
  </p:clrMapOvr>
  <p:transition spd="slow"/>
</p:sld>
</file>

<file path=ppt/slides/slide1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8:22-23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we know that the whole creation has been groaning together in the pains of childbirth until now.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not only the creation, but we ourselves, who have the </a:t>
            </a:r>
            <a:r>
              <a:rPr kumimoji="0" lang="en-US" sz="2800" i="0" u="none" strike="noStrike" kern="1200" cap="none" spc="0" normalizeH="0" baseline="0" noProof="0" err="1">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firstfruits</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of the Spirit, groan inwardly as we wait eagerly for adoption as sons, the redemption of our bodies.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1387597899"/>
      </p:ext>
    </p:extLst>
  </p:cSld>
  <p:clrMapOvr>
    <a:masterClrMapping/>
  </p:clrMapOvr>
  <p:transition spd="slow"/>
</p:sld>
</file>

<file path=ppt/slides/slide1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15:35-56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someone will ask, “How are the dead raised? With what kind of body do they come?”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You foolish person! What you sow does not come to life unless it dies.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what you sow is not the body that is to be, but a bare kernel, perhaps of wheat or of some other grain.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God gives it a body as he has chosen, and to each kind of seed its own body.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not all flesh is the same, but there is one kind for humans, another for animals, another for birds, and another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fish. </a:t>
            </a:r>
          </a:p>
        </p:txBody>
      </p:sp>
    </p:spTree>
    <p:extLst>
      <p:ext uri="{BB962C8B-B14F-4D97-AF65-F5344CB8AC3E}">
        <p14:creationId xmlns:p14="http://schemas.microsoft.com/office/powerpoint/2010/main" val="2990629736"/>
      </p:ext>
    </p:extLst>
  </p:cSld>
  <p:clrMapOvr>
    <a:masterClrMapping/>
  </p:clrMapOvr>
  <p:transition spd="slow"/>
</p:sld>
</file>

<file path=ppt/slides/slide1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Corinthians 15:35-56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40</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 are heavenly bodies and earthly bodies, but the glory of the heavenly is of one kind, and the glory of the earthly is of another. </a:t>
            </a: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41</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 is one glory of the sun, and another glory of the moon, and another glory of the stars; for star differs from star in glory.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42</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So is it with the resurrection of the dead. What is sown is perishable; what is raised is imperishable. </a:t>
            </a: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43</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It is sown in dishonor; it is raised 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glory. It is sown in weakness; it is raised in power.</a:t>
            </a:r>
          </a:p>
        </p:txBody>
      </p:sp>
    </p:spTree>
    <p:extLst>
      <p:ext uri="{BB962C8B-B14F-4D97-AF65-F5344CB8AC3E}">
        <p14:creationId xmlns:p14="http://schemas.microsoft.com/office/powerpoint/2010/main" val="3432999906"/>
      </p:ext>
    </p:extLst>
  </p:cSld>
  <p:clrMapOvr>
    <a:masterClrMapping/>
  </p:clrMapOvr>
  <p:transition spd="slow"/>
</p:sld>
</file>

<file path=ppt/slides/slide1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15:35-56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It is sown a natural body; it is raised a spiritual body. If there is a natural body, there is also a spiritual body.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Thus it is written, “The first man Adam became a living being”; the last Adam became a life-giving spirit.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it is not the spiritual that is first but the natural, and then the spiritual.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first man was from the earth, a man of dust; the second man is from heaven.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As was the man of dust, so also are those who are of the dust, and as is the man of heaven, so</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also are those who are of heaven. </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1106423860"/>
      </p:ext>
    </p:extLst>
  </p:cSld>
  <p:clrMapOvr>
    <a:masterClrMapping/>
  </p:clrMapOvr>
  <p:transition spd="slow"/>
</p:sld>
</file>

<file path=ppt/slides/slide1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15:35-56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Just as we have borne the image of the man of dust, we shall also bear the image of the man of heaven.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 tell you this, brothers: flesh and blood cannot inherit the kingdom of God, nor does the perishable inherit the imperishable.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Behold! I tell you a mystery. We shall not all sleep, but we shall all be changed,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in a moment, in the twinkling of an eye, at the last trumpet. </a:t>
            </a:r>
          </a:p>
        </p:txBody>
      </p:sp>
    </p:spTree>
    <p:extLst>
      <p:ext uri="{BB962C8B-B14F-4D97-AF65-F5344CB8AC3E}">
        <p14:creationId xmlns:p14="http://schemas.microsoft.com/office/powerpoint/2010/main" val="1314594834"/>
      </p:ext>
    </p:extLst>
  </p:cSld>
  <p:clrMapOvr>
    <a:masterClrMapping/>
  </p:clrMapOvr>
  <p:transition spd="slow"/>
</p:sld>
</file>

<file path=ppt/slides/slide1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15:35-56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the trumpet will sound, and the dead will be raised imperishable, and we shall be changed.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this perishable body must put on the imperishable, and this mortal body must put on immortality.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When the perishable puts on the imperishable, and the mortal puts on immortality, then shall come to pass the saying that is written: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“Death is swallowed up in victory.”</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3244308826"/>
      </p:ext>
    </p:extLst>
  </p:cSld>
  <p:clrMapOvr>
    <a:masterClrMapping/>
  </p:clrMapOvr>
  <p:transition spd="slow"/>
</p:sld>
</file>

<file path=ppt/slides/slide1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15:35-56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“O death, where is your victory?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O death, where is your sting?”</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sting of death is sin, and the power of sin is the law.</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4222644117"/>
      </p:ext>
    </p:extLst>
  </p:cSld>
  <p:clrMapOvr>
    <a:masterClrMapping/>
  </p:clrMapOvr>
  <p:transition spd="slow"/>
</p:sld>
</file>

<file path=ppt/slides/slide1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Philippians 3:20-21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our citizenship is in heaven, and from it we await a Savior, the Lord Jesus Christ,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who will transform our lowly body to be like his glorious body, by the power that enables him even to subject all things to himself.</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216101591"/>
      </p:ext>
    </p:extLst>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B924610-B279-7B49-8A50-73F2734D9E24}"/>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4: Catechism</a:t>
            </a:r>
          </a:p>
          <a:p>
            <a:pPr marL="742950" indent="-742950" eaLnBrk="1" fontAlgn="auto" hangingPunct="1">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God, the Father, the Almighty, maker of heaven and earth, of all that is, seen and unseen. </a:t>
            </a:r>
          </a:p>
          <a:p>
            <a:pPr eaLnBrk="1" fontAlgn="auto" hangingPunct="1">
              <a:defRPr/>
            </a:pPr>
            <a:r>
              <a:rPr sz="2800" i="1">
                <a:solidFill>
                  <a:schemeClr val="bg2">
                    <a:lumMod val="25000"/>
                  </a:schemeClr>
                </a:solidFill>
              </a:rPr>
              <a:t>6. How does God rule heaven and earth?</a:t>
            </a:r>
          </a:p>
        </p:txBody>
      </p:sp>
    </p:spTree>
  </p:cSld>
  <p:clrMapOvr>
    <a:masterClrMapping/>
  </p:clrMapOvr>
  <p:transition spd="slow"/>
</p:sld>
</file>

<file path=ppt/slides/slide1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21:1-5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Then I saw a new heaven and a new earth, for the first heaven and the first earth had passed away, and the sea was no more.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I saw the holy city, new Jerusalem, coming down out of heaven from God, prepared as a bride adorned for her husband.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I heard a loud voice from the throne saying, “Behold, the dwelling place of God is with man. He will dwell with them, and they will be his people, and God himself will be with them as their God.</a:t>
            </a:r>
          </a:p>
        </p:txBody>
      </p:sp>
    </p:spTree>
    <p:extLst>
      <p:ext uri="{BB962C8B-B14F-4D97-AF65-F5344CB8AC3E}">
        <p14:creationId xmlns:p14="http://schemas.microsoft.com/office/powerpoint/2010/main" val="113103542"/>
      </p:ext>
    </p:extLst>
  </p:cSld>
  <p:clrMapOvr>
    <a:masterClrMapping/>
  </p:clrMapOvr>
  <p:transition spd="slow"/>
</p:sld>
</file>

<file path=ppt/slides/slide1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21:1-5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He will wipe away every tear from their eyes, and death shall be no more, neither shall there be mourning, nor crying, nor pain anymore, for the former things have passed away.”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he who was seated on the throne said, “Behold, I am making all things new.” Also he said, “Write this down, for these words are trustworthy and true.”</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417747344"/>
      </p:ext>
    </p:extLst>
  </p:cSld>
  <p:clrMapOvr>
    <a:masterClrMapping/>
  </p:clrMapOvr>
  <p:transition spd="slow"/>
</p:sld>
</file>

<file path=ppt/slides/slide1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77. What is the final work of grace in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Our ultimate hope and promise in Christ is glorification, where our souls and bodies are perfectly restored.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D&amp;D §102 </a:t>
            </a:r>
          </a:p>
          <a:p>
            <a:pPr eaLnBrk="1" fontAlgn="auto" hangingPunct="1">
              <a:spcBef>
                <a:spcPts val="0"/>
              </a:spcBef>
              <a:spcAft>
                <a:spcPts val="600"/>
              </a:spcAf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7. Our ultimate hope and promise in Christ is glorification, where our souls and bodies are perfectly restored through this grace.</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2839466522"/>
      </p:ext>
    </p:extLst>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B924610-B279-7B49-8A50-73F2734D9E24}"/>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4: Catechism</a:t>
            </a:r>
          </a:p>
          <a:p>
            <a:pPr marL="742950" indent="-742950" eaLnBrk="1" fontAlgn="auto" hangingPunct="1">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God, the Father, the Almighty, maker of heaven and earth, of all that is, seen and unseen. </a:t>
            </a:r>
          </a:p>
          <a:p>
            <a:pPr eaLnBrk="1" fontAlgn="auto" hangingPunct="1">
              <a:defRPr/>
            </a:pPr>
            <a:r>
              <a:rPr sz="2800" i="1">
                <a:solidFill>
                  <a:schemeClr val="bg2">
                    <a:lumMod val="25000"/>
                  </a:schemeClr>
                </a:solidFill>
              </a:rPr>
              <a:t>6. How does God rule heaven and earth?</a:t>
            </a:r>
          </a:p>
          <a:p>
            <a:pPr eaLnBrk="1" fontAlgn="auto" hangingPunct="1">
              <a:defRPr/>
            </a:pPr>
            <a:r>
              <a:rPr sz="2800">
                <a:solidFill>
                  <a:schemeClr val="bg2">
                    <a:lumMod val="25000"/>
                  </a:schemeClr>
                </a:solidFill>
              </a:rPr>
              <a:t>God rules with gracious regard for the well-being and salvation of all, to the glory of his name.</a:t>
            </a:r>
            <a:endParaRPr sz="2800" b="1">
              <a:solidFill>
                <a:schemeClr val="bg2">
                  <a:lumMod val="25000"/>
                </a:schemeClr>
              </a:solidFill>
            </a:endParaRPr>
          </a:p>
        </p:txBody>
      </p:sp>
    </p:spTree>
    <p:extLst>
      <p:ext uri="{BB962C8B-B14F-4D97-AF65-F5344CB8AC3E}">
        <p14:creationId xmlns:p14="http://schemas.microsoft.com/office/powerpoint/2010/main" val="224668559"/>
      </p:ext>
    </p:extLst>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6. How does God rule heaven and earth?</a:t>
            </a:r>
          </a:p>
          <a:p>
            <a:pPr>
              <a:spcBef>
                <a:spcPts val="0"/>
              </a:spcBef>
              <a:defRPr/>
            </a:pPr>
            <a:r>
              <a:rPr lang="en-US" sz="2800">
                <a:solidFill>
                  <a:schemeClr val="bg2">
                    <a:lumMod val="25000"/>
                  </a:schemeClr>
                </a:solidFill>
              </a:rPr>
              <a:t>God rules with gracious regard for the well-being and salvation of all, to the glory of his name.</a:t>
            </a:r>
          </a:p>
          <a:p>
            <a:pPr eaLnBrk="1" fontAlgn="auto" hangingPunct="1">
              <a:spcBef>
                <a:spcPts val="0"/>
              </a:spcBef>
              <a:spcAft>
                <a:spcPts val="0"/>
              </a:spcAft>
              <a:defRPr/>
            </a:pPr>
            <a:r>
              <a:rPr lang="en-US" sz="2800" b="1">
                <a:solidFill>
                  <a:schemeClr val="bg2">
                    <a:lumMod val="25000"/>
                  </a:schemeClr>
                </a:solidFill>
              </a:rPr>
              <a:t>Exodus 34:6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The Lord passed before him and proclaimed, “The Lord, the Lord, a God merciful and gracious, slow to anger, and abounding in steadfast love and faithfulness,”</a:t>
            </a:r>
          </a:p>
        </p:txBody>
      </p:sp>
    </p:spTree>
    <p:extLst>
      <p:ext uri="{BB962C8B-B14F-4D97-AF65-F5344CB8AC3E}">
        <p14:creationId xmlns:p14="http://schemas.microsoft.com/office/powerpoint/2010/main" val="1089627159"/>
      </p:ext>
    </p:extLst>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6. How does God rule heaven and earth?</a:t>
            </a:r>
          </a:p>
          <a:p>
            <a:pPr>
              <a:spcBef>
                <a:spcPts val="0"/>
              </a:spcBef>
              <a:defRPr/>
            </a:pPr>
            <a:r>
              <a:rPr lang="en-US" sz="2800">
                <a:solidFill>
                  <a:schemeClr val="bg2">
                    <a:lumMod val="25000"/>
                  </a:schemeClr>
                </a:solidFill>
              </a:rPr>
              <a:t>God rules with gracious regard for the well-being and salvation of all, to the glory of his name.</a:t>
            </a:r>
          </a:p>
          <a:p>
            <a:pPr eaLnBrk="1" fontAlgn="auto" hangingPunct="1">
              <a:spcBef>
                <a:spcPts val="0"/>
              </a:spcBef>
              <a:spcAft>
                <a:spcPts val="0"/>
              </a:spcAft>
              <a:defRPr/>
            </a:pPr>
            <a:r>
              <a:rPr lang="en-US" sz="2800" b="1">
                <a:solidFill>
                  <a:schemeClr val="bg2">
                    <a:lumMod val="25000"/>
                  </a:schemeClr>
                </a:solidFill>
              </a:rPr>
              <a:t>Psalm 104:31</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May the glory of the Lord endure forever;</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may the Lord rejoice in his works,</a:t>
            </a:r>
          </a:p>
        </p:txBody>
      </p:sp>
    </p:spTree>
    <p:extLst>
      <p:ext uri="{BB962C8B-B14F-4D97-AF65-F5344CB8AC3E}">
        <p14:creationId xmlns:p14="http://schemas.microsoft.com/office/powerpoint/2010/main" val="229234329"/>
      </p:ext>
    </p:extLst>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6. How does God rule heaven and earth?</a:t>
            </a:r>
          </a:p>
          <a:p>
            <a:pPr>
              <a:spcBef>
                <a:spcPts val="0"/>
              </a:spcBef>
              <a:defRPr/>
            </a:pPr>
            <a:r>
              <a:rPr lang="en-US" sz="2800">
                <a:solidFill>
                  <a:schemeClr val="bg2">
                    <a:lumMod val="25000"/>
                  </a:schemeClr>
                </a:solidFill>
              </a:rPr>
              <a:t>God rules with gracious regard for the well-being and salvation of all, to the glory of his name.</a:t>
            </a:r>
          </a:p>
          <a:p>
            <a:pPr eaLnBrk="1" fontAlgn="auto" hangingPunct="1">
              <a:spcBef>
                <a:spcPts val="0"/>
              </a:spcBef>
              <a:spcAft>
                <a:spcPts val="0"/>
              </a:spcAft>
              <a:defRPr/>
            </a:pPr>
            <a:r>
              <a:rPr lang="en-US" sz="2800" b="1">
                <a:solidFill>
                  <a:schemeClr val="bg2">
                    <a:lumMod val="25000"/>
                  </a:schemeClr>
                </a:solidFill>
              </a:rPr>
              <a:t>Psalm 116:5</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Gracious is the Lord, and righteous;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our God is merciful.</a:t>
            </a:r>
          </a:p>
        </p:txBody>
      </p:sp>
    </p:spTree>
    <p:extLst>
      <p:ext uri="{BB962C8B-B14F-4D97-AF65-F5344CB8AC3E}">
        <p14:creationId xmlns:p14="http://schemas.microsoft.com/office/powerpoint/2010/main" val="693524762"/>
      </p:ext>
    </p:extLst>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6. How does God rule heaven and earth?</a:t>
            </a:r>
          </a:p>
          <a:p>
            <a:pPr>
              <a:spcBef>
                <a:spcPts val="0"/>
              </a:spcBef>
              <a:defRPr/>
            </a:pPr>
            <a:r>
              <a:rPr lang="en-US" sz="2800">
                <a:solidFill>
                  <a:schemeClr val="bg2">
                    <a:lumMod val="25000"/>
                  </a:schemeClr>
                </a:solidFill>
              </a:rPr>
              <a:t>God rules with gracious regard for the well-being and salvation of all, to the glory of his name.</a:t>
            </a:r>
          </a:p>
          <a:p>
            <a:pPr eaLnBrk="1" fontAlgn="auto" hangingPunct="1">
              <a:spcBef>
                <a:spcPts val="0"/>
              </a:spcBef>
              <a:spcAft>
                <a:spcPts val="0"/>
              </a:spcAft>
              <a:defRPr/>
            </a:pPr>
            <a:r>
              <a:rPr lang="en-US" sz="2800" b="1">
                <a:solidFill>
                  <a:schemeClr val="bg2">
                    <a:lumMod val="25000"/>
                  </a:schemeClr>
                </a:solidFill>
              </a:rPr>
              <a:t>Joel 2:13</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and rend your hearts and not your garments.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Return to the Lord your God,</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for he is gracious and merciful,</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slow to anger, and abounding in steadfast love;</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and he relents over disaster.</a:t>
            </a:r>
          </a:p>
        </p:txBody>
      </p:sp>
    </p:spTree>
    <p:extLst>
      <p:ext uri="{BB962C8B-B14F-4D97-AF65-F5344CB8AC3E}">
        <p14:creationId xmlns:p14="http://schemas.microsoft.com/office/powerpoint/2010/main" val="492586242"/>
      </p:ext>
    </p:extLst>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6. How does God rule heaven and earth?</a:t>
            </a:r>
          </a:p>
          <a:p>
            <a:pPr>
              <a:spcBef>
                <a:spcPts val="0"/>
              </a:spcBef>
              <a:defRPr/>
            </a:pPr>
            <a:r>
              <a:rPr lang="en-US" sz="2800">
                <a:solidFill>
                  <a:schemeClr val="bg2">
                    <a:lumMod val="25000"/>
                  </a:schemeClr>
                </a:solidFill>
              </a:rPr>
              <a:t>God rules with gracious regard for the well-being and salvation of all, to the glory of his name.</a:t>
            </a:r>
          </a:p>
          <a:p>
            <a:pPr eaLnBrk="1" fontAlgn="auto" hangingPunct="1">
              <a:spcBef>
                <a:spcPts val="0"/>
              </a:spcBef>
              <a:spcAft>
                <a:spcPts val="0"/>
              </a:spcAft>
              <a:defRPr/>
            </a:pPr>
            <a:r>
              <a:rPr lang="en-US" sz="2800" b="1">
                <a:solidFill>
                  <a:schemeClr val="bg2">
                    <a:lumMod val="25000"/>
                  </a:schemeClr>
                </a:solidFill>
              </a:rPr>
              <a:t>Micah 7:18-20</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18</a:t>
            </a:r>
            <a:r>
              <a:rPr lang="en-US" sz="2800">
                <a:solidFill>
                  <a:schemeClr val="bg2">
                    <a:lumMod val="25000"/>
                  </a:schemeClr>
                </a:solidFill>
                <a:effectLst>
                  <a:outerShdw blurRad="38100" dist="38100" dir="2700000" algn="tl">
                    <a:srgbClr val="000000">
                      <a:alpha val="43137"/>
                    </a:srgbClr>
                  </a:outerShdw>
                </a:effectLst>
                <a:latin typeface="Arial Narrow"/>
              </a:rPr>
              <a:t>Who is a God like you, pardoning iniquity</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and passing over transgression</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for the remnant of his inheritance?</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He does not retain his anger forever,</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because he delights in steadfast love.</a:t>
            </a:r>
          </a:p>
        </p:txBody>
      </p:sp>
    </p:spTree>
    <p:extLst>
      <p:ext uri="{BB962C8B-B14F-4D97-AF65-F5344CB8AC3E}">
        <p14:creationId xmlns:p14="http://schemas.microsoft.com/office/powerpoint/2010/main" val="2792557867"/>
      </p:ext>
    </p:extLst>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6. How does God rule heaven and earth?</a:t>
            </a:r>
          </a:p>
          <a:p>
            <a:pPr>
              <a:spcBef>
                <a:spcPts val="0"/>
              </a:spcBef>
              <a:defRPr/>
            </a:pPr>
            <a:r>
              <a:rPr lang="en-US" sz="2800">
                <a:solidFill>
                  <a:schemeClr val="bg2">
                    <a:lumMod val="25000"/>
                  </a:schemeClr>
                </a:solidFill>
              </a:rPr>
              <a:t>God rules with gracious regard for the well-being and salvation of all, to the glory of his name.</a:t>
            </a:r>
          </a:p>
          <a:p>
            <a:pPr eaLnBrk="1" fontAlgn="auto" hangingPunct="1">
              <a:spcBef>
                <a:spcPts val="0"/>
              </a:spcBef>
              <a:spcAft>
                <a:spcPts val="0"/>
              </a:spcAft>
              <a:defRPr/>
            </a:pPr>
            <a:r>
              <a:rPr lang="en-US" sz="2800" b="1">
                <a:solidFill>
                  <a:schemeClr val="bg2">
                    <a:lumMod val="25000"/>
                  </a:schemeClr>
                </a:solidFill>
              </a:rPr>
              <a:t>Micah 7:18-20</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19</a:t>
            </a:r>
            <a:r>
              <a:rPr lang="en-US" sz="2800">
                <a:solidFill>
                  <a:schemeClr val="bg2">
                    <a:lumMod val="25000"/>
                  </a:schemeClr>
                </a:solidFill>
                <a:effectLst>
                  <a:outerShdw blurRad="38100" dist="38100" dir="2700000" algn="tl">
                    <a:srgbClr val="000000">
                      <a:alpha val="43137"/>
                    </a:srgbClr>
                  </a:outerShdw>
                </a:effectLst>
                <a:latin typeface="Arial Narrow"/>
              </a:rPr>
              <a:t>He will again have compassion on us;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he will tread our iniquities underfoot.</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You will cast all our sins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into the depths of the sea.</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3692944836"/>
      </p:ext>
    </p:extLst>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6. How does God rule heaven and earth?</a:t>
            </a:r>
          </a:p>
          <a:p>
            <a:pPr>
              <a:spcBef>
                <a:spcPts val="0"/>
              </a:spcBef>
              <a:defRPr/>
            </a:pPr>
            <a:r>
              <a:rPr lang="en-US" sz="2800">
                <a:solidFill>
                  <a:schemeClr val="bg2">
                    <a:lumMod val="25000"/>
                  </a:schemeClr>
                </a:solidFill>
              </a:rPr>
              <a:t>God rules with gracious regard for the well-being and salvation of all, to the glory of his name.</a:t>
            </a:r>
          </a:p>
          <a:p>
            <a:pPr eaLnBrk="1" fontAlgn="auto" hangingPunct="1">
              <a:spcBef>
                <a:spcPts val="0"/>
              </a:spcBef>
              <a:spcAft>
                <a:spcPts val="0"/>
              </a:spcAft>
              <a:defRPr/>
            </a:pPr>
            <a:r>
              <a:rPr lang="en-US" sz="2800" b="1">
                <a:solidFill>
                  <a:schemeClr val="bg2">
                    <a:lumMod val="25000"/>
                  </a:schemeClr>
                </a:solidFill>
              </a:rPr>
              <a:t>Micah 7:18-20</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20</a:t>
            </a:r>
            <a:r>
              <a:rPr lang="en-US" sz="2800">
                <a:solidFill>
                  <a:schemeClr val="bg2">
                    <a:lumMod val="25000"/>
                  </a:schemeClr>
                </a:solidFill>
                <a:effectLst>
                  <a:outerShdw blurRad="38100" dist="38100" dir="2700000" algn="tl">
                    <a:srgbClr val="000000">
                      <a:alpha val="43137"/>
                    </a:srgbClr>
                  </a:outerShdw>
                </a:effectLst>
                <a:latin typeface="Arial Narrow"/>
              </a:rPr>
              <a:t>You will show faithfulness to Jacob</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and steadfast love to Abraham,</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as you have sworn to our fathers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from the days of old.</a:t>
            </a:r>
          </a:p>
        </p:txBody>
      </p:sp>
    </p:spTree>
    <p:extLst>
      <p:ext uri="{BB962C8B-B14F-4D97-AF65-F5344CB8AC3E}">
        <p14:creationId xmlns:p14="http://schemas.microsoft.com/office/powerpoint/2010/main" val="43903181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D58C39-9FB5-15E5-F209-178ACA7A6253}"/>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dirty="0">
                <a:solidFill>
                  <a:schemeClr val="bg2">
                    <a:lumMod val="25000"/>
                  </a:schemeClr>
                </a:solidFill>
              </a:rPr>
              <a:t>Part 3: Sources for Catechetical Formulae</a:t>
            </a:r>
          </a:p>
          <a:p>
            <a:pPr marL="742950" indent="-742950" eaLnBrk="1" fontAlgn="auto" hangingPunct="1">
              <a:buFont typeface="+mj-lt"/>
              <a:buAutoNum type="arabicPeriod"/>
              <a:defRPr/>
            </a:pPr>
            <a:r>
              <a:rPr sz="3200" dirty="0">
                <a:solidFill>
                  <a:schemeClr val="bg2">
                    <a:lumMod val="25000"/>
                  </a:schemeClr>
                </a:solidFill>
              </a:rPr>
              <a:t>Holy Scripture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6. How does God rule heaven and earth?</a:t>
            </a:r>
          </a:p>
          <a:p>
            <a:pPr>
              <a:spcBef>
                <a:spcPts val="0"/>
              </a:spcBef>
              <a:defRPr/>
            </a:pPr>
            <a:r>
              <a:rPr lang="en-US" sz="2800">
                <a:solidFill>
                  <a:schemeClr val="bg2">
                    <a:lumMod val="25000"/>
                  </a:schemeClr>
                </a:solidFill>
              </a:rPr>
              <a:t>God rules with gracious regard for the well-being and salvation of all, to the glory of his name.</a:t>
            </a:r>
          </a:p>
          <a:p>
            <a:pPr eaLnBrk="1" fontAlgn="auto" hangingPunct="1">
              <a:spcBef>
                <a:spcPts val="0"/>
              </a:spcBef>
              <a:spcAft>
                <a:spcPts val="0"/>
              </a:spcAft>
              <a:defRPr/>
            </a:pPr>
            <a:r>
              <a:rPr lang="en-US" sz="2800" b="1">
                <a:solidFill>
                  <a:schemeClr val="bg2">
                    <a:lumMod val="25000"/>
                  </a:schemeClr>
                </a:solidFill>
              </a:rPr>
              <a:t>John 3:16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“For God so loved the world, that he gave his only Son, that whoever believes in him should not perish but have eternal life.”</a:t>
            </a:r>
          </a:p>
        </p:txBody>
      </p:sp>
    </p:spTree>
    <p:extLst>
      <p:ext uri="{BB962C8B-B14F-4D97-AF65-F5344CB8AC3E}">
        <p14:creationId xmlns:p14="http://schemas.microsoft.com/office/powerpoint/2010/main" val="1631719169"/>
      </p:ext>
    </p:extLst>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6. How does God rule heaven and earth?</a:t>
            </a:r>
          </a:p>
          <a:p>
            <a:pPr>
              <a:spcBef>
                <a:spcPts val="0"/>
              </a:spcBef>
              <a:defRPr/>
            </a:pPr>
            <a:r>
              <a:rPr lang="en-US" sz="2800">
                <a:solidFill>
                  <a:schemeClr val="bg2">
                    <a:lumMod val="25000"/>
                  </a:schemeClr>
                </a:solidFill>
              </a:rPr>
              <a:t>God rules with gracious regard for the well-being and salvation of all, to the glory of his name.</a:t>
            </a:r>
          </a:p>
          <a:p>
            <a:pPr eaLnBrk="1" fontAlgn="auto" hangingPunct="1">
              <a:spcBef>
                <a:spcPts val="0"/>
              </a:spcBef>
              <a:spcAft>
                <a:spcPts val="0"/>
              </a:spcAft>
              <a:defRPr/>
            </a:pPr>
            <a:r>
              <a:rPr lang="en-US" sz="2800" b="1">
                <a:solidFill>
                  <a:schemeClr val="bg2">
                    <a:lumMod val="25000"/>
                  </a:schemeClr>
                </a:solidFill>
              </a:rPr>
              <a:t>Ephesians 2:4-7</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4</a:t>
            </a:r>
            <a:r>
              <a:rPr lang="en-US" sz="2800">
                <a:solidFill>
                  <a:schemeClr val="bg2">
                    <a:lumMod val="25000"/>
                  </a:schemeClr>
                </a:solidFill>
                <a:effectLst>
                  <a:outerShdw blurRad="38100" dist="38100" dir="2700000" algn="tl">
                    <a:srgbClr val="000000">
                      <a:alpha val="43137"/>
                    </a:srgbClr>
                  </a:outerShdw>
                </a:effectLst>
                <a:latin typeface="Arial Narrow"/>
              </a:rPr>
              <a:t>But God, being rich in mercy, because of the great love with which he loved us, </a:t>
            </a:r>
            <a:r>
              <a:rPr lang="en-US" sz="2800" baseline="30000">
                <a:solidFill>
                  <a:schemeClr val="bg2">
                    <a:lumMod val="25000"/>
                  </a:schemeClr>
                </a:solidFill>
                <a:effectLst>
                  <a:outerShdw blurRad="38100" dist="38100" dir="2700000" algn="tl">
                    <a:srgbClr val="000000">
                      <a:alpha val="43137"/>
                    </a:srgbClr>
                  </a:outerShdw>
                </a:effectLst>
                <a:latin typeface="Arial Narrow"/>
              </a:rPr>
              <a:t>5</a:t>
            </a:r>
            <a:r>
              <a:rPr lang="en-US" sz="2800">
                <a:solidFill>
                  <a:schemeClr val="bg2">
                    <a:lumMod val="25000"/>
                  </a:schemeClr>
                </a:solidFill>
                <a:effectLst>
                  <a:outerShdw blurRad="38100" dist="38100" dir="2700000" algn="tl">
                    <a:srgbClr val="000000">
                      <a:alpha val="43137"/>
                    </a:srgbClr>
                  </a:outerShdw>
                </a:effectLst>
                <a:latin typeface="Arial Narrow"/>
              </a:rPr>
              <a:t>even when we were dead in our trespasses, made us alive together with Christ—by grace you have been saved— </a:t>
            </a:r>
            <a:r>
              <a:rPr lang="en-US" sz="2800" baseline="30000">
                <a:solidFill>
                  <a:schemeClr val="bg2">
                    <a:lumMod val="25000"/>
                  </a:schemeClr>
                </a:solidFill>
                <a:effectLst>
                  <a:outerShdw blurRad="38100" dist="38100" dir="2700000" algn="tl">
                    <a:srgbClr val="000000">
                      <a:alpha val="43137"/>
                    </a:srgbClr>
                  </a:outerShdw>
                </a:effectLst>
                <a:latin typeface="Arial Narrow"/>
              </a:rPr>
              <a:t>6</a:t>
            </a:r>
            <a:r>
              <a:rPr lang="en-US" sz="2800">
                <a:solidFill>
                  <a:schemeClr val="bg2">
                    <a:lumMod val="25000"/>
                  </a:schemeClr>
                </a:solidFill>
                <a:effectLst>
                  <a:outerShdw blurRad="38100" dist="38100" dir="2700000" algn="tl">
                    <a:srgbClr val="000000">
                      <a:alpha val="43137"/>
                    </a:srgbClr>
                  </a:outerShdw>
                </a:effectLst>
                <a:latin typeface="Arial Narrow"/>
              </a:rPr>
              <a:t>and raised us up with him and seated us with him in the heavenly places in Christ Jesus, </a:t>
            </a:r>
            <a:r>
              <a:rPr lang="en-US" sz="2800" baseline="30000">
                <a:solidFill>
                  <a:schemeClr val="bg2">
                    <a:lumMod val="25000"/>
                  </a:schemeClr>
                </a:solidFill>
                <a:effectLst>
                  <a:outerShdw blurRad="38100" dist="38100" dir="2700000" algn="tl">
                    <a:srgbClr val="000000">
                      <a:alpha val="43137"/>
                    </a:srgbClr>
                  </a:outerShdw>
                </a:effectLst>
                <a:latin typeface="Arial Narrow"/>
              </a:rPr>
              <a:t>7</a:t>
            </a:r>
            <a:r>
              <a:rPr lang="en-US" sz="2800">
                <a:solidFill>
                  <a:schemeClr val="bg2">
                    <a:lumMod val="25000"/>
                  </a:schemeClr>
                </a:solidFill>
                <a:effectLst>
                  <a:outerShdw blurRad="38100" dist="38100" dir="2700000" algn="tl">
                    <a:srgbClr val="000000">
                      <a:alpha val="43137"/>
                    </a:srgbClr>
                  </a:outerShdw>
                </a:effectLst>
                <a:latin typeface="Arial Narrow"/>
              </a:rPr>
              <a:t>so that in the coming ages he might show the immeasurable riches of his grace in kindness toward us in Christ Jesus.</a:t>
            </a:r>
          </a:p>
        </p:txBody>
      </p:sp>
    </p:spTree>
    <p:extLst>
      <p:ext uri="{BB962C8B-B14F-4D97-AF65-F5344CB8AC3E}">
        <p14:creationId xmlns:p14="http://schemas.microsoft.com/office/powerpoint/2010/main" val="3424542801"/>
      </p:ext>
    </p:extLst>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dirty="0">
                <a:solidFill>
                  <a:schemeClr val="bg2">
                    <a:lumMod val="25000"/>
                  </a:schemeClr>
                </a:solidFill>
              </a:rPr>
              <a:t>6. How does God rule heaven and earth?</a:t>
            </a:r>
          </a:p>
          <a:p>
            <a:pPr>
              <a:spcBef>
                <a:spcPts val="0"/>
              </a:spcBef>
              <a:defRPr/>
            </a:pPr>
            <a:r>
              <a:rPr lang="en-US" sz="2800" dirty="0">
                <a:solidFill>
                  <a:schemeClr val="bg2">
                    <a:lumMod val="25000"/>
                  </a:schemeClr>
                </a:solidFill>
              </a:rPr>
              <a:t>God rules with gracious regard for the well-being and salvation of all, to the glory of his name.</a:t>
            </a:r>
          </a:p>
          <a:p>
            <a:pPr eaLnBrk="1" fontAlgn="auto" hangingPunct="1">
              <a:spcBef>
                <a:spcPts val="0"/>
              </a:spcBef>
              <a:spcAft>
                <a:spcPts val="0"/>
              </a:spcAft>
              <a:defRPr/>
            </a:pPr>
            <a:r>
              <a:rPr lang="en-US" sz="2800" b="1" dirty="0">
                <a:solidFill>
                  <a:schemeClr val="bg2">
                    <a:lumMod val="25000"/>
                  </a:schemeClr>
                </a:solidFill>
              </a:rPr>
              <a:t>2 Peter 3:9</a:t>
            </a:r>
          </a:p>
          <a:p>
            <a:pPr eaLnBrk="1" fontAlgn="auto" hangingPunct="1">
              <a:spcBef>
                <a:spcPts val="0"/>
              </a:spcBef>
              <a:spcAft>
                <a:spcPts val="0"/>
              </a:spcAft>
              <a:defRPr/>
            </a:pPr>
            <a:r>
              <a:rPr lang="en-US" sz="2800" dirty="0">
                <a:solidFill>
                  <a:schemeClr val="bg2">
                    <a:lumMod val="25000"/>
                  </a:schemeClr>
                </a:solidFill>
                <a:effectLst>
                  <a:outerShdw blurRad="38100" dist="38100" dir="2700000" algn="tl">
                    <a:srgbClr val="000000">
                      <a:alpha val="43137"/>
                    </a:srgbClr>
                  </a:outerShdw>
                </a:effectLst>
                <a:latin typeface="Arial Narrow"/>
              </a:rPr>
              <a:t>The Lord is not slow to fulfill his promise as some count slowness, but is patient toward you, not wishing that any should perish, but that all should reach repentance.</a:t>
            </a:r>
          </a:p>
        </p:txBody>
      </p:sp>
    </p:spTree>
    <p:extLst>
      <p:ext uri="{BB962C8B-B14F-4D97-AF65-F5344CB8AC3E}">
        <p14:creationId xmlns:p14="http://schemas.microsoft.com/office/powerpoint/2010/main" val="729456193"/>
      </p:ext>
    </p:extLst>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dirty="0">
                <a:solidFill>
                  <a:schemeClr val="bg2">
                    <a:lumMod val="25000"/>
                  </a:schemeClr>
                </a:solidFill>
              </a:rPr>
              <a:t>6. How does God rule heaven and earth?</a:t>
            </a:r>
          </a:p>
          <a:p>
            <a:pPr>
              <a:spcBef>
                <a:spcPts val="0"/>
              </a:spcBef>
              <a:defRPr/>
            </a:pPr>
            <a:r>
              <a:rPr lang="en-US" sz="2800" dirty="0">
                <a:solidFill>
                  <a:schemeClr val="bg2">
                    <a:lumMod val="25000"/>
                  </a:schemeClr>
                </a:solidFill>
              </a:rPr>
              <a:t>God rules with gracious regard for the well-being and salvation of all, to the glory of his name.</a:t>
            </a:r>
          </a:p>
          <a:p>
            <a:pPr eaLnBrk="1" fontAlgn="auto" hangingPunct="1">
              <a:spcBef>
                <a:spcPts val="0"/>
              </a:spcBef>
              <a:spcAft>
                <a:spcPts val="0"/>
              </a:spcAft>
              <a:defRPr/>
            </a:pPr>
            <a:r>
              <a:rPr lang="en-US" sz="2800" b="1" dirty="0" err="1">
                <a:solidFill>
                  <a:schemeClr val="bg2">
                    <a:lumMod val="25000"/>
                  </a:schemeClr>
                </a:solidFill>
              </a:rPr>
              <a:t>CoF</a:t>
            </a:r>
            <a:r>
              <a:rPr lang="en-US" sz="2800" b="1" dirty="0">
                <a:solidFill>
                  <a:schemeClr val="bg2">
                    <a:lumMod val="25000"/>
                  </a:schemeClr>
                </a:solidFill>
              </a:rPr>
              <a:t> Article I – God</a:t>
            </a:r>
          </a:p>
          <a:p>
            <a:pPr eaLnBrk="1" fontAlgn="auto" hangingPunct="1">
              <a:spcBef>
                <a:spcPts val="0"/>
              </a:spcBef>
              <a:spcAft>
                <a:spcPts val="0"/>
              </a:spcAft>
              <a:defRPr/>
            </a:pPr>
            <a:r>
              <a:rPr lang="en-US" sz="2800" dirty="0">
                <a:solidFill>
                  <a:schemeClr val="bg2">
                    <a:lumMod val="25000"/>
                  </a:schemeClr>
                </a:solidFill>
                <a:effectLst>
                  <a:outerShdw blurRad="38100" dist="38100" dir="2700000" algn="tl">
                    <a:srgbClr val="000000">
                      <a:alpha val="43137"/>
                    </a:srgbClr>
                  </a:outerShdw>
                </a:effectLst>
                <a:latin typeface="Arial Narrow"/>
              </a:rPr>
              <a:t>We believe in the one true, holy and living God, Eternal Spirit, who is Creator, Sovereign and Preserver of all things visible and invisible. He is infinite in power, wisdom, justice, goodness and love, and rules with gracious regard for the well-being and salvation of men, to the glory of his name. We believe the one God reveals himself as the Trinity: Father, Son and Holy Spirit, distinct but inseparable, eternally one in essence and power.</a:t>
            </a:r>
          </a:p>
        </p:txBody>
      </p:sp>
    </p:spTree>
    <p:extLst>
      <p:ext uri="{BB962C8B-B14F-4D97-AF65-F5344CB8AC3E}">
        <p14:creationId xmlns:p14="http://schemas.microsoft.com/office/powerpoint/2010/main" val="2761537405"/>
      </p:ext>
    </p:extLst>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425A80-D043-EBC9-E777-05E678F1D9D9}"/>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marL="457200" lvl="2" indent="0" eaLnBrk="1" fontAlgn="auto" hangingPunct="1">
              <a:spcBef>
                <a:spcPts val="0"/>
              </a:spcBef>
              <a:spcAft>
                <a:spcPts val="600"/>
              </a:spcAft>
              <a:buFont typeface="Arial" panose="020B0604020202020204" pitchFamily="34" charset="0"/>
              <a:buNone/>
              <a:defRPr/>
            </a:pPr>
            <a:r>
              <a:rPr sz="3200" b="1">
                <a:solidFill>
                  <a:schemeClr val="bg2">
                    <a:lumMod val="25000"/>
                  </a:schemeClr>
                </a:solidFill>
              </a:rPr>
              <a:t>We believe in one Lord, Jesus Christ, the only Son of God, eternally begotten of the Father, God from God, Light from Light, true God from true God, begotten, not made, of one Being with the Father; through Him all things were made.</a:t>
            </a:r>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476AE8-B8AB-B1CA-3C13-AD93ED82441B}"/>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Lord, Jesus Christ, the only Son of God, eternally begotten of the Father, God from God, Light from Light, true God from true God, begotten, not made, of one Being with the Father; through Him all things were made.</a:t>
            </a:r>
          </a:p>
          <a:p>
            <a:pPr eaLnBrk="1" fontAlgn="auto" hangingPunct="1">
              <a:spcBef>
                <a:spcPts val="0"/>
              </a:spcBef>
              <a:spcAft>
                <a:spcPts val="600"/>
              </a:spcAft>
              <a:defRPr/>
            </a:pPr>
            <a:r>
              <a:rPr sz="2800" i="1">
                <a:solidFill>
                  <a:schemeClr val="bg2">
                    <a:lumMod val="25000"/>
                  </a:schemeClr>
                </a:solidFill>
              </a:rPr>
              <a:t>7. Do you believe in Jesus Christ?</a:t>
            </a:r>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476AE8-B8AB-B1CA-3C13-AD93ED82441B}"/>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Lord, Jesus Christ, the only Son of God, eternally begotten of the Father, God from God, Light from Light, true God from true God, begotten, not made, of one Being with the Father; through Him all things were made.</a:t>
            </a:r>
          </a:p>
          <a:p>
            <a:pPr eaLnBrk="1" fontAlgn="auto" hangingPunct="1">
              <a:spcBef>
                <a:spcPts val="0"/>
              </a:spcBef>
              <a:spcAft>
                <a:spcPts val="600"/>
              </a:spcAft>
              <a:defRPr/>
            </a:pPr>
            <a:r>
              <a:rPr sz="2800" i="1">
                <a:solidFill>
                  <a:schemeClr val="bg2">
                    <a:lumMod val="25000"/>
                  </a:schemeClr>
                </a:solidFill>
              </a:rPr>
              <a:t>7. Do you believe in Jesus Christ?</a:t>
            </a:r>
          </a:p>
          <a:p>
            <a:pPr eaLnBrk="1" fontAlgn="auto" hangingPunct="1">
              <a:spcBef>
                <a:spcPts val="0"/>
              </a:spcBef>
              <a:spcAft>
                <a:spcPts val="600"/>
              </a:spcAft>
              <a:defRPr/>
            </a:pPr>
            <a:r>
              <a:rPr sz="2800">
                <a:solidFill>
                  <a:schemeClr val="bg2">
                    <a:lumMod val="25000"/>
                  </a:schemeClr>
                </a:solidFill>
              </a:rPr>
              <a:t>Yes. I believe in one Lord, Jesus Christ, the only Son of God.</a:t>
            </a:r>
            <a:endParaRPr sz="2800" b="1">
              <a:solidFill>
                <a:schemeClr val="bg2">
                  <a:lumMod val="25000"/>
                </a:schemeClr>
              </a:solidFill>
            </a:endParaRPr>
          </a:p>
        </p:txBody>
      </p:sp>
    </p:spTree>
    <p:extLst>
      <p:ext uri="{BB962C8B-B14F-4D97-AF65-F5344CB8AC3E}">
        <p14:creationId xmlns:p14="http://schemas.microsoft.com/office/powerpoint/2010/main" val="1753446661"/>
      </p:ext>
    </p:extLst>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7. Do you believe in Jesus Christ?</a:t>
            </a:r>
          </a:p>
          <a:p>
            <a:pPr>
              <a:spcBef>
                <a:spcPts val="0"/>
              </a:spcBef>
              <a:defRPr/>
            </a:pPr>
            <a:r>
              <a:rPr lang="en-US" sz="2800">
                <a:solidFill>
                  <a:schemeClr val="bg2">
                    <a:lumMod val="25000"/>
                  </a:schemeClr>
                </a:solidFill>
              </a:rPr>
              <a:t>Yes. I believe in one Lord, Jesus Christ, the only Son of God.</a:t>
            </a:r>
          </a:p>
          <a:p>
            <a:pPr eaLnBrk="1" fontAlgn="auto" hangingPunct="1">
              <a:spcBef>
                <a:spcPts val="0"/>
              </a:spcBef>
              <a:spcAft>
                <a:spcPts val="0"/>
              </a:spcAft>
              <a:defRPr/>
            </a:pPr>
            <a:r>
              <a:rPr lang="en-US" sz="2800" b="1">
                <a:solidFill>
                  <a:schemeClr val="bg2">
                    <a:lumMod val="25000"/>
                  </a:schemeClr>
                </a:solidFill>
              </a:rPr>
              <a:t>Mark 9:7</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And a cloud overshadowed them, and a voice came out of the cloud, “This is my beloved Son; listen to him.”</a:t>
            </a:r>
          </a:p>
        </p:txBody>
      </p:sp>
    </p:spTree>
    <p:extLst>
      <p:ext uri="{BB962C8B-B14F-4D97-AF65-F5344CB8AC3E}">
        <p14:creationId xmlns:p14="http://schemas.microsoft.com/office/powerpoint/2010/main" val="4078071934"/>
      </p:ext>
    </p:extLst>
  </p:cSld>
  <p:clrMapOvr>
    <a:masterClrMapping/>
  </p:clrMapOvr>
  <p:transition spd="slow"/>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7. Do you believe in Jesus Christ?</a:t>
            </a:r>
          </a:p>
          <a:p>
            <a:pPr>
              <a:spcBef>
                <a:spcPts val="0"/>
              </a:spcBef>
              <a:defRPr/>
            </a:pPr>
            <a:r>
              <a:rPr lang="en-US" sz="2800">
                <a:solidFill>
                  <a:schemeClr val="bg2">
                    <a:lumMod val="25000"/>
                  </a:schemeClr>
                </a:solidFill>
              </a:rPr>
              <a:t>Yes. I believe in one Lord, Jesus Christ, the only Son of God.</a:t>
            </a:r>
          </a:p>
          <a:p>
            <a:pPr eaLnBrk="1" fontAlgn="auto" hangingPunct="1">
              <a:spcBef>
                <a:spcPts val="0"/>
              </a:spcBef>
              <a:spcAft>
                <a:spcPts val="0"/>
              </a:spcAft>
              <a:defRPr/>
            </a:pPr>
            <a:r>
              <a:rPr lang="en-US" sz="2800" b="1">
                <a:solidFill>
                  <a:schemeClr val="bg2">
                    <a:lumMod val="25000"/>
                  </a:schemeClr>
                </a:solidFill>
              </a:rPr>
              <a:t>Matthew 3:17</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and behold, a voice from heaven said, “This is my beloved Son, with whom I am well pleased.”</a:t>
            </a:r>
          </a:p>
        </p:txBody>
      </p:sp>
    </p:spTree>
    <p:extLst>
      <p:ext uri="{BB962C8B-B14F-4D97-AF65-F5344CB8AC3E}">
        <p14:creationId xmlns:p14="http://schemas.microsoft.com/office/powerpoint/2010/main" val="1088077651"/>
      </p:ext>
    </p:extLst>
  </p:cSld>
  <p:clrMapOvr>
    <a:masterClrMapping/>
  </p:clrMapOvr>
  <p:transition spd="slow"/>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7. Do you believe in Jesus Christ?</a:t>
            </a:r>
          </a:p>
          <a:p>
            <a:pPr>
              <a:spcBef>
                <a:spcPts val="0"/>
              </a:spcBef>
              <a:defRPr/>
            </a:pPr>
            <a:r>
              <a:rPr lang="en-US" sz="2800">
                <a:solidFill>
                  <a:schemeClr val="bg2">
                    <a:lumMod val="25000"/>
                  </a:schemeClr>
                </a:solidFill>
              </a:rPr>
              <a:t>Yes. I believe in one Lord, Jesus Christ, the only Son of God.</a:t>
            </a:r>
          </a:p>
          <a:p>
            <a:pPr eaLnBrk="1" fontAlgn="auto" hangingPunct="1">
              <a:spcBef>
                <a:spcPts val="0"/>
              </a:spcBef>
              <a:spcAft>
                <a:spcPts val="0"/>
              </a:spcAft>
              <a:defRPr/>
            </a:pPr>
            <a:r>
              <a:rPr lang="en-US" sz="2800" b="1">
                <a:solidFill>
                  <a:schemeClr val="bg2">
                    <a:lumMod val="25000"/>
                  </a:schemeClr>
                </a:solidFill>
              </a:rPr>
              <a:t>John 3:16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“For God so loved the world, that he gave his only Son, that whoever believes in him should not perish but have eternal life.”</a:t>
            </a:r>
          </a:p>
        </p:txBody>
      </p:sp>
    </p:spTree>
    <p:extLst>
      <p:ext uri="{BB962C8B-B14F-4D97-AF65-F5344CB8AC3E}">
        <p14:creationId xmlns:p14="http://schemas.microsoft.com/office/powerpoint/2010/main" val="47993006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9FB746-3E7B-EBDC-32C6-360FCAC1F2D4}"/>
              </a:ext>
            </a:extLst>
          </p:cNvPr>
          <p:cNvSpPr>
            <a:spLocks noGrp="1"/>
          </p:cNvSpPr>
          <p:nvPr>
            <p:ph sz="quarter" idx="13"/>
          </p:nvPr>
        </p:nvSpPr>
        <p:spPr>
          <a:xfrm>
            <a:off x="444500" y="1463675"/>
            <a:ext cx="11210925" cy="4600575"/>
          </a:xfrm>
        </p:spPr>
        <p:txBody>
          <a:bodyPr rtlCol="0">
            <a:noAutofit/>
          </a:bodyPr>
          <a:lstStyle/>
          <a:p>
            <a:pPr eaLnBrk="1" fontAlgn="auto" hangingPunct="1">
              <a:defRPr/>
            </a:pPr>
            <a:r>
              <a:rPr sz="3600" dirty="0">
                <a:solidFill>
                  <a:schemeClr val="bg2">
                    <a:lumMod val="25000"/>
                  </a:schemeClr>
                </a:solidFill>
              </a:rPr>
              <a:t>Part 3: Sources for Catechetical Formulae</a:t>
            </a:r>
          </a:p>
          <a:p>
            <a:pPr marL="457200" indent="-457200" eaLnBrk="1" fontAlgn="auto" hangingPunct="1">
              <a:buFont typeface="+mj-lt"/>
              <a:buAutoNum type="arabicPeriod"/>
              <a:defRPr/>
            </a:pPr>
            <a:r>
              <a:rPr lang="en-US" sz="2700" dirty="0">
                <a:solidFill>
                  <a:schemeClr val="bg2">
                    <a:lumMod val="25000"/>
                  </a:schemeClr>
                </a:solidFill>
              </a:rPr>
              <a:t>Holy Scripture—“The canonical books of the Old and New Testaments (as specified in the Articles of Religion) are the primary rule and authority for faith, morals, and service, against which all other authorities must be measured” (¶ 104). As the Confession of Faith states, “We believe the Holy Bible, Old and New Testaments, reveals the Word of God so far as it is necessary for our salvation. It is to be received through the Holy Spirit as the true rule and guide for faith and practice. </a:t>
            </a:r>
            <a:r>
              <a:rPr lang="en-US" sz="2700" i="1" dirty="0">
                <a:solidFill>
                  <a:schemeClr val="bg2">
                    <a:lumMod val="25000"/>
                  </a:schemeClr>
                </a:solidFill>
              </a:rPr>
              <a:t>(continued)</a:t>
            </a:r>
            <a:endParaRPr lang="en-US" sz="2700" dirty="0">
              <a:solidFill>
                <a:schemeClr val="bg2">
                  <a:lumMod val="25000"/>
                </a:schemeClr>
              </a:solidFill>
            </a:endParaRPr>
          </a:p>
        </p:txBody>
      </p:sp>
    </p:spTree>
    <p:extLst>
      <p:ext uri="{BB962C8B-B14F-4D97-AF65-F5344CB8AC3E}">
        <p14:creationId xmlns:p14="http://schemas.microsoft.com/office/powerpoint/2010/main" val="338645405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7. Do you believe in Jesus Christ?</a:t>
            </a:r>
          </a:p>
          <a:p>
            <a:pPr>
              <a:spcBef>
                <a:spcPts val="0"/>
              </a:spcBef>
              <a:defRPr/>
            </a:pPr>
            <a:r>
              <a:rPr lang="en-US" sz="2800">
                <a:solidFill>
                  <a:schemeClr val="bg2">
                    <a:lumMod val="25000"/>
                  </a:schemeClr>
                </a:solidFill>
              </a:rPr>
              <a:t>Yes. I believe in one Lord, Jesus Christ, the only Son of God.</a:t>
            </a:r>
          </a:p>
          <a:p>
            <a:pPr eaLnBrk="1" fontAlgn="auto" hangingPunct="1">
              <a:spcBef>
                <a:spcPts val="0"/>
              </a:spcBef>
              <a:spcAft>
                <a:spcPts val="0"/>
              </a:spcAft>
              <a:defRPr/>
            </a:pPr>
            <a:r>
              <a:rPr lang="en-US" sz="2800" b="1">
                <a:solidFill>
                  <a:schemeClr val="bg2">
                    <a:lumMod val="25000"/>
                  </a:schemeClr>
                </a:solidFill>
              </a:rPr>
              <a:t>Acts 2:36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“Let all the house of Israel therefore know for certain that God has made him both Lord and Christ, this Jesus whom you crucified.”</a:t>
            </a:r>
          </a:p>
        </p:txBody>
      </p:sp>
    </p:spTree>
    <p:extLst>
      <p:ext uri="{BB962C8B-B14F-4D97-AF65-F5344CB8AC3E}">
        <p14:creationId xmlns:p14="http://schemas.microsoft.com/office/powerpoint/2010/main" val="760163550"/>
      </p:ext>
    </p:extLst>
  </p:cSld>
  <p:clrMapOvr>
    <a:masterClrMapping/>
  </p:clrMapOvr>
  <p:transition spd="slow"/>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7. Do you believe in Jesus Christ?</a:t>
            </a:r>
          </a:p>
          <a:p>
            <a:pPr>
              <a:spcBef>
                <a:spcPts val="0"/>
              </a:spcBef>
              <a:defRPr/>
            </a:pPr>
            <a:r>
              <a:rPr lang="en-US" sz="2800">
                <a:solidFill>
                  <a:schemeClr val="bg2">
                    <a:lumMod val="25000"/>
                  </a:schemeClr>
                </a:solidFill>
              </a:rPr>
              <a:t>Yes. I believe in one Lord, Jesus Christ, the only Son of God.</a:t>
            </a:r>
          </a:p>
          <a:p>
            <a:pPr eaLnBrk="1" fontAlgn="auto" hangingPunct="1">
              <a:spcBef>
                <a:spcPts val="0"/>
              </a:spcBef>
              <a:spcAft>
                <a:spcPts val="0"/>
              </a:spcAft>
              <a:defRPr/>
            </a:pPr>
            <a:r>
              <a:rPr lang="en-US" sz="2800" b="1">
                <a:solidFill>
                  <a:schemeClr val="bg2">
                    <a:lumMod val="25000"/>
                  </a:schemeClr>
                </a:solidFill>
              </a:rPr>
              <a:t>Romans 10:9</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because, if you confess with your mouth that Jesus is Lord and believe in your heart that God raised him from the dead, you will be saved.</a:t>
            </a:r>
          </a:p>
        </p:txBody>
      </p:sp>
    </p:spTree>
    <p:extLst>
      <p:ext uri="{BB962C8B-B14F-4D97-AF65-F5344CB8AC3E}">
        <p14:creationId xmlns:p14="http://schemas.microsoft.com/office/powerpoint/2010/main" val="2787569131"/>
      </p:ext>
    </p:extLst>
  </p:cSld>
  <p:clrMapOvr>
    <a:masterClrMapping/>
  </p:clrMapOvr>
  <p:transition spd="slow"/>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7. Do you believe in Jesus Christ?</a:t>
            </a:r>
          </a:p>
          <a:p>
            <a:pPr>
              <a:spcBef>
                <a:spcPts val="0"/>
              </a:spcBef>
              <a:defRPr/>
            </a:pPr>
            <a:r>
              <a:rPr lang="en-US" sz="2800">
                <a:solidFill>
                  <a:schemeClr val="bg2">
                    <a:lumMod val="25000"/>
                  </a:schemeClr>
                </a:solidFill>
              </a:rPr>
              <a:t>Yes. I believe in one Lord, Jesus Christ, the only Son of God.</a:t>
            </a:r>
          </a:p>
          <a:p>
            <a:pPr eaLnBrk="1" fontAlgn="auto" hangingPunct="1">
              <a:spcBef>
                <a:spcPts val="0"/>
              </a:spcBef>
              <a:spcAft>
                <a:spcPts val="0"/>
              </a:spcAft>
              <a:defRPr/>
            </a:pPr>
            <a:r>
              <a:rPr lang="en-US" sz="2800" b="1">
                <a:solidFill>
                  <a:schemeClr val="bg2">
                    <a:lumMod val="25000"/>
                  </a:schemeClr>
                </a:solidFill>
              </a:rPr>
              <a:t>1 Corinthians 8:6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yet for us there is one God, the Father, from whom are all things and for whom we exist, and one Lord, Jesus Christ, through whom are all things and through whom we exist.</a:t>
            </a:r>
          </a:p>
        </p:txBody>
      </p:sp>
    </p:spTree>
    <p:extLst>
      <p:ext uri="{BB962C8B-B14F-4D97-AF65-F5344CB8AC3E}">
        <p14:creationId xmlns:p14="http://schemas.microsoft.com/office/powerpoint/2010/main" val="1906684618"/>
      </p:ext>
    </p:extLst>
  </p:cSld>
  <p:clrMapOvr>
    <a:masterClrMapping/>
  </p:clrMapOvr>
  <p:transition spd="slow"/>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7. Do you believe in Jesus Christ?</a:t>
            </a:r>
          </a:p>
          <a:p>
            <a:pPr>
              <a:spcBef>
                <a:spcPts val="0"/>
              </a:spcBef>
              <a:defRPr/>
            </a:pPr>
            <a:r>
              <a:rPr lang="en-US" sz="2800">
                <a:solidFill>
                  <a:schemeClr val="bg2">
                    <a:lumMod val="25000"/>
                  </a:schemeClr>
                </a:solidFill>
              </a:rPr>
              <a:t>Yes. I believe in one Lord, Jesus Christ, the only Son of God.</a:t>
            </a:r>
          </a:p>
          <a:p>
            <a:pPr eaLnBrk="1" fontAlgn="auto" hangingPunct="1">
              <a:spcBef>
                <a:spcPts val="0"/>
              </a:spcBef>
              <a:spcAft>
                <a:spcPts val="0"/>
              </a:spcAft>
              <a:defRPr/>
            </a:pPr>
            <a:r>
              <a:rPr lang="en-US" sz="2800" b="1">
                <a:solidFill>
                  <a:schemeClr val="bg2">
                    <a:lumMod val="25000"/>
                  </a:schemeClr>
                </a:solidFill>
              </a:rPr>
              <a:t>Philippians 2:11</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and every tongue confess that Jesus Christ is Lord, to the glory of God the Father.</a:t>
            </a:r>
          </a:p>
        </p:txBody>
      </p:sp>
    </p:spTree>
    <p:extLst>
      <p:ext uri="{BB962C8B-B14F-4D97-AF65-F5344CB8AC3E}">
        <p14:creationId xmlns:p14="http://schemas.microsoft.com/office/powerpoint/2010/main" val="729938862"/>
      </p:ext>
    </p:extLst>
  </p:cSld>
  <p:clrMapOvr>
    <a:masterClrMapping/>
  </p:clrMapOvr>
  <p:transition spd="slow"/>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7. Do you believe in Jesus Christ?</a:t>
            </a:r>
          </a:p>
          <a:p>
            <a:pPr>
              <a:spcBef>
                <a:spcPts val="0"/>
              </a:spcBef>
              <a:defRPr/>
            </a:pPr>
            <a:r>
              <a:rPr lang="en-US" sz="2800">
                <a:solidFill>
                  <a:schemeClr val="bg2">
                    <a:lumMod val="25000"/>
                  </a:schemeClr>
                </a:solidFill>
              </a:rPr>
              <a:t>Yes. I believe in one Lord, Jesus Christ, the only Son of God.</a:t>
            </a:r>
          </a:p>
          <a:p>
            <a:pPr eaLnBrk="1" fontAlgn="auto" hangingPunct="1">
              <a:spcBef>
                <a:spcPts val="0"/>
              </a:spcBef>
              <a:spcAft>
                <a:spcPts val="0"/>
              </a:spcAft>
              <a:defRPr/>
            </a:pPr>
            <a:r>
              <a:rPr lang="en-US" sz="2800" b="1">
                <a:solidFill>
                  <a:schemeClr val="bg2">
                    <a:lumMod val="25000"/>
                  </a:schemeClr>
                </a:solidFill>
              </a:rPr>
              <a:t>Jude 1:4</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For certain people have crept in unnoticed who long ago were designated for this condemnation, ungodly people, who pervert the grace of our God into sensuality and deny our only Master and Lord, Jesus Christ.</a:t>
            </a:r>
          </a:p>
        </p:txBody>
      </p:sp>
    </p:spTree>
    <p:extLst>
      <p:ext uri="{BB962C8B-B14F-4D97-AF65-F5344CB8AC3E}">
        <p14:creationId xmlns:p14="http://schemas.microsoft.com/office/powerpoint/2010/main" val="3003827672"/>
      </p:ext>
    </p:extLst>
  </p:cSld>
  <p:clrMapOvr>
    <a:masterClrMapping/>
  </p:clrMapOvr>
  <p:transition spd="slow"/>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D615A7-3508-696A-E2E0-CF1995CC7373}"/>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Lord, Jesus Christ, the only Son of God, eternally begotten of the Father, God from God, Light from Light, true God from true God, begotten, not made, of one Being with the Father; through Him all things were made.</a:t>
            </a:r>
          </a:p>
          <a:p>
            <a:pPr eaLnBrk="1" fontAlgn="auto" hangingPunct="1">
              <a:spcBef>
                <a:spcPts val="0"/>
              </a:spcBef>
              <a:spcAft>
                <a:spcPts val="600"/>
              </a:spcAft>
              <a:defRPr/>
            </a:pPr>
            <a:r>
              <a:rPr sz="2800" i="1">
                <a:solidFill>
                  <a:schemeClr val="bg2">
                    <a:lumMod val="25000"/>
                  </a:schemeClr>
                </a:solidFill>
              </a:rPr>
              <a:t>8. Is the Son God?</a:t>
            </a:r>
          </a:p>
        </p:txBody>
      </p:sp>
    </p:spTree>
  </p:cSld>
  <p:clrMapOvr>
    <a:masterClrMapping/>
  </p:clrMapOvr>
  <p:transition spd="slow"/>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D615A7-3508-696A-E2E0-CF1995CC7373}"/>
              </a:ext>
            </a:extLst>
          </p:cNvPr>
          <p:cNvSpPr>
            <a:spLocks noGrp="1"/>
          </p:cNvSpPr>
          <p:nvPr>
            <p:ph sz="quarter" idx="13"/>
          </p:nvPr>
        </p:nvSpPr>
        <p:spPr>
          <a:xfrm>
            <a:off x="444500" y="1463675"/>
            <a:ext cx="11210925" cy="4600575"/>
          </a:xfrm>
        </p:spPr>
        <p:txBody>
          <a:bodyPr rtlCol="0">
            <a:normAutofit lnSpcReduction="10000"/>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Lord, Jesus Christ, the only Son of God, eternally begotten of the Father, God from God, Light from Light, true God from true God, begotten, not made, of one Being with the Father; through Him all things were made.</a:t>
            </a:r>
          </a:p>
          <a:p>
            <a:pPr eaLnBrk="1" fontAlgn="auto" hangingPunct="1">
              <a:spcBef>
                <a:spcPts val="0"/>
              </a:spcBef>
              <a:spcAft>
                <a:spcPts val="600"/>
              </a:spcAft>
              <a:defRPr/>
            </a:pPr>
            <a:r>
              <a:rPr sz="2800" i="1">
                <a:solidFill>
                  <a:schemeClr val="bg2">
                    <a:lumMod val="25000"/>
                  </a:schemeClr>
                </a:solidFill>
              </a:rPr>
              <a:t>8. Is the Son God?</a:t>
            </a:r>
          </a:p>
          <a:p>
            <a:pPr eaLnBrk="1" fontAlgn="auto" hangingPunct="1">
              <a:spcBef>
                <a:spcPts val="0"/>
              </a:spcBef>
              <a:spcAft>
                <a:spcPts val="600"/>
              </a:spcAft>
              <a:defRPr/>
            </a:pPr>
            <a:r>
              <a:rPr sz="2800">
                <a:solidFill>
                  <a:schemeClr val="bg2">
                    <a:lumMod val="25000"/>
                  </a:schemeClr>
                </a:solidFill>
              </a:rPr>
              <a:t>Yes. The Son is eternally begotten of the Father, God from God, Light from Light, true God from true God, begotten, not made, of one Being with the Father.</a:t>
            </a:r>
            <a:endParaRPr sz="2800" b="1">
              <a:solidFill>
                <a:schemeClr val="bg2">
                  <a:lumMod val="25000"/>
                </a:schemeClr>
              </a:solidFill>
            </a:endParaRPr>
          </a:p>
        </p:txBody>
      </p:sp>
    </p:spTree>
    <p:extLst>
      <p:ext uri="{BB962C8B-B14F-4D97-AF65-F5344CB8AC3E}">
        <p14:creationId xmlns:p14="http://schemas.microsoft.com/office/powerpoint/2010/main" val="1700014613"/>
      </p:ext>
    </p:extLst>
  </p:cSld>
  <p:clrMapOvr>
    <a:masterClrMapping/>
  </p:clrMapOvr>
  <p:transition spd="slow"/>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8. Is the Son God?</a:t>
            </a:r>
          </a:p>
          <a:p>
            <a:pPr>
              <a:spcBef>
                <a:spcPts val="0"/>
              </a:spcBef>
              <a:defRPr/>
            </a:pPr>
            <a:r>
              <a:rPr lang="en-US" sz="2800">
                <a:solidFill>
                  <a:schemeClr val="bg2">
                    <a:lumMod val="25000"/>
                  </a:schemeClr>
                </a:solidFill>
              </a:rPr>
              <a:t>Yes. The Son is eternally begotten of the Father, God from God, Light from Light, true God from true God, begotten, not made, of one Being with the Father.</a:t>
            </a:r>
          </a:p>
          <a:p>
            <a:pPr eaLnBrk="1" fontAlgn="auto" hangingPunct="1">
              <a:spcBef>
                <a:spcPts val="0"/>
              </a:spcBef>
              <a:spcAft>
                <a:spcPts val="0"/>
              </a:spcAft>
              <a:defRPr/>
            </a:pPr>
            <a:r>
              <a:rPr lang="en-US" sz="2800" b="1">
                <a:solidFill>
                  <a:schemeClr val="bg2">
                    <a:lumMod val="25000"/>
                  </a:schemeClr>
                </a:solidFill>
              </a:rPr>
              <a:t>Luke 10:22</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“All things have been handed over to me by my Father, and no one knows who the Son is except the Father, or who the Father is except the Son and anyone to whom the Son chooses to reveal him.”</a:t>
            </a:r>
          </a:p>
        </p:txBody>
      </p:sp>
    </p:spTree>
    <p:extLst>
      <p:ext uri="{BB962C8B-B14F-4D97-AF65-F5344CB8AC3E}">
        <p14:creationId xmlns:p14="http://schemas.microsoft.com/office/powerpoint/2010/main" val="4110814963"/>
      </p:ext>
    </p:extLst>
  </p:cSld>
  <p:clrMapOvr>
    <a:masterClrMapping/>
  </p:clrMapOvr>
  <p:transition spd="slow"/>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8. Is the Son God?</a:t>
            </a:r>
          </a:p>
          <a:p>
            <a:pPr>
              <a:spcBef>
                <a:spcPts val="0"/>
              </a:spcBef>
              <a:defRPr/>
            </a:pPr>
            <a:r>
              <a:rPr lang="en-US" sz="2800">
                <a:solidFill>
                  <a:schemeClr val="bg2">
                    <a:lumMod val="25000"/>
                  </a:schemeClr>
                </a:solidFill>
              </a:rPr>
              <a:t>Yes. The Son is eternally begotten of the Father, God from God, Light from Light, true God from true God, begotten, not made, of one Being with the Father.</a:t>
            </a:r>
          </a:p>
          <a:p>
            <a:pPr eaLnBrk="1" fontAlgn="auto" hangingPunct="1">
              <a:spcBef>
                <a:spcPts val="0"/>
              </a:spcBef>
              <a:spcAft>
                <a:spcPts val="0"/>
              </a:spcAft>
              <a:defRPr/>
            </a:pPr>
            <a:r>
              <a:rPr lang="en-US" sz="2800" b="1">
                <a:solidFill>
                  <a:schemeClr val="bg2">
                    <a:lumMod val="25000"/>
                  </a:schemeClr>
                </a:solidFill>
              </a:rPr>
              <a:t>John 1:1</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In the beginning was the Word, and the Word was with God, and the Word was God.</a:t>
            </a:r>
          </a:p>
        </p:txBody>
      </p:sp>
    </p:spTree>
    <p:extLst>
      <p:ext uri="{BB962C8B-B14F-4D97-AF65-F5344CB8AC3E}">
        <p14:creationId xmlns:p14="http://schemas.microsoft.com/office/powerpoint/2010/main" val="3002615838"/>
      </p:ext>
    </p:extLst>
  </p:cSld>
  <p:clrMapOvr>
    <a:masterClrMapping/>
  </p:clrMapOvr>
  <p:transition spd="slow"/>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8. Is the Son God?</a:t>
            </a:r>
          </a:p>
          <a:p>
            <a:pPr>
              <a:spcBef>
                <a:spcPts val="0"/>
              </a:spcBef>
              <a:defRPr/>
            </a:pPr>
            <a:r>
              <a:rPr lang="en-US" sz="2800">
                <a:solidFill>
                  <a:schemeClr val="bg2">
                    <a:lumMod val="25000"/>
                  </a:schemeClr>
                </a:solidFill>
              </a:rPr>
              <a:t>Yes. The Son is eternally begotten of the Father, God from God, Light from Light, true God from true God, begotten, not made, of one Being with the Father.</a:t>
            </a:r>
          </a:p>
          <a:p>
            <a:pPr eaLnBrk="1" fontAlgn="auto" hangingPunct="1">
              <a:spcBef>
                <a:spcPts val="0"/>
              </a:spcBef>
              <a:spcAft>
                <a:spcPts val="0"/>
              </a:spcAft>
              <a:defRPr/>
            </a:pPr>
            <a:r>
              <a:rPr lang="en-US" sz="2800" b="1">
                <a:solidFill>
                  <a:schemeClr val="bg2">
                    <a:lumMod val="25000"/>
                  </a:schemeClr>
                </a:solidFill>
              </a:rPr>
              <a:t>John 1:14</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And the Word became flesh and dwelt among us, and we have seen his glory, glory as of the only Son from the Father, full of grace and truth.</a:t>
            </a:r>
          </a:p>
        </p:txBody>
      </p:sp>
    </p:spTree>
    <p:extLst>
      <p:ext uri="{BB962C8B-B14F-4D97-AF65-F5344CB8AC3E}">
        <p14:creationId xmlns:p14="http://schemas.microsoft.com/office/powerpoint/2010/main" val="351813476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9FB746-3E7B-EBDC-32C6-360FCAC1F2D4}"/>
              </a:ext>
            </a:extLst>
          </p:cNvPr>
          <p:cNvSpPr>
            <a:spLocks noGrp="1"/>
          </p:cNvSpPr>
          <p:nvPr>
            <p:ph sz="quarter" idx="13"/>
          </p:nvPr>
        </p:nvSpPr>
        <p:spPr>
          <a:xfrm>
            <a:off x="444500" y="1463675"/>
            <a:ext cx="11210925" cy="4600575"/>
          </a:xfrm>
        </p:spPr>
        <p:txBody>
          <a:bodyPr rtlCol="0">
            <a:noAutofit/>
          </a:bodyPr>
          <a:lstStyle/>
          <a:p>
            <a:pPr eaLnBrk="1" fontAlgn="auto" hangingPunct="1">
              <a:defRPr/>
            </a:pPr>
            <a:r>
              <a:rPr sz="3600" dirty="0">
                <a:solidFill>
                  <a:schemeClr val="bg2">
                    <a:lumMod val="25000"/>
                  </a:schemeClr>
                </a:solidFill>
              </a:rPr>
              <a:t>Part 3: Sources for Catechetical Formulae</a:t>
            </a:r>
          </a:p>
          <a:p>
            <a:pPr marL="457200" eaLnBrk="1" fontAlgn="auto" hangingPunct="1">
              <a:defRPr/>
            </a:pPr>
            <a:r>
              <a:rPr lang="en-US" sz="2700" dirty="0">
                <a:solidFill>
                  <a:schemeClr val="bg2">
                    <a:lumMod val="25000"/>
                  </a:schemeClr>
                </a:solidFill>
              </a:rPr>
              <a:t>Whatever is not revealed in or established by the Holy Scriptures is not to be made an article of faith nor is it to be taught as essential to salvation” (Article IV). Throughout, this catechism provides references to scriptures that reveal and establish the doctrines confessed here.</a:t>
            </a:r>
          </a:p>
        </p:txBody>
      </p:sp>
    </p:spTree>
    <p:extLst>
      <p:ext uri="{BB962C8B-B14F-4D97-AF65-F5344CB8AC3E}">
        <p14:creationId xmlns:p14="http://schemas.microsoft.com/office/powerpoint/2010/main" val="224223427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8. Is the Son God?</a:t>
            </a:r>
          </a:p>
          <a:p>
            <a:pPr>
              <a:spcBef>
                <a:spcPts val="0"/>
              </a:spcBef>
              <a:defRPr/>
            </a:pPr>
            <a:r>
              <a:rPr lang="en-US" sz="2800">
                <a:solidFill>
                  <a:schemeClr val="bg2">
                    <a:lumMod val="25000"/>
                  </a:schemeClr>
                </a:solidFill>
              </a:rPr>
              <a:t>Yes. The Son is eternally begotten of the Father, God from God, Light from Light, true God from true God, begotten, not made, of one Being with the Father.</a:t>
            </a:r>
          </a:p>
          <a:p>
            <a:pPr eaLnBrk="1" fontAlgn="auto" hangingPunct="1">
              <a:spcBef>
                <a:spcPts val="0"/>
              </a:spcBef>
              <a:spcAft>
                <a:spcPts val="0"/>
              </a:spcAft>
              <a:defRPr/>
            </a:pPr>
            <a:r>
              <a:rPr lang="en-US" sz="2800" b="1">
                <a:solidFill>
                  <a:schemeClr val="bg2">
                    <a:lumMod val="25000"/>
                  </a:schemeClr>
                </a:solidFill>
              </a:rPr>
              <a:t>John 1:18</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No one has ever seen God; the only God, who is at the Father's side, he has made him known.</a:t>
            </a:r>
          </a:p>
        </p:txBody>
      </p:sp>
    </p:spTree>
    <p:extLst>
      <p:ext uri="{BB962C8B-B14F-4D97-AF65-F5344CB8AC3E}">
        <p14:creationId xmlns:p14="http://schemas.microsoft.com/office/powerpoint/2010/main" val="3039955569"/>
      </p:ext>
    </p:extLst>
  </p:cSld>
  <p:clrMapOvr>
    <a:masterClrMapping/>
  </p:clrMapOvr>
  <p:transition spd="slow"/>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8. Is the Son God?</a:t>
            </a:r>
          </a:p>
          <a:p>
            <a:pPr>
              <a:spcBef>
                <a:spcPts val="0"/>
              </a:spcBef>
              <a:defRPr/>
            </a:pPr>
            <a:r>
              <a:rPr lang="en-US" sz="2800">
                <a:solidFill>
                  <a:schemeClr val="bg2">
                    <a:lumMod val="25000"/>
                  </a:schemeClr>
                </a:solidFill>
              </a:rPr>
              <a:t>Yes. The Son is eternally begotten of the Father, God from God, Light from Light, true God from true God, begotten, not made, of one Being with the Father.</a:t>
            </a:r>
          </a:p>
          <a:p>
            <a:pPr eaLnBrk="1" fontAlgn="auto" hangingPunct="1">
              <a:spcBef>
                <a:spcPts val="0"/>
              </a:spcBef>
              <a:spcAft>
                <a:spcPts val="0"/>
              </a:spcAft>
              <a:defRPr/>
            </a:pPr>
            <a:r>
              <a:rPr lang="en-US" sz="2800" b="1">
                <a:solidFill>
                  <a:schemeClr val="bg2">
                    <a:lumMod val="25000"/>
                  </a:schemeClr>
                </a:solidFill>
              </a:rPr>
              <a:t>John 8:12</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Again Jesus spoke to them, saying, “I am the light of the world. Whoever follows me will not walk in darkness, but will have the light of life.”</a:t>
            </a:r>
          </a:p>
        </p:txBody>
      </p:sp>
    </p:spTree>
    <p:extLst>
      <p:ext uri="{BB962C8B-B14F-4D97-AF65-F5344CB8AC3E}">
        <p14:creationId xmlns:p14="http://schemas.microsoft.com/office/powerpoint/2010/main" val="1750109593"/>
      </p:ext>
    </p:extLst>
  </p:cSld>
  <p:clrMapOvr>
    <a:masterClrMapping/>
  </p:clrMapOvr>
  <p:transition spd="slow"/>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8. Is the Son God?</a:t>
            </a:r>
          </a:p>
          <a:p>
            <a:pPr>
              <a:spcBef>
                <a:spcPts val="0"/>
              </a:spcBef>
              <a:defRPr/>
            </a:pPr>
            <a:r>
              <a:rPr lang="en-US" sz="2800">
                <a:solidFill>
                  <a:schemeClr val="bg2">
                    <a:lumMod val="25000"/>
                  </a:schemeClr>
                </a:solidFill>
              </a:rPr>
              <a:t>Yes. The Son is eternally begotten of the Father, God from God, Light from Light, true God from true God, begotten, not made, of one Being with the Father.</a:t>
            </a:r>
          </a:p>
          <a:p>
            <a:pPr eaLnBrk="1" fontAlgn="auto" hangingPunct="1">
              <a:spcBef>
                <a:spcPts val="0"/>
              </a:spcBef>
              <a:spcAft>
                <a:spcPts val="0"/>
              </a:spcAft>
              <a:defRPr/>
            </a:pPr>
            <a:r>
              <a:rPr lang="en-US" sz="2800" b="1">
                <a:solidFill>
                  <a:schemeClr val="bg2">
                    <a:lumMod val="25000"/>
                  </a:schemeClr>
                </a:solidFill>
              </a:rPr>
              <a:t>John 10:30</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“I and the Father are one.”</a:t>
            </a:r>
          </a:p>
        </p:txBody>
      </p:sp>
    </p:spTree>
    <p:extLst>
      <p:ext uri="{BB962C8B-B14F-4D97-AF65-F5344CB8AC3E}">
        <p14:creationId xmlns:p14="http://schemas.microsoft.com/office/powerpoint/2010/main" val="126055007"/>
      </p:ext>
    </p:extLst>
  </p:cSld>
  <p:clrMapOvr>
    <a:masterClrMapping/>
  </p:clrMapOvr>
  <p:transition spd="slow"/>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8. Is the Son God?</a:t>
            </a:r>
          </a:p>
          <a:p>
            <a:pPr>
              <a:spcBef>
                <a:spcPts val="0"/>
              </a:spcBef>
              <a:defRPr/>
            </a:pPr>
            <a:r>
              <a:rPr lang="en-US" sz="2800">
                <a:solidFill>
                  <a:schemeClr val="bg2">
                    <a:lumMod val="25000"/>
                  </a:schemeClr>
                </a:solidFill>
              </a:rPr>
              <a:t>Yes. The Son is eternally begotten of the Father, God from God, Light from Light, true God from true God, begotten, not made, of one Being with the Father.</a:t>
            </a:r>
          </a:p>
          <a:p>
            <a:pPr eaLnBrk="1" fontAlgn="auto" hangingPunct="1">
              <a:spcBef>
                <a:spcPts val="0"/>
              </a:spcBef>
              <a:spcAft>
                <a:spcPts val="0"/>
              </a:spcAft>
              <a:defRPr/>
            </a:pPr>
            <a:r>
              <a:rPr lang="en-US" sz="2800" b="1">
                <a:solidFill>
                  <a:schemeClr val="bg2">
                    <a:lumMod val="25000"/>
                  </a:schemeClr>
                </a:solidFill>
              </a:rPr>
              <a:t>Philippians 2:6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who, though he was in the form of God, did not count equality with God a thing to be grasped</a:t>
            </a:r>
          </a:p>
        </p:txBody>
      </p:sp>
    </p:spTree>
    <p:extLst>
      <p:ext uri="{BB962C8B-B14F-4D97-AF65-F5344CB8AC3E}">
        <p14:creationId xmlns:p14="http://schemas.microsoft.com/office/powerpoint/2010/main" val="1240220619"/>
      </p:ext>
    </p:extLst>
  </p:cSld>
  <p:clrMapOvr>
    <a:masterClrMapping/>
  </p:clrMapOvr>
  <p:transition spd="slow"/>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8. Is the Son God?</a:t>
            </a:r>
          </a:p>
          <a:p>
            <a:pPr>
              <a:spcBef>
                <a:spcPts val="0"/>
              </a:spcBef>
              <a:defRPr/>
            </a:pPr>
            <a:r>
              <a:rPr lang="en-US" sz="2800">
                <a:solidFill>
                  <a:schemeClr val="bg2">
                    <a:lumMod val="25000"/>
                  </a:schemeClr>
                </a:solidFill>
              </a:rPr>
              <a:t>Yes. The Son is eternally begotten of the Father, God from God, Light from Light, true God from true God, begotten, not made, of one Being with the Father.</a:t>
            </a:r>
          </a:p>
          <a:p>
            <a:pPr eaLnBrk="1" fontAlgn="auto" hangingPunct="1">
              <a:spcBef>
                <a:spcPts val="0"/>
              </a:spcBef>
              <a:spcAft>
                <a:spcPts val="0"/>
              </a:spcAft>
              <a:defRPr/>
            </a:pPr>
            <a:r>
              <a:rPr lang="en-US" sz="2800" b="1">
                <a:solidFill>
                  <a:schemeClr val="bg2">
                    <a:lumMod val="25000"/>
                  </a:schemeClr>
                </a:solidFill>
              </a:rPr>
              <a:t>Colossians 1:15</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He is the image of the invisible God, the firstborn of all creation.</a:t>
            </a:r>
          </a:p>
        </p:txBody>
      </p:sp>
    </p:spTree>
    <p:extLst>
      <p:ext uri="{BB962C8B-B14F-4D97-AF65-F5344CB8AC3E}">
        <p14:creationId xmlns:p14="http://schemas.microsoft.com/office/powerpoint/2010/main" val="426829655"/>
      </p:ext>
    </p:extLst>
  </p:cSld>
  <p:clrMapOvr>
    <a:masterClrMapping/>
  </p:clrMapOvr>
  <p:transition spd="slow"/>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8. Is the Son God?</a:t>
            </a:r>
          </a:p>
          <a:p>
            <a:pPr>
              <a:spcBef>
                <a:spcPts val="0"/>
              </a:spcBef>
              <a:defRPr/>
            </a:pPr>
            <a:r>
              <a:rPr lang="en-US" sz="2800">
                <a:solidFill>
                  <a:schemeClr val="bg2">
                    <a:lumMod val="25000"/>
                  </a:schemeClr>
                </a:solidFill>
              </a:rPr>
              <a:t>Yes. The Son is eternally begotten of the Father, God from God, Light from Light, true God from true God, begotten, not made, of one Being with the Father.</a:t>
            </a:r>
          </a:p>
          <a:p>
            <a:pPr eaLnBrk="1" fontAlgn="auto" hangingPunct="1">
              <a:spcBef>
                <a:spcPts val="0"/>
              </a:spcBef>
              <a:spcAft>
                <a:spcPts val="0"/>
              </a:spcAft>
              <a:defRPr/>
            </a:pPr>
            <a:r>
              <a:rPr lang="en-US" sz="2800" b="1">
                <a:solidFill>
                  <a:schemeClr val="bg2">
                    <a:lumMod val="25000"/>
                  </a:schemeClr>
                </a:solidFill>
              </a:rPr>
              <a:t>Colossians 1:19</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For in him all the fullness of God was pleased to dwell,</a:t>
            </a:r>
          </a:p>
        </p:txBody>
      </p:sp>
    </p:spTree>
    <p:extLst>
      <p:ext uri="{BB962C8B-B14F-4D97-AF65-F5344CB8AC3E}">
        <p14:creationId xmlns:p14="http://schemas.microsoft.com/office/powerpoint/2010/main" val="2491245304"/>
      </p:ext>
    </p:extLst>
  </p:cSld>
  <p:clrMapOvr>
    <a:masterClrMapping/>
  </p:clrMapOvr>
  <p:transition spd="slow"/>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8. Is the Son God?</a:t>
            </a:r>
          </a:p>
          <a:p>
            <a:pPr>
              <a:spcBef>
                <a:spcPts val="0"/>
              </a:spcBef>
              <a:defRPr/>
            </a:pPr>
            <a:r>
              <a:rPr lang="en-US" sz="2800">
                <a:solidFill>
                  <a:schemeClr val="bg2">
                    <a:lumMod val="25000"/>
                  </a:schemeClr>
                </a:solidFill>
              </a:rPr>
              <a:t>Yes. The Son is eternally begotten of the Father, God from God, Light from Light, true God from true God, begotten, not made, of one Being with the Father.</a:t>
            </a:r>
          </a:p>
          <a:p>
            <a:pPr eaLnBrk="1" fontAlgn="auto" hangingPunct="1">
              <a:spcBef>
                <a:spcPts val="0"/>
              </a:spcBef>
              <a:spcAft>
                <a:spcPts val="0"/>
              </a:spcAft>
              <a:defRPr/>
            </a:pPr>
            <a:r>
              <a:rPr lang="en-US" sz="2800" b="1">
                <a:solidFill>
                  <a:schemeClr val="bg2">
                    <a:lumMod val="25000"/>
                  </a:schemeClr>
                </a:solidFill>
              </a:rPr>
              <a:t>Colossians 2:9</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For in him the whole fullness of deity dwells bodily,</a:t>
            </a:r>
          </a:p>
        </p:txBody>
      </p:sp>
    </p:spTree>
    <p:extLst>
      <p:ext uri="{BB962C8B-B14F-4D97-AF65-F5344CB8AC3E}">
        <p14:creationId xmlns:p14="http://schemas.microsoft.com/office/powerpoint/2010/main" val="4065159657"/>
      </p:ext>
    </p:extLst>
  </p:cSld>
  <p:clrMapOvr>
    <a:masterClrMapping/>
  </p:clrMapOvr>
  <p:transition spd="slow"/>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8. Is the Son God?</a:t>
            </a:r>
          </a:p>
          <a:p>
            <a:pPr>
              <a:spcBef>
                <a:spcPts val="0"/>
              </a:spcBef>
              <a:defRPr/>
            </a:pPr>
            <a:r>
              <a:rPr lang="en-US" sz="2800">
                <a:solidFill>
                  <a:schemeClr val="bg2">
                    <a:lumMod val="25000"/>
                  </a:schemeClr>
                </a:solidFill>
              </a:rPr>
              <a:t>Yes. The Son is eternally begotten of the Father, God from God, Light from Light, true God from true God, begotten, not made, of one Being with the Father.</a:t>
            </a:r>
          </a:p>
          <a:p>
            <a:pPr eaLnBrk="1" fontAlgn="auto" hangingPunct="1">
              <a:spcBef>
                <a:spcPts val="0"/>
              </a:spcBef>
              <a:spcAft>
                <a:spcPts val="0"/>
              </a:spcAft>
              <a:defRPr/>
            </a:pPr>
            <a:r>
              <a:rPr lang="en-US" sz="2800" b="1">
                <a:solidFill>
                  <a:schemeClr val="bg2">
                    <a:lumMod val="25000"/>
                  </a:schemeClr>
                </a:solidFill>
              </a:rPr>
              <a:t>Hebrews 1:1-5</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Long ago, at many times and in many ways, God spoke to our fathers by the prophets, </a:t>
            </a:r>
            <a:r>
              <a:rPr lang="en-US" sz="2800" baseline="30000">
                <a:solidFill>
                  <a:schemeClr val="bg2">
                    <a:lumMod val="25000"/>
                  </a:schemeClr>
                </a:solidFill>
                <a:effectLst>
                  <a:outerShdw blurRad="38100" dist="38100" dir="2700000" algn="tl">
                    <a:srgbClr val="000000">
                      <a:alpha val="43137"/>
                    </a:srgbClr>
                  </a:outerShdw>
                </a:effectLst>
                <a:latin typeface="Arial Narrow"/>
              </a:rPr>
              <a:t>2</a:t>
            </a:r>
            <a:r>
              <a:rPr lang="en-US" sz="2800">
                <a:solidFill>
                  <a:schemeClr val="bg2">
                    <a:lumMod val="25000"/>
                  </a:schemeClr>
                </a:solidFill>
                <a:effectLst>
                  <a:outerShdw blurRad="38100" dist="38100" dir="2700000" algn="tl">
                    <a:srgbClr val="000000">
                      <a:alpha val="43137"/>
                    </a:srgbClr>
                  </a:outerShdw>
                </a:effectLst>
                <a:latin typeface="Arial Narrow"/>
              </a:rPr>
              <a:t>but in these last days he has spoken to us by his Son, whom he appointed the heir of all things, through whom also he created the world. </a:t>
            </a:r>
            <a:r>
              <a:rPr lang="en-US" sz="2800" baseline="30000">
                <a:solidFill>
                  <a:schemeClr val="bg2">
                    <a:lumMod val="25000"/>
                  </a:schemeClr>
                </a:solidFill>
                <a:effectLst>
                  <a:outerShdw blurRad="38100" dist="38100" dir="2700000" algn="tl">
                    <a:srgbClr val="000000">
                      <a:alpha val="43137"/>
                    </a:srgbClr>
                  </a:outerShdw>
                </a:effectLst>
                <a:latin typeface="Arial Narrow"/>
              </a:rPr>
              <a:t>3</a:t>
            </a:r>
            <a:r>
              <a:rPr lang="en-US" sz="2800">
                <a:solidFill>
                  <a:schemeClr val="bg2">
                    <a:lumMod val="25000"/>
                  </a:schemeClr>
                </a:solidFill>
                <a:effectLst>
                  <a:outerShdw blurRad="38100" dist="38100" dir="2700000" algn="tl">
                    <a:srgbClr val="000000">
                      <a:alpha val="43137"/>
                    </a:srgbClr>
                  </a:outerShdw>
                </a:effectLst>
                <a:latin typeface="Arial Narrow"/>
              </a:rPr>
              <a:t>He is the radiance of the glory of God and the exact imprint of his nature, and he upholds the universe by the word of his power. </a:t>
            </a:r>
          </a:p>
        </p:txBody>
      </p:sp>
    </p:spTree>
    <p:extLst>
      <p:ext uri="{BB962C8B-B14F-4D97-AF65-F5344CB8AC3E}">
        <p14:creationId xmlns:p14="http://schemas.microsoft.com/office/powerpoint/2010/main" val="3921855793"/>
      </p:ext>
    </p:extLst>
  </p:cSld>
  <p:clrMapOvr>
    <a:masterClrMapping/>
  </p:clrMapOvr>
  <p:transition spd="slow"/>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8. Is the Son God?</a:t>
            </a:r>
          </a:p>
          <a:p>
            <a:pPr>
              <a:spcBef>
                <a:spcPts val="0"/>
              </a:spcBef>
              <a:defRPr/>
            </a:pPr>
            <a:r>
              <a:rPr lang="en-US" sz="2800">
                <a:solidFill>
                  <a:schemeClr val="bg2">
                    <a:lumMod val="25000"/>
                  </a:schemeClr>
                </a:solidFill>
              </a:rPr>
              <a:t>Yes. The Son is eternally begotten of the Father, God from God, Light from Light, true God from true God, begotten, not made, of one Being with the Father.</a:t>
            </a:r>
          </a:p>
          <a:p>
            <a:pPr eaLnBrk="1" fontAlgn="auto" hangingPunct="1">
              <a:spcBef>
                <a:spcPts val="0"/>
              </a:spcBef>
              <a:spcAft>
                <a:spcPts val="0"/>
              </a:spcAft>
              <a:defRPr/>
            </a:pPr>
            <a:r>
              <a:rPr lang="en-US" sz="2800" b="1">
                <a:solidFill>
                  <a:schemeClr val="bg2">
                    <a:lumMod val="25000"/>
                  </a:schemeClr>
                </a:solidFill>
              </a:rPr>
              <a:t>Hebrews 1:1-5</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After making purification for sins, he sat down at the right hand of the Majesty on high, </a:t>
            </a:r>
            <a:r>
              <a:rPr lang="en-US" sz="2800" baseline="30000">
                <a:solidFill>
                  <a:schemeClr val="bg2">
                    <a:lumMod val="25000"/>
                  </a:schemeClr>
                </a:solidFill>
                <a:effectLst>
                  <a:outerShdw blurRad="38100" dist="38100" dir="2700000" algn="tl">
                    <a:srgbClr val="000000">
                      <a:alpha val="43137"/>
                    </a:srgbClr>
                  </a:outerShdw>
                </a:effectLst>
                <a:latin typeface="Arial Narrow"/>
              </a:rPr>
              <a:t>4</a:t>
            </a:r>
            <a:r>
              <a:rPr lang="en-US" sz="2800">
                <a:solidFill>
                  <a:schemeClr val="bg2">
                    <a:lumMod val="25000"/>
                  </a:schemeClr>
                </a:solidFill>
                <a:effectLst>
                  <a:outerShdw blurRad="38100" dist="38100" dir="2700000" algn="tl">
                    <a:srgbClr val="000000">
                      <a:alpha val="43137"/>
                    </a:srgbClr>
                  </a:outerShdw>
                </a:effectLst>
                <a:latin typeface="Arial Narrow"/>
              </a:rPr>
              <a:t>having become as much superior to angels as the name he has inherited is more excellent than theirs.</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5</a:t>
            </a:r>
            <a:r>
              <a:rPr lang="en-US" sz="2800">
                <a:solidFill>
                  <a:schemeClr val="bg2">
                    <a:lumMod val="25000"/>
                  </a:schemeClr>
                </a:solidFill>
                <a:effectLst>
                  <a:outerShdw blurRad="38100" dist="38100" dir="2700000" algn="tl">
                    <a:srgbClr val="000000">
                      <a:alpha val="43137"/>
                    </a:srgbClr>
                  </a:outerShdw>
                </a:effectLst>
                <a:latin typeface="Arial Narrow"/>
              </a:rPr>
              <a:t>For to which of the angels did God ever say,</a:t>
            </a:r>
          </a:p>
        </p:txBody>
      </p:sp>
    </p:spTree>
    <p:extLst>
      <p:ext uri="{BB962C8B-B14F-4D97-AF65-F5344CB8AC3E}">
        <p14:creationId xmlns:p14="http://schemas.microsoft.com/office/powerpoint/2010/main" val="1366757383"/>
      </p:ext>
    </p:extLst>
  </p:cSld>
  <p:clrMapOvr>
    <a:masterClrMapping/>
  </p:clrMapOvr>
  <p:transition spd="slow"/>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8. Is the Son God?</a:t>
            </a:r>
          </a:p>
          <a:p>
            <a:pPr>
              <a:spcBef>
                <a:spcPts val="0"/>
              </a:spcBef>
              <a:defRPr/>
            </a:pPr>
            <a:r>
              <a:rPr lang="en-US" sz="2800">
                <a:solidFill>
                  <a:schemeClr val="bg2">
                    <a:lumMod val="25000"/>
                  </a:schemeClr>
                </a:solidFill>
              </a:rPr>
              <a:t>Yes. The Son is eternally begotten of the Father, God from God, Light from Light, true God from true God, begotten, not made, of one Being with the Father.</a:t>
            </a:r>
          </a:p>
          <a:p>
            <a:pPr eaLnBrk="1" fontAlgn="auto" hangingPunct="1">
              <a:spcBef>
                <a:spcPts val="0"/>
              </a:spcBef>
              <a:spcAft>
                <a:spcPts val="0"/>
              </a:spcAft>
              <a:defRPr/>
            </a:pPr>
            <a:r>
              <a:rPr lang="en-US" sz="2800" b="1">
                <a:solidFill>
                  <a:schemeClr val="bg2">
                    <a:lumMod val="25000"/>
                  </a:schemeClr>
                </a:solidFill>
              </a:rPr>
              <a:t>Hebrews 1:1-5</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“You are my Son,</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today I have begotten you”?</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Or again,</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“I will be to him a father,</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and he shall be to me a son”? </a:t>
            </a:r>
          </a:p>
        </p:txBody>
      </p:sp>
    </p:spTree>
    <p:extLst>
      <p:ext uri="{BB962C8B-B14F-4D97-AF65-F5344CB8AC3E}">
        <p14:creationId xmlns:p14="http://schemas.microsoft.com/office/powerpoint/2010/main" val="93306515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1BA9D41-63CD-B75E-C4E5-778F9BD37FA3}"/>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3: Sources for Catechetical Formulae</a:t>
            </a:r>
          </a:p>
          <a:p>
            <a:pPr marL="742950" indent="-742950" eaLnBrk="1" fontAlgn="auto" hangingPunct="1">
              <a:buFont typeface="+mj-lt"/>
              <a:buAutoNum type="arabicPeriod"/>
              <a:defRPr/>
            </a:pPr>
            <a:r>
              <a:rPr sz="3200">
                <a:solidFill>
                  <a:schemeClr val="bg2">
                    <a:lumMod val="25000"/>
                  </a:schemeClr>
                </a:solidFill>
              </a:rPr>
              <a:t>Holy Scripture</a:t>
            </a:r>
          </a:p>
          <a:p>
            <a:pPr marL="742950" indent="-742950" eaLnBrk="1" fontAlgn="auto" hangingPunct="1">
              <a:buFont typeface="+mj-lt"/>
              <a:buAutoNum type="arabicPeriod"/>
              <a:defRPr/>
            </a:pPr>
            <a:r>
              <a:rPr sz="3200">
                <a:solidFill>
                  <a:schemeClr val="bg2">
                    <a:lumMod val="25000"/>
                  </a:schemeClr>
                </a:solidFill>
              </a:rPr>
              <a:t>The Nicene Creed (A.D. 381)</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FA0C268-7DAE-2A6B-CF5D-9C2981444AA1}"/>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Lord, Jesus Christ, the only Son of God, eternally begotten of the Father, God from God, Light from Light, true God from true God, begotten, not made, of one Being with the Father; through Him all things were made.</a:t>
            </a:r>
          </a:p>
          <a:p>
            <a:pPr eaLnBrk="1" fontAlgn="auto" hangingPunct="1">
              <a:spcBef>
                <a:spcPts val="0"/>
              </a:spcBef>
              <a:spcAft>
                <a:spcPts val="600"/>
              </a:spcAft>
              <a:defRPr/>
            </a:pPr>
            <a:r>
              <a:rPr sz="2800" i="1">
                <a:solidFill>
                  <a:schemeClr val="bg2">
                    <a:lumMod val="25000"/>
                  </a:schemeClr>
                </a:solidFill>
              </a:rPr>
              <a:t>9. What is the Son’s role in creation?</a:t>
            </a:r>
          </a:p>
        </p:txBody>
      </p:sp>
    </p:spTree>
  </p:cSld>
  <p:clrMapOvr>
    <a:masterClrMapping/>
  </p:clrMapOvr>
  <p:transition spd="slow"/>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FA0C268-7DAE-2A6B-CF5D-9C2981444AA1}"/>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Lord, Jesus Christ, the only Son of God, eternally begotten of the Father, God from God, Light from Light, true God from true God, begotten, not made, of one Being with the Father; through Him all things were made.</a:t>
            </a:r>
          </a:p>
          <a:p>
            <a:pPr eaLnBrk="1" fontAlgn="auto" hangingPunct="1">
              <a:spcBef>
                <a:spcPts val="0"/>
              </a:spcBef>
              <a:spcAft>
                <a:spcPts val="600"/>
              </a:spcAft>
              <a:defRPr/>
            </a:pPr>
            <a:r>
              <a:rPr sz="2800" i="1">
                <a:solidFill>
                  <a:schemeClr val="bg2">
                    <a:lumMod val="25000"/>
                  </a:schemeClr>
                </a:solidFill>
              </a:rPr>
              <a:t>9. What is the Son’s role in creation?</a:t>
            </a:r>
          </a:p>
          <a:p>
            <a:pPr>
              <a:spcBef>
                <a:spcPts val="0"/>
              </a:spcBef>
              <a:defRPr/>
            </a:pPr>
            <a:r>
              <a:rPr lang="en-US" sz="2800">
                <a:solidFill>
                  <a:schemeClr val="bg2">
                    <a:lumMod val="25000"/>
                  </a:schemeClr>
                </a:solidFill>
              </a:rPr>
              <a:t>Through Him all things were made.</a:t>
            </a:r>
          </a:p>
        </p:txBody>
      </p:sp>
    </p:spTree>
    <p:extLst>
      <p:ext uri="{BB962C8B-B14F-4D97-AF65-F5344CB8AC3E}">
        <p14:creationId xmlns:p14="http://schemas.microsoft.com/office/powerpoint/2010/main" val="1448538984"/>
      </p:ext>
    </p:extLst>
  </p:cSld>
  <p:clrMapOvr>
    <a:masterClrMapping/>
  </p:clrMapOvr>
  <p:transition spd="slow"/>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9. What is the Son’s role in creation?</a:t>
            </a:r>
          </a:p>
          <a:p>
            <a:pPr>
              <a:spcBef>
                <a:spcPts val="0"/>
              </a:spcBef>
              <a:defRPr/>
            </a:pPr>
            <a:r>
              <a:rPr lang="en-US" sz="2800">
                <a:solidFill>
                  <a:schemeClr val="bg2">
                    <a:lumMod val="25000"/>
                  </a:schemeClr>
                </a:solidFill>
              </a:rPr>
              <a:t>Through Him all things were made.</a:t>
            </a:r>
          </a:p>
          <a:p>
            <a:pPr eaLnBrk="1" fontAlgn="auto" hangingPunct="1">
              <a:spcBef>
                <a:spcPts val="0"/>
              </a:spcBef>
              <a:spcAft>
                <a:spcPts val="0"/>
              </a:spcAft>
              <a:defRPr/>
            </a:pPr>
            <a:r>
              <a:rPr lang="en-US" sz="2800" b="1">
                <a:solidFill>
                  <a:schemeClr val="bg2">
                    <a:lumMod val="25000"/>
                  </a:schemeClr>
                </a:solidFill>
              </a:rPr>
              <a:t>John 1:3</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All things were made through him, and without him was not any thing made that was made.</a:t>
            </a:r>
          </a:p>
        </p:txBody>
      </p:sp>
    </p:spTree>
    <p:extLst>
      <p:ext uri="{BB962C8B-B14F-4D97-AF65-F5344CB8AC3E}">
        <p14:creationId xmlns:p14="http://schemas.microsoft.com/office/powerpoint/2010/main" val="3427333617"/>
      </p:ext>
    </p:extLst>
  </p:cSld>
  <p:clrMapOvr>
    <a:masterClrMapping/>
  </p:clrMapOvr>
  <p:transition spd="slow"/>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9. What is the Son’s role in creation?</a:t>
            </a:r>
          </a:p>
          <a:p>
            <a:pPr>
              <a:spcBef>
                <a:spcPts val="0"/>
              </a:spcBef>
              <a:defRPr/>
            </a:pPr>
            <a:r>
              <a:rPr lang="en-US" sz="2800">
                <a:solidFill>
                  <a:schemeClr val="bg2">
                    <a:lumMod val="25000"/>
                  </a:schemeClr>
                </a:solidFill>
              </a:rPr>
              <a:t>Through Him all things were made.</a:t>
            </a:r>
          </a:p>
          <a:p>
            <a:pPr eaLnBrk="1" fontAlgn="auto" hangingPunct="1">
              <a:spcBef>
                <a:spcPts val="0"/>
              </a:spcBef>
              <a:spcAft>
                <a:spcPts val="0"/>
              </a:spcAft>
              <a:defRPr/>
            </a:pPr>
            <a:r>
              <a:rPr lang="en-US" sz="2800" b="1">
                <a:solidFill>
                  <a:schemeClr val="bg2">
                    <a:lumMod val="25000"/>
                  </a:schemeClr>
                </a:solidFill>
              </a:rPr>
              <a:t>1 Corinthians 8:6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yet for us there is one God, the Father, from whom are all things and for whom we exist, and one Lord, Jesus Christ, through whom are all things and through whom we exist.</a:t>
            </a:r>
          </a:p>
        </p:txBody>
      </p:sp>
    </p:spTree>
    <p:extLst>
      <p:ext uri="{BB962C8B-B14F-4D97-AF65-F5344CB8AC3E}">
        <p14:creationId xmlns:p14="http://schemas.microsoft.com/office/powerpoint/2010/main" val="1539624351"/>
      </p:ext>
    </p:extLst>
  </p:cSld>
  <p:clrMapOvr>
    <a:masterClrMapping/>
  </p:clrMapOvr>
  <p:transition spd="slow"/>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9. What is the Son’s role in creation?</a:t>
            </a:r>
          </a:p>
          <a:p>
            <a:pPr>
              <a:spcBef>
                <a:spcPts val="0"/>
              </a:spcBef>
              <a:defRPr/>
            </a:pPr>
            <a:r>
              <a:rPr lang="en-US" sz="2800">
                <a:solidFill>
                  <a:schemeClr val="bg2">
                    <a:lumMod val="25000"/>
                  </a:schemeClr>
                </a:solidFill>
              </a:rPr>
              <a:t>Through Him all things were made.</a:t>
            </a:r>
          </a:p>
          <a:p>
            <a:pPr eaLnBrk="1" fontAlgn="auto" hangingPunct="1">
              <a:spcBef>
                <a:spcPts val="0"/>
              </a:spcBef>
              <a:spcAft>
                <a:spcPts val="0"/>
              </a:spcAft>
              <a:defRPr/>
            </a:pPr>
            <a:r>
              <a:rPr lang="en-US" sz="2800" b="1">
                <a:solidFill>
                  <a:schemeClr val="bg2">
                    <a:lumMod val="25000"/>
                  </a:schemeClr>
                </a:solidFill>
              </a:rPr>
              <a:t>Colossians 1:16-17</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16</a:t>
            </a:r>
            <a:r>
              <a:rPr lang="en-US" sz="2800">
                <a:solidFill>
                  <a:schemeClr val="bg2">
                    <a:lumMod val="25000"/>
                  </a:schemeClr>
                </a:solidFill>
                <a:effectLst>
                  <a:outerShdw blurRad="38100" dist="38100" dir="2700000" algn="tl">
                    <a:srgbClr val="000000">
                      <a:alpha val="43137"/>
                    </a:srgbClr>
                  </a:outerShdw>
                </a:effectLst>
                <a:latin typeface="Arial Narrow"/>
              </a:rPr>
              <a:t>For by him all things were created, in heaven and on earth, visible and invisible, whether thrones or dominions or rulers or authorities—all things were created through him and for him. </a:t>
            </a:r>
            <a:r>
              <a:rPr lang="en-US" sz="2800" baseline="30000">
                <a:solidFill>
                  <a:schemeClr val="bg2">
                    <a:lumMod val="25000"/>
                  </a:schemeClr>
                </a:solidFill>
                <a:effectLst>
                  <a:outerShdw blurRad="38100" dist="38100" dir="2700000" algn="tl">
                    <a:srgbClr val="000000">
                      <a:alpha val="43137"/>
                    </a:srgbClr>
                  </a:outerShdw>
                </a:effectLst>
                <a:latin typeface="Arial Narrow"/>
              </a:rPr>
              <a:t>17</a:t>
            </a:r>
            <a:r>
              <a:rPr lang="en-US" sz="2800">
                <a:solidFill>
                  <a:schemeClr val="bg2">
                    <a:lumMod val="25000"/>
                  </a:schemeClr>
                </a:solidFill>
                <a:effectLst>
                  <a:outerShdw blurRad="38100" dist="38100" dir="2700000" algn="tl">
                    <a:srgbClr val="000000">
                      <a:alpha val="43137"/>
                    </a:srgbClr>
                  </a:outerShdw>
                </a:effectLst>
                <a:latin typeface="Arial Narrow"/>
              </a:rPr>
              <a:t>And he is before all things, and in him all things hold together.</a:t>
            </a:r>
          </a:p>
        </p:txBody>
      </p:sp>
    </p:spTree>
    <p:extLst>
      <p:ext uri="{BB962C8B-B14F-4D97-AF65-F5344CB8AC3E}">
        <p14:creationId xmlns:p14="http://schemas.microsoft.com/office/powerpoint/2010/main" val="1236816945"/>
      </p:ext>
    </p:extLst>
  </p:cSld>
  <p:clrMapOvr>
    <a:masterClrMapping/>
  </p:clrMapOvr>
  <p:transition spd="slow"/>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51F2957-DBEF-A8FD-2004-1A1E6A3C6217}"/>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For us and for our salvation He came down from heaven, was incarnate of the Holy Spirit and the Virgin Mary and became truly human.</a:t>
            </a:r>
            <a:endParaRPr sz="2800" b="1">
              <a:solidFill>
                <a:schemeClr val="bg2">
                  <a:lumMod val="25000"/>
                </a:schemeClr>
              </a:solidFill>
            </a:endParaRPr>
          </a:p>
        </p:txBody>
      </p:sp>
    </p:spTree>
  </p:cSld>
  <p:clrMapOvr>
    <a:masterClrMapping/>
  </p:clrMapOvr>
  <p:transition spd="slow"/>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F610C2-721B-4EF9-7B45-C540B44F6B96}"/>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Lord, Jesus Christ, the only Son of God, eternally begotten of the Father, God from God, Light from Light, true God from true God, begotten, not made, of one Being with the Father; through Him all things were made.</a:t>
            </a:r>
          </a:p>
          <a:p>
            <a:pPr eaLnBrk="1" fontAlgn="auto" hangingPunct="1">
              <a:spcBef>
                <a:spcPts val="0"/>
              </a:spcBef>
              <a:spcAft>
                <a:spcPts val="600"/>
              </a:spcAft>
              <a:defRPr/>
            </a:pPr>
            <a:r>
              <a:rPr sz="2800" i="1">
                <a:solidFill>
                  <a:schemeClr val="bg2">
                    <a:lumMod val="25000"/>
                  </a:schemeClr>
                </a:solidFill>
              </a:rPr>
              <a:t>10. Why did the Son of God become human?</a:t>
            </a:r>
          </a:p>
        </p:txBody>
      </p:sp>
    </p:spTree>
  </p:cSld>
  <p:clrMapOvr>
    <a:masterClrMapping/>
  </p:clrMapOvr>
  <p:transition spd="slow"/>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F610C2-721B-4EF9-7B45-C540B44F6B96}"/>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Lord, Jesus Christ, the only Son of God, eternally begotten of the Father, God from God, Light from Light, true God from true God, begotten, not made, of one Being with the Father; through Him all things were made.</a:t>
            </a:r>
          </a:p>
          <a:p>
            <a:pPr eaLnBrk="1" fontAlgn="auto" hangingPunct="1">
              <a:spcBef>
                <a:spcPts val="0"/>
              </a:spcBef>
              <a:spcAft>
                <a:spcPts val="600"/>
              </a:spcAft>
              <a:defRPr/>
            </a:pPr>
            <a:r>
              <a:rPr sz="2800" i="1">
                <a:solidFill>
                  <a:schemeClr val="bg2">
                    <a:lumMod val="25000"/>
                  </a:schemeClr>
                </a:solidFill>
              </a:rPr>
              <a:t>10. Why did the Son of God become human?</a:t>
            </a:r>
          </a:p>
          <a:p>
            <a:pPr eaLnBrk="1" fontAlgn="auto" hangingPunct="1">
              <a:spcBef>
                <a:spcPts val="0"/>
              </a:spcBef>
              <a:spcAft>
                <a:spcPts val="600"/>
              </a:spcAft>
              <a:defRPr/>
            </a:pPr>
            <a:r>
              <a:rPr sz="2800">
                <a:solidFill>
                  <a:schemeClr val="bg2">
                    <a:lumMod val="25000"/>
                  </a:schemeClr>
                </a:solidFill>
              </a:rPr>
              <a:t>For us and for our salvation.</a:t>
            </a:r>
            <a:endParaRPr sz="2800" b="1">
              <a:solidFill>
                <a:schemeClr val="bg2">
                  <a:lumMod val="25000"/>
                </a:schemeClr>
              </a:solidFill>
            </a:endParaRPr>
          </a:p>
        </p:txBody>
      </p:sp>
    </p:spTree>
    <p:extLst>
      <p:ext uri="{BB962C8B-B14F-4D97-AF65-F5344CB8AC3E}">
        <p14:creationId xmlns:p14="http://schemas.microsoft.com/office/powerpoint/2010/main" val="1533586633"/>
      </p:ext>
    </p:extLst>
  </p:cSld>
  <p:clrMapOvr>
    <a:masterClrMapping/>
  </p:clrMapOvr>
  <p:transition spd="slow"/>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10. Why did the Son of God become human?</a:t>
            </a:r>
          </a:p>
          <a:p>
            <a:pPr>
              <a:spcBef>
                <a:spcPts val="0"/>
              </a:spcBef>
              <a:defRPr/>
            </a:pPr>
            <a:r>
              <a:rPr lang="en-US" sz="2800">
                <a:solidFill>
                  <a:schemeClr val="bg2">
                    <a:lumMod val="25000"/>
                  </a:schemeClr>
                </a:solidFill>
              </a:rPr>
              <a:t>For us and for our salvation.</a:t>
            </a:r>
          </a:p>
          <a:p>
            <a:pPr eaLnBrk="1" fontAlgn="auto" hangingPunct="1">
              <a:spcBef>
                <a:spcPts val="0"/>
              </a:spcBef>
              <a:spcAft>
                <a:spcPts val="0"/>
              </a:spcAft>
              <a:defRPr/>
            </a:pPr>
            <a:r>
              <a:rPr lang="en-US" sz="2800" b="1">
                <a:solidFill>
                  <a:schemeClr val="bg2">
                    <a:lumMod val="25000"/>
                  </a:schemeClr>
                </a:solidFill>
              </a:rPr>
              <a:t>John 3:17</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For God did not send his Son into the world to condemn the world, but in order that the world might be saved through him.</a:t>
            </a:r>
          </a:p>
        </p:txBody>
      </p:sp>
    </p:spTree>
    <p:extLst>
      <p:ext uri="{BB962C8B-B14F-4D97-AF65-F5344CB8AC3E}">
        <p14:creationId xmlns:p14="http://schemas.microsoft.com/office/powerpoint/2010/main" val="3054135237"/>
      </p:ext>
    </p:extLst>
  </p:cSld>
  <p:clrMapOvr>
    <a:masterClrMapping/>
  </p:clrMapOvr>
  <p:transition spd="slow"/>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10. Why did the Son of God become human?</a:t>
            </a:r>
          </a:p>
          <a:p>
            <a:pPr>
              <a:spcBef>
                <a:spcPts val="0"/>
              </a:spcBef>
              <a:defRPr/>
            </a:pPr>
            <a:r>
              <a:rPr lang="en-US" sz="2800">
                <a:solidFill>
                  <a:schemeClr val="bg2">
                    <a:lumMod val="25000"/>
                  </a:schemeClr>
                </a:solidFill>
              </a:rPr>
              <a:t>For us and for our salvation.</a:t>
            </a:r>
          </a:p>
          <a:p>
            <a:pPr eaLnBrk="1" fontAlgn="auto" hangingPunct="1">
              <a:spcBef>
                <a:spcPts val="0"/>
              </a:spcBef>
              <a:spcAft>
                <a:spcPts val="0"/>
              </a:spcAft>
              <a:defRPr/>
            </a:pPr>
            <a:r>
              <a:rPr lang="en-US" sz="2800" b="1">
                <a:solidFill>
                  <a:schemeClr val="bg2">
                    <a:lumMod val="25000"/>
                  </a:schemeClr>
                </a:solidFill>
              </a:rPr>
              <a:t>John 14:6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Jesus said to him, “I am the way, and the truth, and the life. No one comes to the Father except through me.</a:t>
            </a:r>
          </a:p>
        </p:txBody>
      </p:sp>
    </p:spTree>
    <p:extLst>
      <p:ext uri="{BB962C8B-B14F-4D97-AF65-F5344CB8AC3E}">
        <p14:creationId xmlns:p14="http://schemas.microsoft.com/office/powerpoint/2010/main" val="420110935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9FB746-3E7B-EBDC-32C6-360FCAC1F2D4}"/>
              </a:ext>
            </a:extLst>
          </p:cNvPr>
          <p:cNvSpPr>
            <a:spLocks noGrp="1"/>
          </p:cNvSpPr>
          <p:nvPr>
            <p:ph sz="quarter" idx="13"/>
          </p:nvPr>
        </p:nvSpPr>
        <p:spPr>
          <a:xfrm>
            <a:off x="444500" y="1463675"/>
            <a:ext cx="11210925" cy="4600575"/>
          </a:xfrm>
        </p:spPr>
        <p:txBody>
          <a:bodyPr rtlCol="0">
            <a:noAutofit/>
          </a:bodyPr>
          <a:lstStyle/>
          <a:p>
            <a:pPr eaLnBrk="1" fontAlgn="auto" hangingPunct="1">
              <a:defRPr/>
            </a:pPr>
            <a:r>
              <a:rPr sz="3600" dirty="0">
                <a:solidFill>
                  <a:schemeClr val="bg2">
                    <a:lumMod val="25000"/>
                  </a:schemeClr>
                </a:solidFill>
              </a:rPr>
              <a:t>Part 3: Sources for Catechetical Formulae</a:t>
            </a:r>
          </a:p>
          <a:p>
            <a:pPr marL="514350" indent="-514350" eaLnBrk="1" fontAlgn="auto" hangingPunct="1">
              <a:buFont typeface="+mj-lt"/>
              <a:buAutoNum type="arabicPeriod" startAt="2"/>
              <a:defRPr/>
            </a:pPr>
            <a:r>
              <a:rPr lang="en-US" sz="2700" dirty="0">
                <a:solidFill>
                  <a:schemeClr val="bg2">
                    <a:lumMod val="25000"/>
                  </a:schemeClr>
                </a:solidFill>
              </a:rPr>
              <a:t>The Nicene Creed (A.D. 381) –– Along with the Apostles’ Creed and the Definition of Chalcedon, the Nicene Creed belongs to the universal church. These are permanent, unalterable doctrinal standards (¶ 105). The Nicene Creed is the primary organizing structure and source for the Ecumenical Affirmations of this catechism.</a:t>
            </a:r>
          </a:p>
          <a:p>
            <a:pPr marL="457200" indent="-457200" eaLnBrk="1" fontAlgn="auto" hangingPunct="1">
              <a:buFont typeface="+mj-lt"/>
              <a:buAutoNum type="arabicPeriod" startAt="2"/>
              <a:defRPr/>
            </a:pPr>
            <a:endParaRPr lang="en-US" sz="2700" dirty="0">
              <a:solidFill>
                <a:schemeClr val="bg2">
                  <a:lumMod val="25000"/>
                </a:schemeClr>
              </a:solidFill>
            </a:endParaRPr>
          </a:p>
        </p:txBody>
      </p:sp>
    </p:spTree>
    <p:extLst>
      <p:ext uri="{BB962C8B-B14F-4D97-AF65-F5344CB8AC3E}">
        <p14:creationId xmlns:p14="http://schemas.microsoft.com/office/powerpoint/2010/main" val="385965939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10. Why did the Son of God become human?</a:t>
            </a:r>
          </a:p>
          <a:p>
            <a:pPr>
              <a:spcBef>
                <a:spcPts val="0"/>
              </a:spcBef>
              <a:defRPr/>
            </a:pPr>
            <a:r>
              <a:rPr lang="en-US" sz="2800">
                <a:solidFill>
                  <a:schemeClr val="bg2">
                    <a:lumMod val="25000"/>
                  </a:schemeClr>
                </a:solidFill>
              </a:rPr>
              <a:t>For us and for our salvation.</a:t>
            </a:r>
          </a:p>
          <a:p>
            <a:pPr eaLnBrk="1" fontAlgn="auto" hangingPunct="1">
              <a:spcBef>
                <a:spcPts val="0"/>
              </a:spcBef>
              <a:spcAft>
                <a:spcPts val="0"/>
              </a:spcAft>
              <a:defRPr/>
            </a:pPr>
            <a:r>
              <a:rPr lang="en-US" sz="2800" b="1">
                <a:solidFill>
                  <a:schemeClr val="bg2">
                    <a:lumMod val="25000"/>
                  </a:schemeClr>
                </a:solidFill>
              </a:rPr>
              <a:t>Acts 4:12</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“And there is salvation in no one else, for there is no other name under heaven given among men by which we must be saved.”</a:t>
            </a:r>
          </a:p>
        </p:txBody>
      </p:sp>
    </p:spTree>
    <p:extLst>
      <p:ext uri="{BB962C8B-B14F-4D97-AF65-F5344CB8AC3E}">
        <p14:creationId xmlns:p14="http://schemas.microsoft.com/office/powerpoint/2010/main" val="3719354283"/>
      </p:ext>
    </p:extLst>
  </p:cSld>
  <p:clrMapOvr>
    <a:masterClrMapping/>
  </p:clrMapOvr>
  <p:transition spd="slow"/>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10. Why did the Son of God become human?</a:t>
            </a:r>
          </a:p>
          <a:p>
            <a:pPr>
              <a:spcBef>
                <a:spcPts val="0"/>
              </a:spcBef>
              <a:defRPr/>
            </a:pPr>
            <a:r>
              <a:rPr lang="en-US" sz="2800">
                <a:solidFill>
                  <a:schemeClr val="bg2">
                    <a:lumMod val="25000"/>
                  </a:schemeClr>
                </a:solidFill>
              </a:rPr>
              <a:t>For us and for our salvation.</a:t>
            </a:r>
          </a:p>
          <a:p>
            <a:pPr eaLnBrk="1" fontAlgn="auto" hangingPunct="1">
              <a:spcBef>
                <a:spcPts val="0"/>
              </a:spcBef>
              <a:spcAft>
                <a:spcPts val="0"/>
              </a:spcAft>
              <a:defRPr/>
            </a:pPr>
            <a:r>
              <a:rPr lang="en-US" sz="2800" b="1">
                <a:solidFill>
                  <a:schemeClr val="bg2">
                    <a:lumMod val="25000"/>
                  </a:schemeClr>
                </a:solidFill>
              </a:rPr>
              <a:t>Acts 16:30-31</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30</a:t>
            </a:r>
            <a:r>
              <a:rPr lang="en-US" sz="2800">
                <a:solidFill>
                  <a:schemeClr val="bg2">
                    <a:lumMod val="25000"/>
                  </a:schemeClr>
                </a:solidFill>
                <a:effectLst>
                  <a:outerShdw blurRad="38100" dist="38100" dir="2700000" algn="tl">
                    <a:srgbClr val="000000">
                      <a:alpha val="43137"/>
                    </a:srgbClr>
                  </a:outerShdw>
                </a:effectLst>
                <a:latin typeface="Arial Narrow"/>
              </a:rPr>
              <a:t>Then he brought them out and said, “Sirs, what must I do to be saved?” </a:t>
            </a:r>
            <a:r>
              <a:rPr lang="en-US" sz="2800" baseline="30000">
                <a:solidFill>
                  <a:schemeClr val="bg2">
                    <a:lumMod val="25000"/>
                  </a:schemeClr>
                </a:solidFill>
                <a:effectLst>
                  <a:outerShdw blurRad="38100" dist="38100" dir="2700000" algn="tl">
                    <a:srgbClr val="000000">
                      <a:alpha val="43137"/>
                    </a:srgbClr>
                  </a:outerShdw>
                </a:effectLst>
                <a:latin typeface="Arial Narrow"/>
              </a:rPr>
              <a:t>31</a:t>
            </a:r>
            <a:r>
              <a:rPr lang="en-US" sz="2800">
                <a:solidFill>
                  <a:schemeClr val="bg2">
                    <a:lumMod val="25000"/>
                  </a:schemeClr>
                </a:solidFill>
                <a:effectLst>
                  <a:outerShdw blurRad="38100" dist="38100" dir="2700000" algn="tl">
                    <a:srgbClr val="000000">
                      <a:alpha val="43137"/>
                    </a:srgbClr>
                  </a:outerShdw>
                </a:effectLst>
                <a:latin typeface="Arial Narrow"/>
              </a:rPr>
              <a:t>And they said, “Believe in the Lord Jesus, and you will be saved, you and your household.”</a:t>
            </a:r>
          </a:p>
        </p:txBody>
      </p:sp>
    </p:spTree>
    <p:extLst>
      <p:ext uri="{BB962C8B-B14F-4D97-AF65-F5344CB8AC3E}">
        <p14:creationId xmlns:p14="http://schemas.microsoft.com/office/powerpoint/2010/main" val="1319886076"/>
      </p:ext>
    </p:extLst>
  </p:cSld>
  <p:clrMapOvr>
    <a:masterClrMapping/>
  </p:clrMapOvr>
  <p:transition spd="slow"/>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10. Why did the Son of God become human?</a:t>
            </a:r>
          </a:p>
          <a:p>
            <a:pPr>
              <a:spcBef>
                <a:spcPts val="0"/>
              </a:spcBef>
              <a:defRPr/>
            </a:pPr>
            <a:r>
              <a:rPr lang="en-US" sz="2800">
                <a:solidFill>
                  <a:schemeClr val="bg2">
                    <a:lumMod val="25000"/>
                  </a:schemeClr>
                </a:solidFill>
              </a:rPr>
              <a:t>For us and for our salvation.</a:t>
            </a:r>
          </a:p>
          <a:p>
            <a:pPr eaLnBrk="1" fontAlgn="auto" hangingPunct="1">
              <a:spcBef>
                <a:spcPts val="0"/>
              </a:spcBef>
              <a:spcAft>
                <a:spcPts val="0"/>
              </a:spcAft>
              <a:defRPr/>
            </a:pPr>
            <a:r>
              <a:rPr lang="en-US" sz="2800" b="1">
                <a:solidFill>
                  <a:schemeClr val="bg2">
                    <a:lumMod val="25000"/>
                  </a:schemeClr>
                </a:solidFill>
              </a:rPr>
              <a:t>Romans 3:21-26</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21</a:t>
            </a:r>
            <a:r>
              <a:rPr lang="en-US" sz="2800">
                <a:solidFill>
                  <a:schemeClr val="bg2">
                    <a:lumMod val="25000"/>
                  </a:schemeClr>
                </a:solidFill>
                <a:effectLst>
                  <a:outerShdw blurRad="38100" dist="38100" dir="2700000" algn="tl">
                    <a:srgbClr val="000000">
                      <a:alpha val="43137"/>
                    </a:srgbClr>
                  </a:outerShdw>
                </a:effectLst>
                <a:latin typeface="Arial Narrow"/>
              </a:rPr>
              <a:t>But now the righteousness of God has been manifested apart from the law, although the Law and the Prophets bear witness to it— </a:t>
            </a:r>
            <a:r>
              <a:rPr lang="en-US" sz="2800" baseline="30000">
                <a:solidFill>
                  <a:schemeClr val="bg2">
                    <a:lumMod val="25000"/>
                  </a:schemeClr>
                </a:solidFill>
                <a:effectLst>
                  <a:outerShdw blurRad="38100" dist="38100" dir="2700000" algn="tl">
                    <a:srgbClr val="000000">
                      <a:alpha val="43137"/>
                    </a:srgbClr>
                  </a:outerShdw>
                </a:effectLst>
                <a:latin typeface="Arial Narrow"/>
              </a:rPr>
              <a:t>22</a:t>
            </a:r>
            <a:r>
              <a:rPr lang="en-US" sz="2800">
                <a:solidFill>
                  <a:schemeClr val="bg2">
                    <a:lumMod val="25000"/>
                  </a:schemeClr>
                </a:solidFill>
                <a:effectLst>
                  <a:outerShdw blurRad="38100" dist="38100" dir="2700000" algn="tl">
                    <a:srgbClr val="000000">
                      <a:alpha val="43137"/>
                    </a:srgbClr>
                  </a:outerShdw>
                </a:effectLst>
                <a:latin typeface="Arial Narrow"/>
              </a:rPr>
              <a:t>the righteousness of God through faith in Jesus Christ for all who believe. For there is no distinction: </a:t>
            </a:r>
            <a:r>
              <a:rPr lang="en-US" sz="2800" baseline="30000">
                <a:solidFill>
                  <a:schemeClr val="bg2">
                    <a:lumMod val="25000"/>
                  </a:schemeClr>
                </a:solidFill>
                <a:effectLst>
                  <a:outerShdw blurRad="38100" dist="38100" dir="2700000" algn="tl">
                    <a:srgbClr val="000000">
                      <a:alpha val="43137"/>
                    </a:srgbClr>
                  </a:outerShdw>
                </a:effectLst>
                <a:latin typeface="Arial Narrow"/>
              </a:rPr>
              <a:t>23</a:t>
            </a:r>
            <a:r>
              <a:rPr lang="en-US" sz="2800">
                <a:solidFill>
                  <a:schemeClr val="bg2">
                    <a:lumMod val="25000"/>
                  </a:schemeClr>
                </a:solidFill>
                <a:effectLst>
                  <a:outerShdw blurRad="38100" dist="38100" dir="2700000" algn="tl">
                    <a:srgbClr val="000000">
                      <a:alpha val="43137"/>
                    </a:srgbClr>
                  </a:outerShdw>
                </a:effectLst>
                <a:latin typeface="Arial Narrow"/>
              </a:rPr>
              <a:t>for all have sinned and fall short of the glory of God, </a:t>
            </a:r>
            <a:r>
              <a:rPr lang="en-US" sz="2800" baseline="30000">
                <a:solidFill>
                  <a:schemeClr val="bg2">
                    <a:lumMod val="25000"/>
                  </a:schemeClr>
                </a:solidFill>
                <a:effectLst>
                  <a:outerShdw blurRad="38100" dist="38100" dir="2700000" algn="tl">
                    <a:srgbClr val="000000">
                      <a:alpha val="43137"/>
                    </a:srgbClr>
                  </a:outerShdw>
                </a:effectLst>
                <a:latin typeface="Arial Narrow"/>
              </a:rPr>
              <a:t>24</a:t>
            </a:r>
            <a:r>
              <a:rPr lang="en-US" sz="2800">
                <a:solidFill>
                  <a:schemeClr val="bg2">
                    <a:lumMod val="25000"/>
                  </a:schemeClr>
                </a:solidFill>
                <a:effectLst>
                  <a:outerShdw blurRad="38100" dist="38100" dir="2700000" algn="tl">
                    <a:srgbClr val="000000">
                      <a:alpha val="43137"/>
                    </a:srgbClr>
                  </a:outerShdw>
                </a:effectLst>
                <a:latin typeface="Arial Narrow"/>
              </a:rPr>
              <a:t>and are justified by his grace as a gift, through the redemption that is in Christ Jesus, </a:t>
            </a:r>
            <a:r>
              <a:rPr lang="en-US" sz="2800" baseline="30000">
                <a:solidFill>
                  <a:schemeClr val="bg2">
                    <a:lumMod val="25000"/>
                  </a:schemeClr>
                </a:solidFill>
                <a:effectLst>
                  <a:outerShdw blurRad="38100" dist="38100" dir="2700000" algn="tl">
                    <a:srgbClr val="000000">
                      <a:alpha val="43137"/>
                    </a:srgbClr>
                  </a:outerShdw>
                </a:effectLst>
                <a:latin typeface="Arial Narrow"/>
              </a:rPr>
              <a:t>25</a:t>
            </a:r>
            <a:r>
              <a:rPr lang="en-US" sz="2800">
                <a:solidFill>
                  <a:schemeClr val="bg2">
                    <a:lumMod val="25000"/>
                  </a:schemeClr>
                </a:solidFill>
                <a:effectLst>
                  <a:outerShdw blurRad="38100" dist="38100" dir="2700000" algn="tl">
                    <a:srgbClr val="000000">
                      <a:alpha val="43137"/>
                    </a:srgbClr>
                  </a:outerShdw>
                </a:effectLst>
                <a:latin typeface="Arial Narrow"/>
              </a:rPr>
              <a:t>whom God put forward as a propitiation by his blood, to be received by faith.</a:t>
            </a:r>
          </a:p>
        </p:txBody>
      </p:sp>
    </p:spTree>
    <p:extLst>
      <p:ext uri="{BB962C8B-B14F-4D97-AF65-F5344CB8AC3E}">
        <p14:creationId xmlns:p14="http://schemas.microsoft.com/office/powerpoint/2010/main" val="529576184"/>
      </p:ext>
    </p:extLst>
  </p:cSld>
  <p:clrMapOvr>
    <a:masterClrMapping/>
  </p:clrMapOvr>
  <p:transition spd="slow"/>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10. Why did the Son of God become human?</a:t>
            </a:r>
          </a:p>
          <a:p>
            <a:pPr>
              <a:spcBef>
                <a:spcPts val="0"/>
              </a:spcBef>
              <a:defRPr/>
            </a:pPr>
            <a:r>
              <a:rPr lang="en-US" sz="2800">
                <a:solidFill>
                  <a:schemeClr val="bg2">
                    <a:lumMod val="25000"/>
                  </a:schemeClr>
                </a:solidFill>
              </a:rPr>
              <a:t>For us and for our salvation.</a:t>
            </a:r>
          </a:p>
          <a:p>
            <a:pPr eaLnBrk="1" fontAlgn="auto" hangingPunct="1">
              <a:spcBef>
                <a:spcPts val="0"/>
              </a:spcBef>
              <a:spcAft>
                <a:spcPts val="0"/>
              </a:spcAft>
              <a:defRPr/>
            </a:pPr>
            <a:r>
              <a:rPr lang="en-US" sz="2800" b="1">
                <a:solidFill>
                  <a:schemeClr val="bg2">
                    <a:lumMod val="25000"/>
                  </a:schemeClr>
                </a:solidFill>
              </a:rPr>
              <a:t>Romans 3:21-26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This was to show God's righteousness, because in his divine forbearance he had passed over former sins. </a:t>
            </a:r>
            <a:r>
              <a:rPr lang="en-US" sz="2800" baseline="30000">
                <a:solidFill>
                  <a:schemeClr val="bg2">
                    <a:lumMod val="25000"/>
                  </a:schemeClr>
                </a:solidFill>
                <a:effectLst>
                  <a:outerShdw blurRad="38100" dist="38100" dir="2700000" algn="tl">
                    <a:srgbClr val="000000">
                      <a:alpha val="43137"/>
                    </a:srgbClr>
                  </a:outerShdw>
                </a:effectLst>
                <a:latin typeface="Arial Narrow"/>
              </a:rPr>
              <a:t>26</a:t>
            </a:r>
            <a:r>
              <a:rPr lang="en-US" sz="2800">
                <a:solidFill>
                  <a:schemeClr val="bg2">
                    <a:lumMod val="25000"/>
                  </a:schemeClr>
                </a:solidFill>
                <a:effectLst>
                  <a:outerShdw blurRad="38100" dist="38100" dir="2700000" algn="tl">
                    <a:srgbClr val="000000">
                      <a:alpha val="43137"/>
                    </a:srgbClr>
                  </a:outerShdw>
                </a:effectLst>
                <a:latin typeface="Arial Narrow"/>
              </a:rPr>
              <a:t>It was to show his righteousness at the present time, so that he might be just and the justifier of the one who has faith in Jesus.</a:t>
            </a:r>
          </a:p>
        </p:txBody>
      </p:sp>
    </p:spTree>
    <p:extLst>
      <p:ext uri="{BB962C8B-B14F-4D97-AF65-F5344CB8AC3E}">
        <p14:creationId xmlns:p14="http://schemas.microsoft.com/office/powerpoint/2010/main" val="1434269150"/>
      </p:ext>
    </p:extLst>
  </p:cSld>
  <p:clrMapOvr>
    <a:masterClrMapping/>
  </p:clrMapOvr>
  <p:transition spd="slow"/>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10. Why did the Son of God become human?</a:t>
            </a:r>
          </a:p>
          <a:p>
            <a:pPr>
              <a:spcBef>
                <a:spcPts val="0"/>
              </a:spcBef>
              <a:defRPr/>
            </a:pPr>
            <a:r>
              <a:rPr lang="en-US" sz="2800">
                <a:solidFill>
                  <a:schemeClr val="bg2">
                    <a:lumMod val="25000"/>
                  </a:schemeClr>
                </a:solidFill>
              </a:rPr>
              <a:t>For us and for our salvation.</a:t>
            </a:r>
          </a:p>
          <a:p>
            <a:pPr eaLnBrk="1" fontAlgn="auto" hangingPunct="1">
              <a:spcBef>
                <a:spcPts val="0"/>
              </a:spcBef>
              <a:spcAft>
                <a:spcPts val="0"/>
              </a:spcAft>
              <a:defRPr/>
            </a:pPr>
            <a:r>
              <a:rPr lang="en-US" sz="2800" b="1">
                <a:solidFill>
                  <a:schemeClr val="bg2">
                    <a:lumMod val="25000"/>
                  </a:schemeClr>
                </a:solidFill>
              </a:rPr>
              <a:t>Romans 10:9</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because, if you confess with your mouth that Jesus is Lord and believe in your heart that God raised him from the dead, you will be saved.</a:t>
            </a:r>
          </a:p>
        </p:txBody>
      </p:sp>
    </p:spTree>
    <p:extLst>
      <p:ext uri="{BB962C8B-B14F-4D97-AF65-F5344CB8AC3E}">
        <p14:creationId xmlns:p14="http://schemas.microsoft.com/office/powerpoint/2010/main" val="3399302241"/>
      </p:ext>
    </p:extLst>
  </p:cSld>
  <p:clrMapOvr>
    <a:masterClrMapping/>
  </p:clrMapOvr>
  <p:transition spd="slow"/>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10. Why did the Son of God become human?</a:t>
            </a:r>
          </a:p>
          <a:p>
            <a:pPr>
              <a:spcBef>
                <a:spcPts val="0"/>
              </a:spcBef>
              <a:defRPr/>
            </a:pPr>
            <a:r>
              <a:rPr lang="en-US" sz="2800">
                <a:solidFill>
                  <a:schemeClr val="bg2">
                    <a:lumMod val="25000"/>
                  </a:schemeClr>
                </a:solidFill>
              </a:rPr>
              <a:t>For us and for our salvation.</a:t>
            </a:r>
          </a:p>
          <a:p>
            <a:pPr eaLnBrk="1" fontAlgn="auto" hangingPunct="1">
              <a:spcBef>
                <a:spcPts val="0"/>
              </a:spcBef>
              <a:spcAft>
                <a:spcPts val="0"/>
              </a:spcAft>
              <a:defRPr/>
            </a:pPr>
            <a:r>
              <a:rPr lang="en-US" sz="2800" b="1">
                <a:solidFill>
                  <a:schemeClr val="bg2">
                    <a:lumMod val="25000"/>
                  </a:schemeClr>
                </a:solidFill>
              </a:rPr>
              <a:t>Titus 3:6-7</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6</a:t>
            </a:r>
            <a:r>
              <a:rPr lang="en-US" sz="2800">
                <a:solidFill>
                  <a:schemeClr val="bg2">
                    <a:lumMod val="25000"/>
                  </a:schemeClr>
                </a:solidFill>
                <a:effectLst>
                  <a:outerShdw blurRad="38100" dist="38100" dir="2700000" algn="tl">
                    <a:srgbClr val="000000">
                      <a:alpha val="43137"/>
                    </a:srgbClr>
                  </a:outerShdw>
                </a:effectLst>
                <a:latin typeface="Arial Narrow"/>
              </a:rPr>
              <a:t>whom he poured out on us richly through Jesus Christ our Savior, </a:t>
            </a:r>
            <a:r>
              <a:rPr lang="en-US" sz="2800" baseline="30000">
                <a:solidFill>
                  <a:schemeClr val="bg2">
                    <a:lumMod val="25000"/>
                  </a:schemeClr>
                </a:solidFill>
                <a:effectLst>
                  <a:outerShdw blurRad="38100" dist="38100" dir="2700000" algn="tl">
                    <a:srgbClr val="000000">
                      <a:alpha val="43137"/>
                    </a:srgbClr>
                  </a:outerShdw>
                </a:effectLst>
                <a:latin typeface="Arial Narrow"/>
              </a:rPr>
              <a:t>7</a:t>
            </a:r>
            <a:r>
              <a:rPr lang="en-US" sz="2800">
                <a:solidFill>
                  <a:schemeClr val="bg2">
                    <a:lumMod val="25000"/>
                  </a:schemeClr>
                </a:solidFill>
                <a:effectLst>
                  <a:outerShdw blurRad="38100" dist="38100" dir="2700000" algn="tl">
                    <a:srgbClr val="000000">
                      <a:alpha val="43137"/>
                    </a:srgbClr>
                  </a:outerShdw>
                </a:effectLst>
                <a:latin typeface="Arial Narrow"/>
              </a:rPr>
              <a:t>so that being justified by his grace we might become heirs according to the hope of eternal life.</a:t>
            </a:r>
          </a:p>
        </p:txBody>
      </p:sp>
    </p:spTree>
    <p:extLst>
      <p:ext uri="{BB962C8B-B14F-4D97-AF65-F5344CB8AC3E}">
        <p14:creationId xmlns:p14="http://schemas.microsoft.com/office/powerpoint/2010/main" val="2002811943"/>
      </p:ext>
    </p:extLst>
  </p:cSld>
  <p:clrMapOvr>
    <a:masterClrMapping/>
  </p:clrMapOvr>
  <p:transition spd="slow"/>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10. Why did the Son of God become human?</a:t>
            </a:r>
          </a:p>
          <a:p>
            <a:pPr>
              <a:spcBef>
                <a:spcPts val="0"/>
              </a:spcBef>
              <a:defRPr/>
            </a:pPr>
            <a:r>
              <a:rPr lang="en-US" sz="2800">
                <a:solidFill>
                  <a:schemeClr val="bg2">
                    <a:lumMod val="25000"/>
                  </a:schemeClr>
                </a:solidFill>
              </a:rPr>
              <a:t>For us and for our salvation.</a:t>
            </a:r>
          </a:p>
          <a:p>
            <a:pPr eaLnBrk="1" fontAlgn="auto" hangingPunct="1">
              <a:spcBef>
                <a:spcPts val="0"/>
              </a:spcBef>
              <a:spcAft>
                <a:spcPts val="0"/>
              </a:spcAft>
              <a:defRPr/>
            </a:pPr>
            <a:r>
              <a:rPr lang="en-US" sz="2800" b="1">
                <a:solidFill>
                  <a:schemeClr val="bg2">
                    <a:lumMod val="25000"/>
                  </a:schemeClr>
                </a:solidFill>
              </a:rPr>
              <a:t>Hebrews 7:25</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Consequently, he is able to save to the uttermost those who draw near to God through him, since he always lives to make intercession for them.</a:t>
            </a:r>
          </a:p>
        </p:txBody>
      </p:sp>
    </p:spTree>
    <p:extLst>
      <p:ext uri="{BB962C8B-B14F-4D97-AF65-F5344CB8AC3E}">
        <p14:creationId xmlns:p14="http://schemas.microsoft.com/office/powerpoint/2010/main" val="3411435348"/>
      </p:ext>
    </p:extLst>
  </p:cSld>
  <p:clrMapOvr>
    <a:masterClrMapping/>
  </p:clrMapOvr>
  <p:transition spd="slow"/>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02D12F-C4A8-8204-3772-8951F543A467}"/>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Lord, Jesus Christ, the only Son of God, eternally begotten of the Father, God from God, Light from Light, true God from true God, begotten, not made, of one Being with the Father; through Him all things were made.</a:t>
            </a:r>
          </a:p>
          <a:p>
            <a:pPr eaLnBrk="1" fontAlgn="auto" hangingPunct="1">
              <a:spcBef>
                <a:spcPts val="0"/>
              </a:spcBef>
              <a:spcAft>
                <a:spcPts val="600"/>
              </a:spcAft>
              <a:defRPr/>
            </a:pPr>
            <a:r>
              <a:rPr sz="2800" i="1">
                <a:solidFill>
                  <a:schemeClr val="bg2">
                    <a:lumMod val="25000"/>
                  </a:schemeClr>
                </a:solidFill>
              </a:rPr>
              <a:t>11. How did the Son of God become human?</a:t>
            </a:r>
          </a:p>
        </p:txBody>
      </p:sp>
    </p:spTree>
  </p:cSld>
  <p:clrMapOvr>
    <a:masterClrMapping/>
  </p:clrMapOvr>
  <p:transition spd="slow"/>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02D12F-C4A8-8204-3772-8951F543A467}"/>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Lord, Jesus Christ, the only Son of God, eternally begotten of the Father, God from God, Light from Light, true God from true God, begotten, not made, of one Being with the Father; through Him all things were made.</a:t>
            </a:r>
          </a:p>
          <a:p>
            <a:pPr eaLnBrk="1" fontAlgn="auto" hangingPunct="1">
              <a:spcBef>
                <a:spcPts val="0"/>
              </a:spcBef>
              <a:spcAft>
                <a:spcPts val="600"/>
              </a:spcAft>
              <a:defRPr/>
            </a:pPr>
            <a:r>
              <a:rPr sz="2800" i="1">
                <a:solidFill>
                  <a:schemeClr val="bg2">
                    <a:lumMod val="25000"/>
                  </a:schemeClr>
                </a:solidFill>
              </a:rPr>
              <a:t>11. How did the Son of God become human?</a:t>
            </a:r>
          </a:p>
          <a:p>
            <a:pPr eaLnBrk="1" fontAlgn="auto" hangingPunct="1">
              <a:spcBef>
                <a:spcPts val="0"/>
              </a:spcBef>
              <a:spcAft>
                <a:spcPts val="600"/>
              </a:spcAft>
              <a:defRPr/>
            </a:pPr>
            <a:r>
              <a:rPr sz="2800">
                <a:solidFill>
                  <a:schemeClr val="bg2">
                    <a:lumMod val="25000"/>
                  </a:schemeClr>
                </a:solidFill>
              </a:rPr>
              <a:t>He came down from heaven, was incarnate of the Holy Spirit and the Virgin Mary and became truly human.</a:t>
            </a:r>
            <a:endParaRPr sz="2800" b="1">
              <a:solidFill>
                <a:schemeClr val="bg2">
                  <a:lumMod val="25000"/>
                </a:schemeClr>
              </a:solidFill>
            </a:endParaRPr>
          </a:p>
        </p:txBody>
      </p:sp>
    </p:spTree>
    <p:extLst>
      <p:ext uri="{BB962C8B-B14F-4D97-AF65-F5344CB8AC3E}">
        <p14:creationId xmlns:p14="http://schemas.microsoft.com/office/powerpoint/2010/main" val="2670616936"/>
      </p:ext>
    </p:extLst>
  </p:cSld>
  <p:clrMapOvr>
    <a:masterClrMapping/>
  </p:clrMapOvr>
  <p:transition spd="slow"/>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11. How did the Son of God become human?</a:t>
            </a:r>
          </a:p>
          <a:p>
            <a:pPr>
              <a:spcBef>
                <a:spcPts val="0"/>
              </a:spcBef>
              <a:defRPr/>
            </a:pPr>
            <a:r>
              <a:rPr lang="en-US" sz="2800">
                <a:solidFill>
                  <a:schemeClr val="bg2">
                    <a:lumMod val="25000"/>
                  </a:schemeClr>
                </a:solidFill>
              </a:rPr>
              <a:t>He came down from heaven, was incarnate of the Holy Spirit and the Virgin Mary and became truly human.</a:t>
            </a:r>
          </a:p>
          <a:p>
            <a:pPr eaLnBrk="1" fontAlgn="auto" hangingPunct="1">
              <a:spcBef>
                <a:spcPts val="0"/>
              </a:spcBef>
              <a:spcAft>
                <a:spcPts val="0"/>
              </a:spcAft>
              <a:defRPr/>
            </a:pPr>
            <a:r>
              <a:rPr lang="en-US" sz="2800" b="1">
                <a:solidFill>
                  <a:schemeClr val="bg2">
                    <a:lumMod val="25000"/>
                  </a:schemeClr>
                </a:solidFill>
              </a:rPr>
              <a:t>Matthew 1:18</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Now the birth of Jesus Christ took place in this way. When his mother Mary had been betrothed to Joseph, before they came together she was found to be with child from the Holy Spirit.</a:t>
            </a:r>
          </a:p>
        </p:txBody>
      </p:sp>
    </p:spTree>
    <p:extLst>
      <p:ext uri="{BB962C8B-B14F-4D97-AF65-F5344CB8AC3E}">
        <p14:creationId xmlns:p14="http://schemas.microsoft.com/office/powerpoint/2010/main" val="162555685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9DBE1CA-2D49-8C80-0FFD-B2283227C467}"/>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dirty="0">
                <a:solidFill>
                  <a:schemeClr val="bg2">
                    <a:lumMod val="25000"/>
                  </a:schemeClr>
                </a:solidFill>
              </a:rPr>
              <a:t>Part 3: Sources for Catechetical Formulae</a:t>
            </a:r>
          </a:p>
          <a:p>
            <a:pPr marL="742950" indent="-742950" eaLnBrk="1" fontAlgn="auto" hangingPunct="1">
              <a:buFont typeface="+mj-lt"/>
              <a:buAutoNum type="arabicPeriod"/>
              <a:defRPr/>
            </a:pPr>
            <a:r>
              <a:rPr sz="3200" dirty="0">
                <a:solidFill>
                  <a:schemeClr val="bg2">
                    <a:lumMod val="25000"/>
                  </a:schemeClr>
                </a:solidFill>
              </a:rPr>
              <a:t>Holy Scripture</a:t>
            </a:r>
          </a:p>
          <a:p>
            <a:pPr marL="742950" indent="-742950" eaLnBrk="1" fontAlgn="auto" hangingPunct="1">
              <a:buFont typeface="+mj-lt"/>
              <a:buAutoNum type="arabicPeriod"/>
              <a:defRPr/>
            </a:pPr>
            <a:r>
              <a:rPr sz="3200" dirty="0">
                <a:solidFill>
                  <a:schemeClr val="bg2">
                    <a:lumMod val="25000"/>
                  </a:schemeClr>
                </a:solidFill>
              </a:rPr>
              <a:t>The Nicene Creed (A.D. 381)</a:t>
            </a:r>
          </a:p>
          <a:p>
            <a:pPr marL="742950" indent="-742950" eaLnBrk="1" fontAlgn="auto" hangingPunct="1">
              <a:buFont typeface="+mj-lt"/>
              <a:buAutoNum type="arabicPeriod"/>
              <a:defRPr/>
            </a:pPr>
            <a:r>
              <a:rPr sz="3200" dirty="0">
                <a:solidFill>
                  <a:schemeClr val="bg2">
                    <a:lumMod val="25000"/>
                  </a:schemeClr>
                </a:solidFill>
              </a:rPr>
              <a:t>The Articles of Religion and the Confession of Faith (</a:t>
            </a:r>
            <a:r>
              <a:rPr sz="3200" dirty="0" err="1">
                <a:solidFill>
                  <a:schemeClr val="bg2">
                    <a:lumMod val="25000"/>
                  </a:schemeClr>
                </a:solidFill>
              </a:rPr>
              <a:t>CoF</a:t>
            </a:r>
            <a:r>
              <a:rPr sz="3200" dirty="0">
                <a:solidFill>
                  <a:schemeClr val="bg2">
                    <a:lumMod val="25000"/>
                  </a:schemeClr>
                </a:solidFill>
              </a:rPr>
              <a:t>)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11. How did the Son of God become human?</a:t>
            </a:r>
          </a:p>
          <a:p>
            <a:pPr>
              <a:spcBef>
                <a:spcPts val="0"/>
              </a:spcBef>
              <a:defRPr/>
            </a:pPr>
            <a:r>
              <a:rPr lang="en-US" sz="2800">
                <a:solidFill>
                  <a:schemeClr val="bg2">
                    <a:lumMod val="25000"/>
                  </a:schemeClr>
                </a:solidFill>
              </a:rPr>
              <a:t>He came down from heaven, was incarnate of the Holy Spirit and the Virgin Mary and became truly human.</a:t>
            </a:r>
          </a:p>
          <a:p>
            <a:pPr eaLnBrk="1" fontAlgn="auto" hangingPunct="1">
              <a:spcBef>
                <a:spcPts val="0"/>
              </a:spcBef>
              <a:spcAft>
                <a:spcPts val="0"/>
              </a:spcAft>
              <a:defRPr/>
            </a:pPr>
            <a:r>
              <a:rPr lang="en-US" sz="2800" b="1">
                <a:solidFill>
                  <a:schemeClr val="bg2">
                    <a:lumMod val="25000"/>
                  </a:schemeClr>
                </a:solidFill>
              </a:rPr>
              <a:t>Luke 1:30-35</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30</a:t>
            </a:r>
            <a:r>
              <a:rPr lang="en-US" sz="2800">
                <a:solidFill>
                  <a:schemeClr val="bg2">
                    <a:lumMod val="25000"/>
                  </a:schemeClr>
                </a:solidFill>
                <a:effectLst>
                  <a:outerShdw blurRad="38100" dist="38100" dir="2700000" algn="tl">
                    <a:srgbClr val="000000">
                      <a:alpha val="43137"/>
                    </a:srgbClr>
                  </a:outerShdw>
                </a:effectLst>
                <a:latin typeface="Arial Narrow"/>
              </a:rPr>
              <a:t>And the angel said to her, “Do not be afraid, Mary, for you have found favor with God. </a:t>
            </a:r>
            <a:r>
              <a:rPr lang="en-US" sz="2800" baseline="30000">
                <a:solidFill>
                  <a:schemeClr val="bg2">
                    <a:lumMod val="25000"/>
                  </a:schemeClr>
                </a:solidFill>
                <a:effectLst>
                  <a:outerShdw blurRad="38100" dist="38100" dir="2700000" algn="tl">
                    <a:srgbClr val="000000">
                      <a:alpha val="43137"/>
                    </a:srgbClr>
                  </a:outerShdw>
                </a:effectLst>
                <a:latin typeface="Arial Narrow"/>
              </a:rPr>
              <a:t>31</a:t>
            </a:r>
            <a:r>
              <a:rPr lang="en-US" sz="2800">
                <a:solidFill>
                  <a:schemeClr val="bg2">
                    <a:lumMod val="25000"/>
                  </a:schemeClr>
                </a:solidFill>
                <a:effectLst>
                  <a:outerShdw blurRad="38100" dist="38100" dir="2700000" algn="tl">
                    <a:srgbClr val="000000">
                      <a:alpha val="43137"/>
                    </a:srgbClr>
                  </a:outerShdw>
                </a:effectLst>
                <a:latin typeface="Arial Narrow"/>
              </a:rPr>
              <a:t>And behold, you will conceive in your womb and bear a son, and you shall call his name Jesus. </a:t>
            </a:r>
            <a:r>
              <a:rPr lang="en-US" sz="2800" baseline="30000">
                <a:solidFill>
                  <a:schemeClr val="bg2">
                    <a:lumMod val="25000"/>
                  </a:schemeClr>
                </a:solidFill>
                <a:effectLst>
                  <a:outerShdw blurRad="38100" dist="38100" dir="2700000" algn="tl">
                    <a:srgbClr val="000000">
                      <a:alpha val="43137"/>
                    </a:srgbClr>
                  </a:outerShdw>
                </a:effectLst>
                <a:latin typeface="Arial Narrow"/>
              </a:rPr>
              <a:t>32</a:t>
            </a:r>
            <a:r>
              <a:rPr lang="en-US" sz="2800">
                <a:solidFill>
                  <a:schemeClr val="bg2">
                    <a:lumMod val="25000"/>
                  </a:schemeClr>
                </a:solidFill>
                <a:effectLst>
                  <a:outerShdw blurRad="38100" dist="38100" dir="2700000" algn="tl">
                    <a:srgbClr val="000000">
                      <a:alpha val="43137"/>
                    </a:srgbClr>
                  </a:outerShdw>
                </a:effectLst>
                <a:latin typeface="Arial Narrow"/>
              </a:rPr>
              <a:t>He will be great and will be called the Son of the Most High. And the Lord God will give to him the throne of his father David, </a:t>
            </a:r>
            <a:r>
              <a:rPr lang="en-US" sz="2800" baseline="30000">
                <a:solidFill>
                  <a:schemeClr val="bg2">
                    <a:lumMod val="25000"/>
                  </a:schemeClr>
                </a:solidFill>
                <a:effectLst>
                  <a:outerShdw blurRad="38100" dist="38100" dir="2700000" algn="tl">
                    <a:srgbClr val="000000">
                      <a:alpha val="43137"/>
                    </a:srgbClr>
                  </a:outerShdw>
                </a:effectLst>
                <a:latin typeface="Arial Narrow"/>
              </a:rPr>
              <a:t>33</a:t>
            </a:r>
            <a:r>
              <a:rPr lang="en-US" sz="2800">
                <a:solidFill>
                  <a:schemeClr val="bg2">
                    <a:lumMod val="25000"/>
                  </a:schemeClr>
                </a:solidFill>
                <a:effectLst>
                  <a:outerShdw blurRad="38100" dist="38100" dir="2700000" algn="tl">
                    <a:srgbClr val="000000">
                      <a:alpha val="43137"/>
                    </a:srgbClr>
                  </a:outerShdw>
                </a:effectLst>
                <a:latin typeface="Arial Narrow"/>
              </a:rPr>
              <a:t>and he will reign over the house of Jacob forever, and of his kingdom there will be no end.”</a:t>
            </a:r>
          </a:p>
        </p:txBody>
      </p:sp>
    </p:spTree>
    <p:extLst>
      <p:ext uri="{BB962C8B-B14F-4D97-AF65-F5344CB8AC3E}">
        <p14:creationId xmlns:p14="http://schemas.microsoft.com/office/powerpoint/2010/main" val="4026209319"/>
      </p:ext>
    </p:extLst>
  </p:cSld>
  <p:clrMapOvr>
    <a:masterClrMapping/>
  </p:clrMapOvr>
  <p:transition spd="slow"/>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11. How did the Son of God become human?</a:t>
            </a:r>
          </a:p>
          <a:p>
            <a:pPr>
              <a:spcBef>
                <a:spcPts val="0"/>
              </a:spcBef>
              <a:defRPr/>
            </a:pPr>
            <a:r>
              <a:rPr lang="en-US" sz="2800">
                <a:solidFill>
                  <a:schemeClr val="bg2">
                    <a:lumMod val="25000"/>
                  </a:schemeClr>
                </a:solidFill>
              </a:rPr>
              <a:t>He came down from heaven, was incarnate of the Holy Spirit and the Virgin Mary and became truly human.</a:t>
            </a:r>
          </a:p>
          <a:p>
            <a:pPr eaLnBrk="1" fontAlgn="auto" hangingPunct="1">
              <a:spcBef>
                <a:spcPts val="0"/>
              </a:spcBef>
              <a:spcAft>
                <a:spcPts val="0"/>
              </a:spcAft>
              <a:defRPr/>
            </a:pPr>
            <a:r>
              <a:rPr lang="en-US" sz="2800" b="1">
                <a:solidFill>
                  <a:schemeClr val="bg2">
                    <a:lumMod val="25000"/>
                  </a:schemeClr>
                </a:solidFill>
              </a:rPr>
              <a:t>Luke 1:30-35</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34</a:t>
            </a:r>
            <a:r>
              <a:rPr lang="en-US" sz="2800">
                <a:solidFill>
                  <a:schemeClr val="bg2">
                    <a:lumMod val="25000"/>
                  </a:schemeClr>
                </a:solidFill>
                <a:effectLst>
                  <a:outerShdw blurRad="38100" dist="38100" dir="2700000" algn="tl">
                    <a:srgbClr val="000000">
                      <a:alpha val="43137"/>
                    </a:srgbClr>
                  </a:outerShdw>
                </a:effectLst>
                <a:latin typeface="Arial Narrow"/>
              </a:rPr>
              <a:t>And Mary said to the angel, “How will this be, since I am a virgin?”</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35</a:t>
            </a:r>
            <a:r>
              <a:rPr lang="en-US" sz="2800">
                <a:solidFill>
                  <a:schemeClr val="bg2">
                    <a:lumMod val="25000"/>
                  </a:schemeClr>
                </a:solidFill>
                <a:effectLst>
                  <a:outerShdw blurRad="38100" dist="38100" dir="2700000" algn="tl">
                    <a:srgbClr val="000000">
                      <a:alpha val="43137"/>
                    </a:srgbClr>
                  </a:outerShdw>
                </a:effectLst>
                <a:latin typeface="Arial Narrow"/>
              </a:rPr>
              <a:t>And the angel answered her, “The Holy Spirit will come upon you, and the power of the Most High will overshadow you; therefore the child to be born will be called holy—the Son of God.</a:t>
            </a:r>
          </a:p>
        </p:txBody>
      </p:sp>
    </p:spTree>
    <p:extLst>
      <p:ext uri="{BB962C8B-B14F-4D97-AF65-F5344CB8AC3E}">
        <p14:creationId xmlns:p14="http://schemas.microsoft.com/office/powerpoint/2010/main" val="10425980"/>
      </p:ext>
    </p:extLst>
  </p:cSld>
  <p:clrMapOvr>
    <a:masterClrMapping/>
  </p:clrMapOvr>
  <p:transition spd="slow"/>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11. How did the Son of God become human?</a:t>
            </a:r>
          </a:p>
          <a:p>
            <a:pPr>
              <a:spcBef>
                <a:spcPts val="0"/>
              </a:spcBef>
              <a:defRPr/>
            </a:pPr>
            <a:r>
              <a:rPr lang="en-US" sz="2800">
                <a:solidFill>
                  <a:schemeClr val="bg2">
                    <a:lumMod val="25000"/>
                  </a:schemeClr>
                </a:solidFill>
              </a:rPr>
              <a:t>He came down from heaven, was incarnate of the Holy Spirit and the Virgin Mary and became truly human.</a:t>
            </a:r>
          </a:p>
          <a:p>
            <a:pPr eaLnBrk="1" fontAlgn="auto" hangingPunct="1">
              <a:spcBef>
                <a:spcPts val="0"/>
              </a:spcBef>
              <a:spcAft>
                <a:spcPts val="0"/>
              </a:spcAft>
              <a:defRPr/>
            </a:pPr>
            <a:r>
              <a:rPr lang="en-US" sz="2800" b="1">
                <a:solidFill>
                  <a:schemeClr val="bg2">
                    <a:lumMod val="25000"/>
                  </a:schemeClr>
                </a:solidFill>
              </a:rPr>
              <a:t>John 1:1-2</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1</a:t>
            </a:r>
            <a:r>
              <a:rPr lang="en-US" sz="2800">
                <a:solidFill>
                  <a:schemeClr val="bg2">
                    <a:lumMod val="25000"/>
                  </a:schemeClr>
                </a:solidFill>
                <a:effectLst>
                  <a:outerShdw blurRad="38100" dist="38100" dir="2700000" algn="tl">
                    <a:srgbClr val="000000">
                      <a:alpha val="43137"/>
                    </a:srgbClr>
                  </a:outerShdw>
                </a:effectLst>
                <a:latin typeface="Arial Narrow"/>
              </a:rPr>
              <a:t>In the beginning was the Word, and the Word was with God, and the Word was God. </a:t>
            </a:r>
            <a:r>
              <a:rPr lang="en-US" sz="2800" baseline="30000">
                <a:solidFill>
                  <a:schemeClr val="bg2">
                    <a:lumMod val="25000"/>
                  </a:schemeClr>
                </a:solidFill>
                <a:effectLst>
                  <a:outerShdw blurRad="38100" dist="38100" dir="2700000" algn="tl">
                    <a:srgbClr val="000000">
                      <a:alpha val="43137"/>
                    </a:srgbClr>
                  </a:outerShdw>
                </a:effectLst>
                <a:latin typeface="Arial Narrow"/>
              </a:rPr>
              <a:t>2</a:t>
            </a:r>
            <a:r>
              <a:rPr lang="en-US" sz="2800">
                <a:solidFill>
                  <a:schemeClr val="bg2">
                    <a:lumMod val="25000"/>
                  </a:schemeClr>
                </a:solidFill>
                <a:effectLst>
                  <a:outerShdw blurRad="38100" dist="38100" dir="2700000" algn="tl">
                    <a:srgbClr val="000000">
                      <a:alpha val="43137"/>
                    </a:srgbClr>
                  </a:outerShdw>
                </a:effectLst>
                <a:latin typeface="Arial Narrow"/>
              </a:rPr>
              <a:t>He was in the beginning with God.</a:t>
            </a:r>
          </a:p>
        </p:txBody>
      </p:sp>
    </p:spTree>
    <p:extLst>
      <p:ext uri="{BB962C8B-B14F-4D97-AF65-F5344CB8AC3E}">
        <p14:creationId xmlns:p14="http://schemas.microsoft.com/office/powerpoint/2010/main" val="1716296963"/>
      </p:ext>
    </p:extLst>
  </p:cSld>
  <p:clrMapOvr>
    <a:masterClrMapping/>
  </p:clrMapOvr>
  <p:transition spd="slow"/>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11. How did the Son of God become human?</a:t>
            </a:r>
          </a:p>
          <a:p>
            <a:pPr>
              <a:spcBef>
                <a:spcPts val="0"/>
              </a:spcBef>
              <a:defRPr/>
            </a:pPr>
            <a:r>
              <a:rPr lang="en-US" sz="2800">
                <a:solidFill>
                  <a:schemeClr val="bg2">
                    <a:lumMod val="25000"/>
                  </a:schemeClr>
                </a:solidFill>
              </a:rPr>
              <a:t>He came down from heaven, was incarnate of the Holy Spirit and the Virgin Mary and became truly human.</a:t>
            </a:r>
          </a:p>
          <a:p>
            <a:pPr eaLnBrk="1" fontAlgn="auto" hangingPunct="1">
              <a:spcBef>
                <a:spcPts val="0"/>
              </a:spcBef>
              <a:spcAft>
                <a:spcPts val="0"/>
              </a:spcAft>
              <a:defRPr/>
            </a:pPr>
            <a:r>
              <a:rPr lang="en-US" sz="2800" b="1">
                <a:solidFill>
                  <a:schemeClr val="bg2">
                    <a:lumMod val="25000"/>
                  </a:schemeClr>
                </a:solidFill>
              </a:rPr>
              <a:t>John 1:14</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And the Word became flesh and dwelt among us, and we have seen his glory, glory as of the only Son from the Father, full of grace and truth.</a:t>
            </a:r>
          </a:p>
        </p:txBody>
      </p:sp>
    </p:spTree>
    <p:extLst>
      <p:ext uri="{BB962C8B-B14F-4D97-AF65-F5344CB8AC3E}">
        <p14:creationId xmlns:p14="http://schemas.microsoft.com/office/powerpoint/2010/main" val="3141106751"/>
      </p:ext>
    </p:extLst>
  </p:cSld>
  <p:clrMapOvr>
    <a:masterClrMapping/>
  </p:clrMapOvr>
  <p:transition spd="slow"/>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11. How did the Son of God become human?</a:t>
            </a:r>
          </a:p>
          <a:p>
            <a:pPr>
              <a:spcBef>
                <a:spcPts val="0"/>
              </a:spcBef>
              <a:defRPr/>
            </a:pPr>
            <a:r>
              <a:rPr lang="en-US" sz="2800">
                <a:solidFill>
                  <a:schemeClr val="bg2">
                    <a:lumMod val="25000"/>
                  </a:schemeClr>
                </a:solidFill>
              </a:rPr>
              <a:t>He came down from heaven, was incarnate of the Holy Spirit and the Virgin Mary and became truly human.</a:t>
            </a:r>
          </a:p>
          <a:p>
            <a:pPr eaLnBrk="1" fontAlgn="auto" hangingPunct="1">
              <a:spcBef>
                <a:spcPts val="0"/>
              </a:spcBef>
              <a:spcAft>
                <a:spcPts val="0"/>
              </a:spcAft>
              <a:defRPr/>
            </a:pPr>
            <a:r>
              <a:rPr lang="en-US" sz="2800" b="1">
                <a:solidFill>
                  <a:schemeClr val="bg2">
                    <a:lumMod val="25000"/>
                  </a:schemeClr>
                </a:solidFill>
              </a:rPr>
              <a:t>Romans 1:3-4</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3</a:t>
            </a:r>
            <a:r>
              <a:rPr lang="en-US" sz="2800">
                <a:solidFill>
                  <a:schemeClr val="bg2">
                    <a:lumMod val="25000"/>
                  </a:schemeClr>
                </a:solidFill>
                <a:effectLst>
                  <a:outerShdw blurRad="38100" dist="38100" dir="2700000" algn="tl">
                    <a:srgbClr val="000000">
                      <a:alpha val="43137"/>
                    </a:srgbClr>
                  </a:outerShdw>
                </a:effectLst>
                <a:latin typeface="Arial Narrow"/>
              </a:rPr>
              <a:t>concerning his Son, who was descended from David according to the flesh </a:t>
            </a:r>
            <a:r>
              <a:rPr lang="en-US" sz="2800" baseline="30000">
                <a:solidFill>
                  <a:schemeClr val="bg2">
                    <a:lumMod val="25000"/>
                  </a:schemeClr>
                </a:solidFill>
                <a:effectLst>
                  <a:outerShdw blurRad="38100" dist="38100" dir="2700000" algn="tl">
                    <a:srgbClr val="000000">
                      <a:alpha val="43137"/>
                    </a:srgbClr>
                  </a:outerShdw>
                </a:effectLst>
                <a:latin typeface="Arial Narrow"/>
              </a:rPr>
              <a:t>4</a:t>
            </a:r>
            <a:r>
              <a:rPr lang="en-US" sz="2800">
                <a:solidFill>
                  <a:schemeClr val="bg2">
                    <a:lumMod val="25000"/>
                  </a:schemeClr>
                </a:solidFill>
                <a:effectLst>
                  <a:outerShdw blurRad="38100" dist="38100" dir="2700000" algn="tl">
                    <a:srgbClr val="000000">
                      <a:alpha val="43137"/>
                    </a:srgbClr>
                  </a:outerShdw>
                </a:effectLst>
                <a:latin typeface="Arial Narrow"/>
              </a:rPr>
              <a:t>and was declared to be the Son of God in power according to the Spirit of holiness by his resurrection from the dead, Jesus Christ our Lord,</a:t>
            </a:r>
          </a:p>
        </p:txBody>
      </p:sp>
    </p:spTree>
    <p:extLst>
      <p:ext uri="{BB962C8B-B14F-4D97-AF65-F5344CB8AC3E}">
        <p14:creationId xmlns:p14="http://schemas.microsoft.com/office/powerpoint/2010/main" val="2852893621"/>
      </p:ext>
    </p:extLst>
  </p:cSld>
  <p:clrMapOvr>
    <a:masterClrMapping/>
  </p:clrMapOvr>
  <p:transition spd="slow"/>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11. How did the Son of God become human?</a:t>
            </a:r>
          </a:p>
          <a:p>
            <a:pPr>
              <a:spcBef>
                <a:spcPts val="0"/>
              </a:spcBef>
              <a:defRPr/>
            </a:pPr>
            <a:r>
              <a:rPr lang="en-US" sz="2800">
                <a:solidFill>
                  <a:schemeClr val="bg2">
                    <a:lumMod val="25000"/>
                  </a:schemeClr>
                </a:solidFill>
              </a:rPr>
              <a:t>He came down from heaven, was incarnate of the Holy Spirit and the Virgin Mary and became truly human.</a:t>
            </a:r>
          </a:p>
          <a:p>
            <a:pPr eaLnBrk="1" fontAlgn="auto" hangingPunct="1">
              <a:spcBef>
                <a:spcPts val="0"/>
              </a:spcBef>
              <a:spcAft>
                <a:spcPts val="0"/>
              </a:spcAft>
              <a:defRPr/>
            </a:pPr>
            <a:r>
              <a:rPr lang="en-US" sz="2800" b="1">
                <a:solidFill>
                  <a:schemeClr val="bg2">
                    <a:lumMod val="25000"/>
                  </a:schemeClr>
                </a:solidFill>
              </a:rPr>
              <a:t>Galatians 4:4</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But when the fullness of time had come, God sent forth his Son, born of woman, born under the law,</a:t>
            </a:r>
          </a:p>
        </p:txBody>
      </p:sp>
    </p:spTree>
    <p:extLst>
      <p:ext uri="{BB962C8B-B14F-4D97-AF65-F5344CB8AC3E}">
        <p14:creationId xmlns:p14="http://schemas.microsoft.com/office/powerpoint/2010/main" val="2272798728"/>
      </p:ext>
    </p:extLst>
  </p:cSld>
  <p:clrMapOvr>
    <a:masterClrMapping/>
  </p:clrMapOvr>
  <p:transition spd="slow"/>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11. How did the Son of God become human?</a:t>
            </a:r>
          </a:p>
          <a:p>
            <a:pPr>
              <a:spcBef>
                <a:spcPts val="0"/>
              </a:spcBef>
              <a:defRPr/>
            </a:pPr>
            <a:r>
              <a:rPr lang="en-US" sz="2800">
                <a:solidFill>
                  <a:schemeClr val="bg2">
                    <a:lumMod val="25000"/>
                  </a:schemeClr>
                </a:solidFill>
              </a:rPr>
              <a:t>He came down from heaven, was incarnate of the Holy Spirit and the Virgin Mary and became truly human.</a:t>
            </a:r>
          </a:p>
          <a:p>
            <a:pPr eaLnBrk="1" fontAlgn="auto" hangingPunct="1">
              <a:spcBef>
                <a:spcPts val="0"/>
              </a:spcBef>
              <a:spcAft>
                <a:spcPts val="0"/>
              </a:spcAft>
              <a:defRPr/>
            </a:pPr>
            <a:r>
              <a:rPr lang="en-US" sz="2800" b="1">
                <a:solidFill>
                  <a:schemeClr val="bg2">
                    <a:lumMod val="25000"/>
                  </a:schemeClr>
                </a:solidFill>
              </a:rPr>
              <a:t>Philippians 2:6-8</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6</a:t>
            </a:r>
            <a:r>
              <a:rPr lang="en-US" sz="2800">
                <a:solidFill>
                  <a:schemeClr val="bg2">
                    <a:lumMod val="25000"/>
                  </a:schemeClr>
                </a:solidFill>
                <a:effectLst>
                  <a:outerShdw blurRad="38100" dist="38100" dir="2700000" algn="tl">
                    <a:srgbClr val="000000">
                      <a:alpha val="43137"/>
                    </a:srgbClr>
                  </a:outerShdw>
                </a:effectLst>
                <a:latin typeface="Arial Narrow"/>
              </a:rPr>
              <a:t>who, though he was in the form of God, did not count equality with God a thing to be grasped, </a:t>
            </a:r>
            <a:r>
              <a:rPr lang="en-US" sz="2800" baseline="30000">
                <a:solidFill>
                  <a:schemeClr val="bg2">
                    <a:lumMod val="25000"/>
                  </a:schemeClr>
                </a:solidFill>
                <a:effectLst>
                  <a:outerShdw blurRad="38100" dist="38100" dir="2700000" algn="tl">
                    <a:srgbClr val="000000">
                      <a:alpha val="43137"/>
                    </a:srgbClr>
                  </a:outerShdw>
                </a:effectLst>
                <a:latin typeface="Arial Narrow"/>
              </a:rPr>
              <a:t>7</a:t>
            </a:r>
            <a:r>
              <a:rPr lang="en-US" sz="2800">
                <a:solidFill>
                  <a:schemeClr val="bg2">
                    <a:lumMod val="25000"/>
                  </a:schemeClr>
                </a:solidFill>
                <a:effectLst>
                  <a:outerShdw blurRad="38100" dist="38100" dir="2700000" algn="tl">
                    <a:srgbClr val="000000">
                      <a:alpha val="43137"/>
                    </a:srgbClr>
                  </a:outerShdw>
                </a:effectLst>
                <a:latin typeface="Arial Narrow"/>
              </a:rPr>
              <a:t>but emptied himself, by taking the form of a servant, being born in the likeness of men. </a:t>
            </a:r>
            <a:r>
              <a:rPr lang="en-US" sz="2800" baseline="30000">
                <a:solidFill>
                  <a:schemeClr val="bg2">
                    <a:lumMod val="25000"/>
                  </a:schemeClr>
                </a:solidFill>
                <a:effectLst>
                  <a:outerShdw blurRad="38100" dist="38100" dir="2700000" algn="tl">
                    <a:srgbClr val="000000">
                      <a:alpha val="43137"/>
                    </a:srgbClr>
                  </a:outerShdw>
                </a:effectLst>
                <a:latin typeface="Arial Narrow"/>
              </a:rPr>
              <a:t>8</a:t>
            </a:r>
            <a:r>
              <a:rPr lang="en-US" sz="2800">
                <a:solidFill>
                  <a:schemeClr val="bg2">
                    <a:lumMod val="25000"/>
                  </a:schemeClr>
                </a:solidFill>
                <a:effectLst>
                  <a:outerShdw blurRad="38100" dist="38100" dir="2700000" algn="tl">
                    <a:srgbClr val="000000">
                      <a:alpha val="43137"/>
                    </a:srgbClr>
                  </a:outerShdw>
                </a:effectLst>
                <a:latin typeface="Arial Narrow"/>
              </a:rPr>
              <a:t>And being found in human form, he humbled himself by becoming obedient to the point of death, even death on a cross.</a:t>
            </a:r>
          </a:p>
        </p:txBody>
      </p:sp>
    </p:spTree>
    <p:extLst>
      <p:ext uri="{BB962C8B-B14F-4D97-AF65-F5344CB8AC3E}">
        <p14:creationId xmlns:p14="http://schemas.microsoft.com/office/powerpoint/2010/main" val="3802629770"/>
      </p:ext>
    </p:extLst>
  </p:cSld>
  <p:clrMapOvr>
    <a:masterClrMapping/>
  </p:clrMapOvr>
  <p:transition spd="slow"/>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11. How did the Son of God become human?</a:t>
            </a:r>
          </a:p>
          <a:p>
            <a:pPr>
              <a:spcBef>
                <a:spcPts val="0"/>
              </a:spcBef>
              <a:defRPr/>
            </a:pPr>
            <a:r>
              <a:rPr lang="en-US" sz="2800">
                <a:solidFill>
                  <a:schemeClr val="bg2">
                    <a:lumMod val="25000"/>
                  </a:schemeClr>
                </a:solidFill>
              </a:rPr>
              <a:t>He came down from heaven, was incarnate of the Holy Spirit and the Virgin Mary and became truly human.</a:t>
            </a:r>
          </a:p>
          <a:p>
            <a:pPr eaLnBrk="1" fontAlgn="auto" hangingPunct="1">
              <a:spcBef>
                <a:spcPts val="0"/>
              </a:spcBef>
              <a:spcAft>
                <a:spcPts val="0"/>
              </a:spcAft>
              <a:defRPr/>
            </a:pPr>
            <a:r>
              <a:rPr lang="en-US" sz="2800" b="1">
                <a:solidFill>
                  <a:schemeClr val="bg2">
                    <a:lumMod val="25000"/>
                  </a:schemeClr>
                </a:solidFill>
              </a:rPr>
              <a:t>1 John 1:1-3</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That which was from the beginning, which we have heard, which we have seen with our eyes, which we looked upon and have touched with our hands, concerning the word of life— </a:t>
            </a:r>
            <a:r>
              <a:rPr lang="en-US" sz="2800" baseline="30000">
                <a:solidFill>
                  <a:schemeClr val="bg2">
                    <a:lumMod val="25000"/>
                  </a:schemeClr>
                </a:solidFill>
                <a:effectLst>
                  <a:outerShdw blurRad="38100" dist="38100" dir="2700000" algn="tl">
                    <a:srgbClr val="000000">
                      <a:alpha val="43137"/>
                    </a:srgbClr>
                  </a:outerShdw>
                </a:effectLst>
                <a:latin typeface="Arial Narrow"/>
              </a:rPr>
              <a:t>2</a:t>
            </a:r>
            <a:r>
              <a:rPr lang="en-US" sz="2800">
                <a:solidFill>
                  <a:schemeClr val="bg2">
                    <a:lumMod val="25000"/>
                  </a:schemeClr>
                </a:solidFill>
                <a:effectLst>
                  <a:outerShdw blurRad="38100" dist="38100" dir="2700000" algn="tl">
                    <a:srgbClr val="000000">
                      <a:alpha val="43137"/>
                    </a:srgbClr>
                  </a:outerShdw>
                </a:effectLst>
                <a:latin typeface="Arial Narrow"/>
              </a:rPr>
              <a:t>the life was made manifest, and we have seen it, and testify to it and proclaim to you the eternal life, which was with the Father and was made manifest to us</a:t>
            </a:r>
          </a:p>
        </p:txBody>
      </p:sp>
    </p:spTree>
    <p:extLst>
      <p:ext uri="{BB962C8B-B14F-4D97-AF65-F5344CB8AC3E}">
        <p14:creationId xmlns:p14="http://schemas.microsoft.com/office/powerpoint/2010/main" val="523056707"/>
      </p:ext>
    </p:extLst>
  </p:cSld>
  <p:clrMapOvr>
    <a:masterClrMapping/>
  </p:clrMapOvr>
  <p:transition spd="slow"/>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11. How did the Son of God become human?</a:t>
            </a:r>
          </a:p>
          <a:p>
            <a:pPr>
              <a:spcBef>
                <a:spcPts val="0"/>
              </a:spcBef>
              <a:defRPr/>
            </a:pPr>
            <a:r>
              <a:rPr lang="en-US" sz="2800">
                <a:solidFill>
                  <a:schemeClr val="bg2">
                    <a:lumMod val="25000"/>
                  </a:schemeClr>
                </a:solidFill>
              </a:rPr>
              <a:t>He came down from heaven, was incarnate of the Holy Spirit and the Virgin Mary and became truly human.</a:t>
            </a:r>
          </a:p>
          <a:p>
            <a:pPr eaLnBrk="1" fontAlgn="auto" hangingPunct="1">
              <a:spcBef>
                <a:spcPts val="0"/>
              </a:spcBef>
              <a:spcAft>
                <a:spcPts val="0"/>
              </a:spcAft>
              <a:defRPr/>
            </a:pPr>
            <a:r>
              <a:rPr lang="en-US" sz="2800" b="1">
                <a:solidFill>
                  <a:schemeClr val="bg2">
                    <a:lumMod val="25000"/>
                  </a:schemeClr>
                </a:solidFill>
              </a:rPr>
              <a:t>1 John 1:1-3</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3</a:t>
            </a:r>
            <a:r>
              <a:rPr lang="en-US" sz="2800">
                <a:solidFill>
                  <a:schemeClr val="bg2">
                    <a:lumMod val="25000"/>
                  </a:schemeClr>
                </a:solidFill>
                <a:effectLst>
                  <a:outerShdw blurRad="38100" dist="38100" dir="2700000" algn="tl">
                    <a:srgbClr val="000000">
                      <a:alpha val="43137"/>
                    </a:srgbClr>
                  </a:outerShdw>
                </a:effectLst>
                <a:latin typeface="Arial Narrow"/>
              </a:rPr>
              <a:t>that which we have seen and heard we proclaim also to you, so that you too may have fellowship with us; and indeed our fellowship is with the Father and with his Son Jesus Christ.</a:t>
            </a:r>
          </a:p>
        </p:txBody>
      </p:sp>
    </p:spTree>
    <p:extLst>
      <p:ext uri="{BB962C8B-B14F-4D97-AF65-F5344CB8AC3E}">
        <p14:creationId xmlns:p14="http://schemas.microsoft.com/office/powerpoint/2010/main" val="2195403072"/>
      </p:ext>
    </p:extLst>
  </p:cSld>
  <p:clrMapOvr>
    <a:masterClrMapping/>
  </p:clrMapOvr>
  <p:transition spd="slow"/>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11. How did the Son of God become human?</a:t>
            </a:r>
          </a:p>
          <a:p>
            <a:pPr>
              <a:spcBef>
                <a:spcPts val="0"/>
              </a:spcBef>
              <a:defRPr/>
            </a:pPr>
            <a:r>
              <a:rPr lang="en-US" sz="2800">
                <a:solidFill>
                  <a:schemeClr val="bg2">
                    <a:lumMod val="25000"/>
                  </a:schemeClr>
                </a:solidFill>
              </a:rPr>
              <a:t>He came down from heaven, was incarnate of the Holy Spirit and the Virgin Mary and became truly human.</a:t>
            </a:r>
          </a:p>
          <a:p>
            <a:pPr eaLnBrk="1" fontAlgn="auto" hangingPunct="1">
              <a:spcBef>
                <a:spcPts val="0"/>
              </a:spcBef>
              <a:spcAft>
                <a:spcPts val="0"/>
              </a:spcAft>
              <a:defRPr/>
            </a:pPr>
            <a:r>
              <a:rPr lang="en-US" sz="2800" b="1">
                <a:solidFill>
                  <a:schemeClr val="bg2">
                    <a:lumMod val="25000"/>
                  </a:schemeClr>
                </a:solidFill>
              </a:rPr>
              <a:t>1 John 4:2</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By this you know the Spirit of God: every spirit that confesses that Jesus Christ has come in the flesh is from God,</a:t>
            </a:r>
          </a:p>
        </p:txBody>
      </p:sp>
    </p:spTree>
    <p:extLst>
      <p:ext uri="{BB962C8B-B14F-4D97-AF65-F5344CB8AC3E}">
        <p14:creationId xmlns:p14="http://schemas.microsoft.com/office/powerpoint/2010/main" val="406675800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9FB746-3E7B-EBDC-32C6-360FCAC1F2D4}"/>
              </a:ext>
            </a:extLst>
          </p:cNvPr>
          <p:cNvSpPr>
            <a:spLocks noGrp="1"/>
          </p:cNvSpPr>
          <p:nvPr>
            <p:ph sz="quarter" idx="13"/>
          </p:nvPr>
        </p:nvSpPr>
        <p:spPr>
          <a:xfrm>
            <a:off x="444500" y="1463675"/>
            <a:ext cx="11210925" cy="4600575"/>
          </a:xfrm>
        </p:spPr>
        <p:txBody>
          <a:bodyPr rtlCol="0">
            <a:noAutofit/>
          </a:bodyPr>
          <a:lstStyle/>
          <a:p>
            <a:pPr eaLnBrk="1" fontAlgn="auto" hangingPunct="1">
              <a:defRPr/>
            </a:pPr>
            <a:r>
              <a:rPr sz="3600" dirty="0">
                <a:solidFill>
                  <a:schemeClr val="bg2">
                    <a:lumMod val="25000"/>
                  </a:schemeClr>
                </a:solidFill>
              </a:rPr>
              <a:t>Part 3: Sources for Catechetical Formulae</a:t>
            </a:r>
          </a:p>
          <a:p>
            <a:pPr marL="514350" indent="-514350" eaLnBrk="1" fontAlgn="auto" hangingPunct="1">
              <a:buFont typeface="+mj-lt"/>
              <a:buAutoNum type="arabicPeriod" startAt="3"/>
              <a:defRPr/>
            </a:pPr>
            <a:r>
              <a:rPr lang="en-US" sz="2700" dirty="0">
                <a:solidFill>
                  <a:schemeClr val="bg2">
                    <a:lumMod val="25000"/>
                  </a:schemeClr>
                </a:solidFill>
              </a:rPr>
              <a:t>The Articles of Religion and the Confession of Faith (</a:t>
            </a:r>
            <a:r>
              <a:rPr lang="en-US" sz="2700" dirty="0" err="1">
                <a:solidFill>
                  <a:schemeClr val="bg2">
                    <a:lumMod val="25000"/>
                  </a:schemeClr>
                </a:solidFill>
              </a:rPr>
              <a:t>CoF</a:t>
            </a:r>
            <a:r>
              <a:rPr lang="en-US" sz="2700" dirty="0">
                <a:solidFill>
                  <a:schemeClr val="bg2">
                    <a:lumMod val="25000"/>
                  </a:schemeClr>
                </a:solidFill>
              </a:rPr>
              <a:t>)—“[B]</a:t>
            </a:r>
            <a:r>
              <a:rPr lang="en-US" sz="2700" dirty="0" err="1">
                <a:solidFill>
                  <a:schemeClr val="bg2">
                    <a:lumMod val="25000"/>
                  </a:schemeClr>
                </a:solidFill>
              </a:rPr>
              <a:t>oth</a:t>
            </a:r>
            <a:r>
              <a:rPr lang="en-US" sz="2700" dirty="0">
                <a:solidFill>
                  <a:schemeClr val="bg2">
                    <a:lumMod val="25000"/>
                  </a:schemeClr>
                </a:solidFill>
              </a:rPr>
              <a:t> the Articles of Religion and the Confession of Faith define the doctrinal boundaries of our church” and “express our church’s particular emphases and concerns, as well as our theological heritage of faith” (¶ 106). These standards affirm the ecumenical consensus and also articulate the Wesleyan way of salvation. They are the primary organizing structure and source for the Wesleyan Characteristics of this catechism.</a:t>
            </a:r>
          </a:p>
          <a:p>
            <a:pPr marL="457200" indent="-457200" eaLnBrk="1" fontAlgn="auto" hangingPunct="1">
              <a:buFont typeface="+mj-lt"/>
              <a:buAutoNum type="arabicPeriod" startAt="3"/>
              <a:defRPr/>
            </a:pPr>
            <a:endParaRPr lang="en-US" sz="2700" dirty="0">
              <a:solidFill>
                <a:schemeClr val="bg2">
                  <a:lumMod val="25000"/>
                </a:schemeClr>
              </a:solidFill>
            </a:endParaRPr>
          </a:p>
        </p:txBody>
      </p:sp>
    </p:spTree>
    <p:extLst>
      <p:ext uri="{BB962C8B-B14F-4D97-AF65-F5344CB8AC3E}">
        <p14:creationId xmlns:p14="http://schemas.microsoft.com/office/powerpoint/2010/main" val="360584391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B522CEF-F7FC-CBB7-704A-1A7A2BB7C593}"/>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Lord, Jesus Christ, the only Son of God, eternally begotten of the Father, God from God, Light from Light, true God from true God, begotten, not made, of one Being with the Father; through Him all things were made.</a:t>
            </a:r>
          </a:p>
          <a:p>
            <a:pPr eaLnBrk="1" fontAlgn="auto" hangingPunct="1">
              <a:spcBef>
                <a:spcPts val="0"/>
              </a:spcBef>
              <a:spcAft>
                <a:spcPts val="600"/>
              </a:spcAft>
              <a:defRPr/>
            </a:pPr>
            <a:r>
              <a:rPr sz="2800" i="1">
                <a:solidFill>
                  <a:schemeClr val="bg2">
                    <a:lumMod val="25000"/>
                  </a:schemeClr>
                </a:solidFill>
              </a:rPr>
              <a:t>12. Who is Jesus Christ?</a:t>
            </a:r>
          </a:p>
        </p:txBody>
      </p:sp>
    </p:spTree>
  </p:cSld>
  <p:clrMapOvr>
    <a:masterClrMapping/>
  </p:clrMapOvr>
  <p:transition spd="slow"/>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B522CEF-F7FC-CBB7-704A-1A7A2BB7C593}"/>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Lord, Jesus Christ, the only Son of God, eternally begotten of the Father, God from God, Light from Light, true God from true God, begotten, not made, of one Being with the Father; through Him all things were made.</a:t>
            </a:r>
          </a:p>
          <a:p>
            <a:pPr eaLnBrk="1" fontAlgn="auto" hangingPunct="1">
              <a:spcBef>
                <a:spcPts val="0"/>
              </a:spcBef>
              <a:spcAft>
                <a:spcPts val="600"/>
              </a:spcAft>
              <a:defRPr/>
            </a:pPr>
            <a:r>
              <a:rPr sz="2800" i="1">
                <a:solidFill>
                  <a:schemeClr val="bg2">
                    <a:lumMod val="25000"/>
                  </a:schemeClr>
                </a:solidFill>
              </a:rPr>
              <a:t>12. Who is Jesus Christ?</a:t>
            </a:r>
          </a:p>
          <a:p>
            <a:pPr eaLnBrk="1" fontAlgn="auto" hangingPunct="1">
              <a:spcBef>
                <a:spcPts val="0"/>
              </a:spcBef>
              <a:spcAft>
                <a:spcPts val="600"/>
              </a:spcAft>
              <a:defRPr/>
            </a:pPr>
            <a:r>
              <a:rPr sz="2800">
                <a:solidFill>
                  <a:schemeClr val="bg2">
                    <a:lumMod val="25000"/>
                  </a:schemeClr>
                </a:solidFill>
              </a:rPr>
              <a:t>The Son of God and our Lord Jesus Christ are one person in whom the divine and human natures are perfectly and inseparably united.</a:t>
            </a:r>
            <a:endParaRPr sz="2800" b="1">
              <a:solidFill>
                <a:schemeClr val="bg2">
                  <a:lumMod val="25000"/>
                </a:schemeClr>
              </a:solidFill>
            </a:endParaRPr>
          </a:p>
        </p:txBody>
      </p:sp>
    </p:spTree>
    <p:extLst>
      <p:ext uri="{BB962C8B-B14F-4D97-AF65-F5344CB8AC3E}">
        <p14:creationId xmlns:p14="http://schemas.microsoft.com/office/powerpoint/2010/main" val="4259838104"/>
      </p:ext>
    </p:extLst>
  </p:cSld>
  <p:clrMapOvr>
    <a:masterClrMapping/>
  </p:clrMapOvr>
  <p:transition spd="slow"/>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12. Who is Jesus Christ?</a:t>
            </a:r>
          </a:p>
          <a:p>
            <a:pPr>
              <a:spcBef>
                <a:spcPts val="0"/>
              </a:spcBef>
              <a:defRPr/>
            </a:pPr>
            <a:r>
              <a:rPr lang="en-US" sz="2800">
                <a:solidFill>
                  <a:schemeClr val="bg2">
                    <a:lumMod val="25000"/>
                  </a:schemeClr>
                </a:solidFill>
              </a:rPr>
              <a:t>The Son of God and our Lord Jesus Christ are one person in whom the divine and human natures are perfectly and inseparably united.</a:t>
            </a:r>
          </a:p>
          <a:p>
            <a:pPr eaLnBrk="1" fontAlgn="auto" hangingPunct="1">
              <a:spcBef>
                <a:spcPts val="0"/>
              </a:spcBef>
              <a:spcAft>
                <a:spcPts val="0"/>
              </a:spcAft>
              <a:defRPr/>
            </a:pPr>
            <a:r>
              <a:rPr lang="en-US" sz="2800" b="1">
                <a:solidFill>
                  <a:schemeClr val="bg2">
                    <a:lumMod val="25000"/>
                  </a:schemeClr>
                </a:solidFill>
              </a:rPr>
              <a:t>Isaiah 9:6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For to us a child is born,</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to us a son is given;</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and the government shall be upon his shoulder,</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and his name shall be called</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Wonderful Counselor, Mighty God,</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Everlasting Father, Prince of Peace.</a:t>
            </a:r>
          </a:p>
        </p:txBody>
      </p:sp>
    </p:spTree>
    <p:extLst>
      <p:ext uri="{BB962C8B-B14F-4D97-AF65-F5344CB8AC3E}">
        <p14:creationId xmlns:p14="http://schemas.microsoft.com/office/powerpoint/2010/main" val="2528270005"/>
      </p:ext>
    </p:extLst>
  </p:cSld>
  <p:clrMapOvr>
    <a:masterClrMapping/>
  </p:clrMapOvr>
  <p:transition spd="slow"/>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12. Who is Jesus Christ?</a:t>
            </a:r>
          </a:p>
          <a:p>
            <a:pPr>
              <a:spcBef>
                <a:spcPts val="0"/>
              </a:spcBef>
              <a:defRPr/>
            </a:pPr>
            <a:r>
              <a:rPr lang="en-US" sz="2800">
                <a:solidFill>
                  <a:schemeClr val="bg2">
                    <a:lumMod val="25000"/>
                  </a:schemeClr>
                </a:solidFill>
              </a:rPr>
              <a:t>The Son of God and our Lord Jesus Christ are one person in whom the divine and human natures are perfectly and inseparably united.</a:t>
            </a:r>
          </a:p>
          <a:p>
            <a:pPr eaLnBrk="1" fontAlgn="auto" hangingPunct="1">
              <a:spcBef>
                <a:spcPts val="0"/>
              </a:spcBef>
              <a:spcAft>
                <a:spcPts val="0"/>
              </a:spcAft>
              <a:defRPr/>
            </a:pPr>
            <a:r>
              <a:rPr lang="en-US" sz="2800" b="1">
                <a:solidFill>
                  <a:schemeClr val="bg2">
                    <a:lumMod val="25000"/>
                  </a:schemeClr>
                </a:solidFill>
              </a:rPr>
              <a:t>Matthew 1:20-23</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20</a:t>
            </a:r>
            <a:r>
              <a:rPr lang="en-US" sz="2800">
                <a:solidFill>
                  <a:schemeClr val="bg2">
                    <a:lumMod val="25000"/>
                  </a:schemeClr>
                </a:solidFill>
                <a:effectLst>
                  <a:outerShdw blurRad="38100" dist="38100" dir="2700000" algn="tl">
                    <a:srgbClr val="000000">
                      <a:alpha val="43137"/>
                    </a:srgbClr>
                  </a:outerShdw>
                </a:effectLst>
                <a:latin typeface="Arial Narrow"/>
              </a:rPr>
              <a:t>But as he considered these things, behold, an angel of the Lord appeared to him in a dream, saying, “Joseph, son of David, do not fear to take Mary as your wife, for that which is conceived in her is from the Holy Spirit. </a:t>
            </a:r>
            <a:r>
              <a:rPr lang="en-US" sz="2800" baseline="30000">
                <a:solidFill>
                  <a:schemeClr val="bg2">
                    <a:lumMod val="25000"/>
                  </a:schemeClr>
                </a:solidFill>
                <a:effectLst>
                  <a:outerShdw blurRad="38100" dist="38100" dir="2700000" algn="tl">
                    <a:srgbClr val="000000">
                      <a:alpha val="43137"/>
                    </a:srgbClr>
                  </a:outerShdw>
                </a:effectLst>
                <a:latin typeface="Arial Narrow"/>
              </a:rPr>
              <a:t>21</a:t>
            </a:r>
            <a:r>
              <a:rPr lang="en-US" sz="2800">
                <a:solidFill>
                  <a:schemeClr val="bg2">
                    <a:lumMod val="25000"/>
                  </a:schemeClr>
                </a:solidFill>
                <a:effectLst>
                  <a:outerShdw blurRad="38100" dist="38100" dir="2700000" algn="tl">
                    <a:srgbClr val="000000">
                      <a:alpha val="43137"/>
                    </a:srgbClr>
                  </a:outerShdw>
                </a:effectLst>
                <a:latin typeface="Arial Narrow"/>
              </a:rPr>
              <a:t>She will bear a son, and you shall call his name Jesus, for he will save his people from their sins.” </a:t>
            </a:r>
            <a:r>
              <a:rPr lang="en-US" sz="2800" baseline="30000">
                <a:solidFill>
                  <a:schemeClr val="bg2">
                    <a:lumMod val="25000"/>
                  </a:schemeClr>
                </a:solidFill>
                <a:effectLst>
                  <a:outerShdw blurRad="38100" dist="38100" dir="2700000" algn="tl">
                    <a:srgbClr val="000000">
                      <a:alpha val="43137"/>
                    </a:srgbClr>
                  </a:outerShdw>
                </a:effectLst>
                <a:latin typeface="Arial Narrow"/>
              </a:rPr>
              <a:t>22</a:t>
            </a:r>
            <a:r>
              <a:rPr lang="en-US" sz="2800">
                <a:solidFill>
                  <a:schemeClr val="bg2">
                    <a:lumMod val="25000"/>
                  </a:schemeClr>
                </a:solidFill>
                <a:effectLst>
                  <a:outerShdw blurRad="38100" dist="38100" dir="2700000" algn="tl">
                    <a:srgbClr val="000000">
                      <a:alpha val="43137"/>
                    </a:srgbClr>
                  </a:outerShdw>
                </a:effectLst>
                <a:latin typeface="Arial Narrow"/>
              </a:rPr>
              <a:t>All this took place to fulfill what the Lord had spoken by the prophet:</a:t>
            </a:r>
          </a:p>
        </p:txBody>
      </p:sp>
    </p:spTree>
    <p:extLst>
      <p:ext uri="{BB962C8B-B14F-4D97-AF65-F5344CB8AC3E}">
        <p14:creationId xmlns:p14="http://schemas.microsoft.com/office/powerpoint/2010/main" val="2281817947"/>
      </p:ext>
    </p:extLst>
  </p:cSld>
  <p:clrMapOvr>
    <a:masterClrMapping/>
  </p:clrMapOvr>
  <p:transition spd="slow"/>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12. Who is Jesus Christ?</a:t>
            </a:r>
          </a:p>
          <a:p>
            <a:pPr>
              <a:spcBef>
                <a:spcPts val="0"/>
              </a:spcBef>
              <a:defRPr/>
            </a:pPr>
            <a:r>
              <a:rPr lang="en-US" sz="2800">
                <a:solidFill>
                  <a:schemeClr val="bg2">
                    <a:lumMod val="25000"/>
                  </a:schemeClr>
                </a:solidFill>
              </a:rPr>
              <a:t>The Son of God and our Lord Jesus Christ are one person in whom the divine and human natures are perfectly and inseparably united.</a:t>
            </a:r>
          </a:p>
          <a:p>
            <a:pPr eaLnBrk="1" fontAlgn="auto" hangingPunct="1">
              <a:spcBef>
                <a:spcPts val="0"/>
              </a:spcBef>
              <a:spcAft>
                <a:spcPts val="0"/>
              </a:spcAft>
              <a:defRPr/>
            </a:pPr>
            <a:r>
              <a:rPr lang="en-US" sz="2800" b="1">
                <a:solidFill>
                  <a:schemeClr val="bg2">
                    <a:lumMod val="25000"/>
                  </a:schemeClr>
                </a:solidFill>
              </a:rPr>
              <a:t>Matthew 1:20-23</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23</a:t>
            </a:r>
            <a:r>
              <a:rPr lang="en-US" sz="2800">
                <a:solidFill>
                  <a:schemeClr val="bg2">
                    <a:lumMod val="25000"/>
                  </a:schemeClr>
                </a:solidFill>
                <a:effectLst>
                  <a:outerShdw blurRad="38100" dist="38100" dir="2700000" algn="tl">
                    <a:srgbClr val="000000">
                      <a:alpha val="43137"/>
                    </a:srgbClr>
                  </a:outerShdw>
                </a:effectLst>
                <a:latin typeface="Arial Narrow"/>
              </a:rPr>
              <a:t> “Behold, the virgin shall conceive and bear a son,</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and they shall call his name Immanuel”</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(which means, God with us).</a:t>
            </a:r>
          </a:p>
        </p:txBody>
      </p:sp>
    </p:spTree>
    <p:extLst>
      <p:ext uri="{BB962C8B-B14F-4D97-AF65-F5344CB8AC3E}">
        <p14:creationId xmlns:p14="http://schemas.microsoft.com/office/powerpoint/2010/main" val="2358335282"/>
      </p:ext>
    </p:extLst>
  </p:cSld>
  <p:clrMapOvr>
    <a:masterClrMapping/>
  </p:clrMapOvr>
  <p:transition spd="slow"/>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12. Who is Jesus Christ?</a:t>
            </a:r>
          </a:p>
          <a:p>
            <a:pPr>
              <a:spcBef>
                <a:spcPts val="0"/>
              </a:spcBef>
              <a:defRPr/>
            </a:pPr>
            <a:r>
              <a:rPr lang="en-US" sz="2800">
                <a:solidFill>
                  <a:schemeClr val="bg2">
                    <a:lumMod val="25000"/>
                  </a:schemeClr>
                </a:solidFill>
              </a:rPr>
              <a:t>The Son of God and our Lord Jesus Christ are one person in whom the divine and human natures are perfectly and inseparably united.</a:t>
            </a:r>
          </a:p>
          <a:p>
            <a:pPr eaLnBrk="1" fontAlgn="auto" hangingPunct="1">
              <a:spcBef>
                <a:spcPts val="0"/>
              </a:spcBef>
              <a:spcAft>
                <a:spcPts val="0"/>
              </a:spcAft>
              <a:defRPr/>
            </a:pPr>
            <a:r>
              <a:rPr lang="en-US" sz="2800" b="1">
                <a:solidFill>
                  <a:schemeClr val="bg2">
                    <a:lumMod val="25000"/>
                  </a:schemeClr>
                </a:solidFill>
              </a:rPr>
              <a:t>John 1:14</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And the Word became flesh and dwelt among us, and we have seen his glory, glory as of the only Son from the Father, full of grace and truth.</a:t>
            </a:r>
          </a:p>
        </p:txBody>
      </p:sp>
    </p:spTree>
    <p:extLst>
      <p:ext uri="{BB962C8B-B14F-4D97-AF65-F5344CB8AC3E}">
        <p14:creationId xmlns:p14="http://schemas.microsoft.com/office/powerpoint/2010/main" val="1348524510"/>
      </p:ext>
    </p:extLst>
  </p:cSld>
  <p:clrMapOvr>
    <a:masterClrMapping/>
  </p:clrMapOvr>
  <p:transition spd="slow"/>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12. Who is Jesus Christ?</a:t>
            </a:r>
          </a:p>
          <a:p>
            <a:pPr>
              <a:spcBef>
                <a:spcPts val="0"/>
              </a:spcBef>
              <a:defRPr/>
            </a:pPr>
            <a:r>
              <a:rPr lang="en-US" sz="2800">
                <a:solidFill>
                  <a:schemeClr val="bg2">
                    <a:lumMod val="25000"/>
                  </a:schemeClr>
                </a:solidFill>
              </a:rPr>
              <a:t>The Son of God and our Lord Jesus Christ are one person in whom the divine and human natures are perfectly and inseparably united.</a:t>
            </a:r>
          </a:p>
          <a:p>
            <a:pPr eaLnBrk="1" fontAlgn="auto" hangingPunct="1">
              <a:spcBef>
                <a:spcPts val="0"/>
              </a:spcBef>
              <a:spcAft>
                <a:spcPts val="0"/>
              </a:spcAft>
              <a:defRPr/>
            </a:pPr>
            <a:r>
              <a:rPr lang="en-US" sz="2800" b="1">
                <a:solidFill>
                  <a:schemeClr val="bg2">
                    <a:lumMod val="25000"/>
                  </a:schemeClr>
                </a:solidFill>
              </a:rPr>
              <a:t>John 14:9-11</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9</a:t>
            </a:r>
            <a:r>
              <a:rPr lang="en-US" sz="2800">
                <a:solidFill>
                  <a:schemeClr val="bg2">
                    <a:lumMod val="25000"/>
                  </a:schemeClr>
                </a:solidFill>
                <a:effectLst>
                  <a:outerShdw blurRad="38100" dist="38100" dir="2700000" algn="tl">
                    <a:srgbClr val="000000">
                      <a:alpha val="43137"/>
                    </a:srgbClr>
                  </a:outerShdw>
                </a:effectLst>
                <a:latin typeface="Arial Narrow"/>
              </a:rPr>
              <a:t>Jesus said to him, “Have I been with you so long, and you still do not know me, Philip? Whoever has seen me has seen the Father. How can you say, ‘Show us the Father’? </a:t>
            </a:r>
            <a:r>
              <a:rPr lang="en-US" sz="2800" baseline="30000">
                <a:solidFill>
                  <a:schemeClr val="bg2">
                    <a:lumMod val="25000"/>
                  </a:schemeClr>
                </a:solidFill>
                <a:effectLst>
                  <a:outerShdw blurRad="38100" dist="38100" dir="2700000" algn="tl">
                    <a:srgbClr val="000000">
                      <a:alpha val="43137"/>
                    </a:srgbClr>
                  </a:outerShdw>
                </a:effectLst>
                <a:latin typeface="Arial Narrow"/>
              </a:rPr>
              <a:t>10</a:t>
            </a:r>
            <a:r>
              <a:rPr lang="en-US" sz="2800">
                <a:solidFill>
                  <a:schemeClr val="bg2">
                    <a:lumMod val="25000"/>
                  </a:schemeClr>
                </a:solidFill>
                <a:effectLst>
                  <a:outerShdw blurRad="38100" dist="38100" dir="2700000" algn="tl">
                    <a:srgbClr val="000000">
                      <a:alpha val="43137"/>
                    </a:srgbClr>
                  </a:outerShdw>
                </a:effectLst>
                <a:latin typeface="Arial Narrow"/>
              </a:rPr>
              <a:t>Do you not believe that I am in the Father and the Father is in me? The words that I say to you I do not speak on my own authority, but the Father who dwells in me does his works. </a:t>
            </a:r>
            <a:r>
              <a:rPr lang="en-US" sz="2800" baseline="30000">
                <a:solidFill>
                  <a:schemeClr val="bg2">
                    <a:lumMod val="25000"/>
                  </a:schemeClr>
                </a:solidFill>
                <a:effectLst>
                  <a:outerShdw blurRad="38100" dist="38100" dir="2700000" algn="tl">
                    <a:srgbClr val="000000">
                      <a:alpha val="43137"/>
                    </a:srgbClr>
                  </a:outerShdw>
                </a:effectLst>
                <a:latin typeface="Arial Narrow"/>
              </a:rPr>
              <a:t>11</a:t>
            </a:r>
            <a:r>
              <a:rPr lang="en-US" sz="2800">
                <a:solidFill>
                  <a:schemeClr val="bg2">
                    <a:lumMod val="25000"/>
                  </a:schemeClr>
                </a:solidFill>
                <a:effectLst>
                  <a:outerShdw blurRad="38100" dist="38100" dir="2700000" algn="tl">
                    <a:srgbClr val="000000">
                      <a:alpha val="43137"/>
                    </a:srgbClr>
                  </a:outerShdw>
                </a:effectLst>
                <a:latin typeface="Arial Narrow"/>
              </a:rPr>
              <a:t>Believe me that I am in the Father and the Father is in me, or else believe on account of the works themselves.</a:t>
            </a:r>
          </a:p>
        </p:txBody>
      </p:sp>
    </p:spTree>
    <p:extLst>
      <p:ext uri="{BB962C8B-B14F-4D97-AF65-F5344CB8AC3E}">
        <p14:creationId xmlns:p14="http://schemas.microsoft.com/office/powerpoint/2010/main" val="1609097148"/>
      </p:ext>
    </p:extLst>
  </p:cSld>
  <p:clrMapOvr>
    <a:masterClrMapping/>
  </p:clrMapOvr>
  <p:transition spd="slow"/>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12. Who is Jesus Christ?</a:t>
            </a:r>
          </a:p>
          <a:p>
            <a:pPr>
              <a:spcBef>
                <a:spcPts val="0"/>
              </a:spcBef>
              <a:defRPr/>
            </a:pPr>
            <a:r>
              <a:rPr lang="en-US" sz="2800">
                <a:solidFill>
                  <a:schemeClr val="bg2">
                    <a:lumMod val="25000"/>
                  </a:schemeClr>
                </a:solidFill>
              </a:rPr>
              <a:t>The Son of God and our Lord Jesus Christ are one person in whom the divine and human natures are perfectly and inseparably united.</a:t>
            </a:r>
          </a:p>
          <a:p>
            <a:pPr eaLnBrk="1" fontAlgn="auto" hangingPunct="1">
              <a:spcBef>
                <a:spcPts val="0"/>
              </a:spcBef>
              <a:spcAft>
                <a:spcPts val="0"/>
              </a:spcAft>
              <a:defRPr/>
            </a:pPr>
            <a:r>
              <a:rPr lang="en-US" sz="2800" b="1">
                <a:solidFill>
                  <a:schemeClr val="bg2">
                    <a:lumMod val="25000"/>
                  </a:schemeClr>
                </a:solidFill>
              </a:rPr>
              <a:t>Romans 1:3-4</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3</a:t>
            </a:r>
            <a:r>
              <a:rPr lang="en-US" sz="2800">
                <a:solidFill>
                  <a:schemeClr val="bg2">
                    <a:lumMod val="25000"/>
                  </a:schemeClr>
                </a:solidFill>
                <a:effectLst>
                  <a:outerShdw blurRad="38100" dist="38100" dir="2700000" algn="tl">
                    <a:srgbClr val="000000">
                      <a:alpha val="43137"/>
                    </a:srgbClr>
                  </a:outerShdw>
                </a:effectLst>
                <a:latin typeface="Arial Narrow"/>
              </a:rPr>
              <a:t>concerning his Son, who was descended from David according to the flesh </a:t>
            </a:r>
            <a:r>
              <a:rPr lang="en-US" sz="2800" baseline="30000">
                <a:solidFill>
                  <a:schemeClr val="bg2">
                    <a:lumMod val="25000"/>
                  </a:schemeClr>
                </a:solidFill>
                <a:effectLst>
                  <a:outerShdw blurRad="38100" dist="38100" dir="2700000" algn="tl">
                    <a:srgbClr val="000000">
                      <a:alpha val="43137"/>
                    </a:srgbClr>
                  </a:outerShdw>
                </a:effectLst>
                <a:latin typeface="Arial Narrow"/>
              </a:rPr>
              <a:t>4</a:t>
            </a:r>
            <a:r>
              <a:rPr lang="en-US" sz="2800">
                <a:solidFill>
                  <a:schemeClr val="bg2">
                    <a:lumMod val="25000"/>
                  </a:schemeClr>
                </a:solidFill>
                <a:effectLst>
                  <a:outerShdw blurRad="38100" dist="38100" dir="2700000" algn="tl">
                    <a:srgbClr val="000000">
                      <a:alpha val="43137"/>
                    </a:srgbClr>
                  </a:outerShdw>
                </a:effectLst>
                <a:latin typeface="Arial Narrow"/>
              </a:rPr>
              <a:t>and was declared to be the Son of God in power according to the Spirit of holiness by his resurrection from the dead, Jesus Christ our Lord,</a:t>
            </a:r>
          </a:p>
        </p:txBody>
      </p:sp>
    </p:spTree>
    <p:extLst>
      <p:ext uri="{BB962C8B-B14F-4D97-AF65-F5344CB8AC3E}">
        <p14:creationId xmlns:p14="http://schemas.microsoft.com/office/powerpoint/2010/main" val="684657718"/>
      </p:ext>
    </p:extLst>
  </p:cSld>
  <p:clrMapOvr>
    <a:masterClrMapping/>
  </p:clrMapOvr>
  <p:transition spd="slow"/>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12. Who is Jesus Christ?</a:t>
            </a:r>
          </a:p>
          <a:p>
            <a:pPr>
              <a:spcBef>
                <a:spcPts val="0"/>
              </a:spcBef>
              <a:defRPr/>
            </a:pPr>
            <a:r>
              <a:rPr lang="en-US" sz="2800">
                <a:solidFill>
                  <a:schemeClr val="bg2">
                    <a:lumMod val="25000"/>
                  </a:schemeClr>
                </a:solidFill>
              </a:rPr>
              <a:t>The Son of God and our Lord Jesus Christ are one person in whom the divine and human natures are perfectly and inseparably united.</a:t>
            </a:r>
          </a:p>
          <a:p>
            <a:pPr eaLnBrk="1" fontAlgn="auto" hangingPunct="1">
              <a:spcBef>
                <a:spcPts val="0"/>
              </a:spcBef>
              <a:spcAft>
                <a:spcPts val="0"/>
              </a:spcAft>
              <a:defRPr/>
            </a:pPr>
            <a:r>
              <a:rPr lang="en-US" sz="2800" b="1">
                <a:solidFill>
                  <a:schemeClr val="bg2">
                    <a:lumMod val="25000"/>
                  </a:schemeClr>
                </a:solidFill>
              </a:rPr>
              <a:t>Colossians 1:15-20</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15</a:t>
            </a:r>
            <a:r>
              <a:rPr lang="en-US" sz="2800">
                <a:solidFill>
                  <a:schemeClr val="bg2">
                    <a:lumMod val="25000"/>
                  </a:schemeClr>
                </a:solidFill>
                <a:effectLst>
                  <a:outerShdw blurRad="38100" dist="38100" dir="2700000" algn="tl">
                    <a:srgbClr val="000000">
                      <a:alpha val="43137"/>
                    </a:srgbClr>
                  </a:outerShdw>
                </a:effectLst>
                <a:latin typeface="Arial Narrow"/>
              </a:rPr>
              <a:t>He is the image of the invisible God, the firstborn of all creation. </a:t>
            </a:r>
            <a:r>
              <a:rPr lang="en-US" sz="2800" baseline="30000">
                <a:solidFill>
                  <a:schemeClr val="bg2">
                    <a:lumMod val="25000"/>
                  </a:schemeClr>
                </a:solidFill>
                <a:effectLst>
                  <a:outerShdw blurRad="38100" dist="38100" dir="2700000" algn="tl">
                    <a:srgbClr val="000000">
                      <a:alpha val="43137"/>
                    </a:srgbClr>
                  </a:outerShdw>
                </a:effectLst>
                <a:latin typeface="Arial Narrow"/>
              </a:rPr>
              <a:t>16</a:t>
            </a:r>
            <a:r>
              <a:rPr lang="en-US" sz="2800">
                <a:solidFill>
                  <a:schemeClr val="bg2">
                    <a:lumMod val="25000"/>
                  </a:schemeClr>
                </a:solidFill>
                <a:effectLst>
                  <a:outerShdw blurRad="38100" dist="38100" dir="2700000" algn="tl">
                    <a:srgbClr val="000000">
                      <a:alpha val="43137"/>
                    </a:srgbClr>
                  </a:outerShdw>
                </a:effectLst>
                <a:latin typeface="Arial Narrow"/>
              </a:rPr>
              <a:t>For by him all things were created, in heaven and on earth, visible and invisible, whether thrones or dominions or rulers or authorities—all things were created through him and for him. </a:t>
            </a:r>
            <a:r>
              <a:rPr lang="en-US" sz="2800" baseline="30000">
                <a:solidFill>
                  <a:schemeClr val="bg2">
                    <a:lumMod val="25000"/>
                  </a:schemeClr>
                </a:solidFill>
                <a:effectLst>
                  <a:outerShdw blurRad="38100" dist="38100" dir="2700000" algn="tl">
                    <a:srgbClr val="000000">
                      <a:alpha val="43137"/>
                    </a:srgbClr>
                  </a:outerShdw>
                </a:effectLst>
                <a:latin typeface="Arial Narrow"/>
              </a:rPr>
              <a:t>17</a:t>
            </a:r>
            <a:r>
              <a:rPr lang="en-US" sz="2800">
                <a:solidFill>
                  <a:schemeClr val="bg2">
                    <a:lumMod val="25000"/>
                  </a:schemeClr>
                </a:solidFill>
                <a:effectLst>
                  <a:outerShdw blurRad="38100" dist="38100" dir="2700000" algn="tl">
                    <a:srgbClr val="000000">
                      <a:alpha val="43137"/>
                    </a:srgbClr>
                  </a:outerShdw>
                </a:effectLst>
                <a:latin typeface="Arial Narrow"/>
              </a:rPr>
              <a:t>And he is before all things, and in him all things hold together. </a:t>
            </a:r>
            <a:r>
              <a:rPr lang="en-US" sz="2800" baseline="30000">
                <a:solidFill>
                  <a:schemeClr val="bg2">
                    <a:lumMod val="25000"/>
                  </a:schemeClr>
                </a:solidFill>
                <a:effectLst>
                  <a:outerShdw blurRad="38100" dist="38100" dir="2700000" algn="tl">
                    <a:srgbClr val="000000">
                      <a:alpha val="43137"/>
                    </a:srgbClr>
                  </a:outerShdw>
                </a:effectLst>
                <a:latin typeface="Arial Narrow"/>
              </a:rPr>
              <a:t>18</a:t>
            </a:r>
            <a:r>
              <a:rPr lang="en-US" sz="2800">
                <a:solidFill>
                  <a:schemeClr val="bg2">
                    <a:lumMod val="25000"/>
                  </a:schemeClr>
                </a:solidFill>
                <a:effectLst>
                  <a:outerShdw blurRad="38100" dist="38100" dir="2700000" algn="tl">
                    <a:srgbClr val="000000">
                      <a:alpha val="43137"/>
                    </a:srgbClr>
                  </a:outerShdw>
                </a:effectLst>
                <a:latin typeface="Arial Narrow"/>
              </a:rPr>
              <a:t>And he is the head of the body, the church. He is the beginning, the firstborn from the dead, that in everything he might be preeminent. </a:t>
            </a:r>
          </a:p>
        </p:txBody>
      </p:sp>
    </p:spTree>
    <p:extLst>
      <p:ext uri="{BB962C8B-B14F-4D97-AF65-F5344CB8AC3E}">
        <p14:creationId xmlns:p14="http://schemas.microsoft.com/office/powerpoint/2010/main" val="173345117"/>
      </p:ext>
    </p:extLst>
  </p:cSld>
  <p:clrMapOvr>
    <a:masterClrMapping/>
  </p:clrMapOvr>
  <p:transition spd="slow"/>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12. Who is Jesus Christ?</a:t>
            </a:r>
          </a:p>
          <a:p>
            <a:pPr>
              <a:spcBef>
                <a:spcPts val="0"/>
              </a:spcBef>
              <a:defRPr/>
            </a:pPr>
            <a:r>
              <a:rPr lang="en-US" sz="2800">
                <a:solidFill>
                  <a:schemeClr val="bg2">
                    <a:lumMod val="25000"/>
                  </a:schemeClr>
                </a:solidFill>
              </a:rPr>
              <a:t>The Son of God and our Lord Jesus Christ are one person in whom the divine and human natures are perfectly and inseparably united.</a:t>
            </a:r>
          </a:p>
          <a:p>
            <a:pPr eaLnBrk="1" fontAlgn="auto" hangingPunct="1">
              <a:spcBef>
                <a:spcPts val="0"/>
              </a:spcBef>
              <a:spcAft>
                <a:spcPts val="0"/>
              </a:spcAft>
              <a:defRPr/>
            </a:pPr>
            <a:r>
              <a:rPr lang="en-US" sz="2800" b="1">
                <a:solidFill>
                  <a:schemeClr val="bg2">
                    <a:lumMod val="25000"/>
                  </a:schemeClr>
                </a:solidFill>
              </a:rPr>
              <a:t>Colossians 1:15-20</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19</a:t>
            </a:r>
            <a:r>
              <a:rPr lang="en-US" sz="2800">
                <a:solidFill>
                  <a:schemeClr val="bg2">
                    <a:lumMod val="25000"/>
                  </a:schemeClr>
                </a:solidFill>
                <a:effectLst>
                  <a:outerShdw blurRad="38100" dist="38100" dir="2700000" algn="tl">
                    <a:srgbClr val="000000">
                      <a:alpha val="43137"/>
                    </a:srgbClr>
                  </a:outerShdw>
                </a:effectLst>
                <a:latin typeface="Arial Narrow"/>
              </a:rPr>
              <a:t>For in him all the fullness of God was pleased to dwell, </a:t>
            </a:r>
            <a:r>
              <a:rPr lang="en-US" sz="2800" baseline="30000">
                <a:solidFill>
                  <a:schemeClr val="bg2">
                    <a:lumMod val="25000"/>
                  </a:schemeClr>
                </a:solidFill>
                <a:effectLst>
                  <a:outerShdw blurRad="38100" dist="38100" dir="2700000" algn="tl">
                    <a:srgbClr val="000000">
                      <a:alpha val="43137"/>
                    </a:srgbClr>
                  </a:outerShdw>
                </a:effectLst>
                <a:latin typeface="Arial Narrow"/>
              </a:rPr>
              <a:t>20</a:t>
            </a:r>
            <a:r>
              <a:rPr lang="en-US" sz="2800">
                <a:solidFill>
                  <a:schemeClr val="bg2">
                    <a:lumMod val="25000"/>
                  </a:schemeClr>
                </a:solidFill>
                <a:effectLst>
                  <a:outerShdw blurRad="38100" dist="38100" dir="2700000" algn="tl">
                    <a:srgbClr val="000000">
                      <a:alpha val="43137"/>
                    </a:srgbClr>
                  </a:outerShdw>
                </a:effectLst>
                <a:latin typeface="Arial Narrow"/>
              </a:rPr>
              <a:t>and through him to reconcile to himself all things, whether on earth or in heaven, making peace by the blood of his cross.</a:t>
            </a:r>
          </a:p>
        </p:txBody>
      </p:sp>
    </p:spTree>
    <p:extLst>
      <p:ext uri="{BB962C8B-B14F-4D97-AF65-F5344CB8AC3E}">
        <p14:creationId xmlns:p14="http://schemas.microsoft.com/office/powerpoint/2010/main" val="122760526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D58C39-9FB5-15E5-F209-178ACA7A6253}"/>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dirty="0">
                <a:solidFill>
                  <a:schemeClr val="bg2">
                    <a:lumMod val="25000"/>
                  </a:schemeClr>
                </a:solidFill>
              </a:rPr>
              <a:t>Part 3: Sources for Catechetical Formulae</a:t>
            </a:r>
          </a:p>
          <a:p>
            <a:pPr eaLnBrk="1" fontAlgn="auto" hangingPunct="1">
              <a:spcAft>
                <a:spcPts val="0"/>
              </a:spcAft>
              <a:defRPr/>
            </a:pPr>
            <a:r>
              <a:rPr lang="en-US" sz="3200" i="1" dirty="0">
                <a:solidFill>
                  <a:schemeClr val="bg2">
                    <a:lumMod val="25000"/>
                  </a:schemeClr>
                </a:solidFill>
              </a:rPr>
              <a:t>The Articles of Religion</a:t>
            </a:r>
          </a:p>
          <a:p>
            <a:pPr eaLnBrk="1" fontAlgn="auto" hangingPunct="1">
              <a:lnSpc>
                <a:spcPct val="90000"/>
              </a:lnSpc>
              <a:defRPr/>
            </a:pPr>
            <a:r>
              <a:rPr lang="en-US" sz="2400" dirty="0">
                <a:solidFill>
                  <a:schemeClr val="bg2">
                    <a:lumMod val="25000"/>
                  </a:schemeClr>
                </a:solidFill>
              </a:rPr>
              <a:t>Thirty-Nine Articles of Religion were finalized in 1571 to define the doctrine of the Church of England. When Methodism emerged as a church, independent of the Church of England two centuries later, John Wesley abbreviated the formulation to 24 Articles. An additional article dealing with the duty of Christians to civil authority was added by the Methodist Episcopal Church when it was formed in 1784. The Articles were officially adopted by the General Conference of 1808, when the first Restrictive Rule was also implemented, and revised by the Uniting Conference of 1939 when three Methodist communions within America became one.</a:t>
            </a:r>
          </a:p>
        </p:txBody>
      </p:sp>
    </p:spTree>
    <p:extLst>
      <p:ext uri="{BB962C8B-B14F-4D97-AF65-F5344CB8AC3E}">
        <p14:creationId xmlns:p14="http://schemas.microsoft.com/office/powerpoint/2010/main" val="165840459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12. Who is Jesus Christ?</a:t>
            </a:r>
          </a:p>
          <a:p>
            <a:pPr>
              <a:spcBef>
                <a:spcPts val="0"/>
              </a:spcBef>
              <a:defRPr/>
            </a:pPr>
            <a:r>
              <a:rPr lang="en-US" sz="2800">
                <a:solidFill>
                  <a:schemeClr val="bg2">
                    <a:lumMod val="25000"/>
                  </a:schemeClr>
                </a:solidFill>
              </a:rPr>
              <a:t>The Son of God and our Lord Jesus Christ are one person in whom the divine and human natures are perfectly and inseparably united.</a:t>
            </a:r>
          </a:p>
          <a:p>
            <a:pPr eaLnBrk="1" fontAlgn="auto" hangingPunct="1">
              <a:spcBef>
                <a:spcPts val="0"/>
              </a:spcBef>
              <a:spcAft>
                <a:spcPts val="0"/>
              </a:spcAft>
              <a:defRPr/>
            </a:pPr>
            <a:r>
              <a:rPr lang="en-US" sz="2800" b="1">
                <a:solidFill>
                  <a:schemeClr val="bg2">
                    <a:lumMod val="25000"/>
                  </a:schemeClr>
                </a:solidFill>
              </a:rPr>
              <a:t>1 Timothy 3:16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Great indeed, we confess, is the mystery of godliness: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He was manifested in the flesh,</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vindicated by the Spirit,</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seen by angels,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proclaimed among the nations,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believed on in the world,</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taken up in glory.</a:t>
            </a:r>
          </a:p>
        </p:txBody>
      </p:sp>
    </p:spTree>
    <p:extLst>
      <p:ext uri="{BB962C8B-B14F-4D97-AF65-F5344CB8AC3E}">
        <p14:creationId xmlns:p14="http://schemas.microsoft.com/office/powerpoint/2010/main" val="1305789633"/>
      </p:ext>
    </p:extLst>
  </p:cSld>
  <p:clrMapOvr>
    <a:masterClrMapping/>
  </p:clrMapOvr>
  <p:transition spd="slow"/>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12. Who is Jesus Christ?</a:t>
            </a:r>
          </a:p>
          <a:p>
            <a:pPr>
              <a:spcBef>
                <a:spcPts val="0"/>
              </a:spcBef>
              <a:defRPr/>
            </a:pPr>
            <a:r>
              <a:rPr lang="en-US" sz="2800">
                <a:solidFill>
                  <a:schemeClr val="bg2">
                    <a:lumMod val="25000"/>
                  </a:schemeClr>
                </a:solidFill>
              </a:rPr>
              <a:t>The Son of God and our Lord Jesus Christ are one person in whom the divine and human natures are perfectly and inseparably united.</a:t>
            </a:r>
          </a:p>
          <a:p>
            <a:pPr eaLnBrk="1" fontAlgn="auto" hangingPunct="1">
              <a:spcBef>
                <a:spcPts val="0"/>
              </a:spcBef>
              <a:spcAft>
                <a:spcPts val="0"/>
              </a:spcAft>
              <a:defRPr/>
            </a:pPr>
            <a:r>
              <a:rPr lang="en-US" sz="2800" b="1">
                <a:solidFill>
                  <a:schemeClr val="bg2">
                    <a:lumMod val="25000"/>
                  </a:schemeClr>
                </a:solidFill>
              </a:rPr>
              <a:t>Hebrews 1:1-3</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Long ago, at many times and in many ways, God spoke to our fathers by the prophets, </a:t>
            </a:r>
            <a:r>
              <a:rPr lang="en-US" sz="2800" baseline="30000">
                <a:solidFill>
                  <a:schemeClr val="bg2">
                    <a:lumMod val="25000"/>
                  </a:schemeClr>
                </a:solidFill>
                <a:effectLst>
                  <a:outerShdw blurRad="38100" dist="38100" dir="2700000" algn="tl">
                    <a:srgbClr val="000000">
                      <a:alpha val="43137"/>
                    </a:srgbClr>
                  </a:outerShdw>
                </a:effectLst>
                <a:latin typeface="Arial Narrow"/>
              </a:rPr>
              <a:t>2</a:t>
            </a:r>
            <a:r>
              <a:rPr lang="en-US" sz="2800">
                <a:solidFill>
                  <a:schemeClr val="bg2">
                    <a:lumMod val="25000"/>
                  </a:schemeClr>
                </a:solidFill>
                <a:effectLst>
                  <a:outerShdw blurRad="38100" dist="38100" dir="2700000" algn="tl">
                    <a:srgbClr val="000000">
                      <a:alpha val="43137"/>
                    </a:srgbClr>
                  </a:outerShdw>
                </a:effectLst>
                <a:latin typeface="Arial Narrow"/>
              </a:rPr>
              <a:t>but in these last days he has spoken to us by his Son, whom he appointed the heir of all things, through whom also he created the world. </a:t>
            </a:r>
            <a:r>
              <a:rPr lang="en-US" sz="2800" baseline="30000">
                <a:solidFill>
                  <a:schemeClr val="bg2">
                    <a:lumMod val="25000"/>
                  </a:schemeClr>
                </a:solidFill>
                <a:effectLst>
                  <a:outerShdw blurRad="38100" dist="38100" dir="2700000" algn="tl">
                    <a:srgbClr val="000000">
                      <a:alpha val="43137"/>
                    </a:srgbClr>
                  </a:outerShdw>
                </a:effectLst>
                <a:latin typeface="Arial Narrow"/>
              </a:rPr>
              <a:t>3</a:t>
            </a:r>
            <a:r>
              <a:rPr lang="en-US" sz="2800">
                <a:solidFill>
                  <a:schemeClr val="bg2">
                    <a:lumMod val="25000"/>
                  </a:schemeClr>
                </a:solidFill>
                <a:effectLst>
                  <a:outerShdw blurRad="38100" dist="38100" dir="2700000" algn="tl">
                    <a:srgbClr val="000000">
                      <a:alpha val="43137"/>
                    </a:srgbClr>
                  </a:outerShdw>
                </a:effectLst>
                <a:latin typeface="Arial Narrow"/>
              </a:rPr>
              <a:t>He is the radiance of the glory of God and the exact imprint of his nature, and he upholds the universe by the word of his power. After making purification for sins, he sat down at the right hand of the Majesty on high,</a:t>
            </a:r>
          </a:p>
        </p:txBody>
      </p:sp>
    </p:spTree>
    <p:extLst>
      <p:ext uri="{BB962C8B-B14F-4D97-AF65-F5344CB8AC3E}">
        <p14:creationId xmlns:p14="http://schemas.microsoft.com/office/powerpoint/2010/main" val="1983736765"/>
      </p:ext>
    </p:extLst>
  </p:cSld>
  <p:clrMapOvr>
    <a:masterClrMapping/>
  </p:clrMapOvr>
  <p:transition spd="slow"/>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dirty="0">
                <a:solidFill>
                  <a:schemeClr val="bg2">
                    <a:lumMod val="25000"/>
                  </a:schemeClr>
                </a:solidFill>
              </a:rPr>
              <a:t>12. Who is Jesus Christ?</a:t>
            </a:r>
          </a:p>
          <a:p>
            <a:pPr>
              <a:spcBef>
                <a:spcPts val="0"/>
              </a:spcBef>
              <a:defRPr/>
            </a:pPr>
            <a:r>
              <a:rPr lang="en-US" sz="2800" dirty="0">
                <a:solidFill>
                  <a:schemeClr val="bg2">
                    <a:lumMod val="25000"/>
                  </a:schemeClr>
                </a:solidFill>
              </a:rPr>
              <a:t>The Son of God and our Lord Jesus Christ are one person in whom the divine and human natures are perfectly and inseparably united.</a:t>
            </a:r>
          </a:p>
          <a:p>
            <a:pPr eaLnBrk="1" fontAlgn="auto" hangingPunct="1">
              <a:spcBef>
                <a:spcPts val="0"/>
              </a:spcBef>
              <a:spcAft>
                <a:spcPts val="0"/>
              </a:spcAft>
              <a:defRPr/>
            </a:pPr>
            <a:r>
              <a:rPr lang="en-US" sz="2800" b="1" dirty="0">
                <a:solidFill>
                  <a:schemeClr val="bg2">
                    <a:lumMod val="25000"/>
                  </a:schemeClr>
                </a:solidFill>
              </a:rPr>
              <a:t>Article II – Jesus Christ</a:t>
            </a:r>
            <a:endParaRPr lang="en-US" sz="2800" dirty="0">
              <a:solidFill>
                <a:schemeClr val="bg2">
                  <a:lumMod val="25000"/>
                </a:schemeClr>
              </a:solidFill>
              <a:effectLst>
                <a:outerShdw blurRad="38100" dist="38100" dir="2700000" algn="tl">
                  <a:srgbClr val="000000">
                    <a:alpha val="43137"/>
                  </a:srgbClr>
                </a:outerShdw>
              </a:effectLst>
              <a:latin typeface="Arial Narrow"/>
            </a:endParaRPr>
          </a:p>
          <a:p>
            <a:pPr eaLnBrk="1" fontAlgn="auto" hangingPunct="1">
              <a:lnSpc>
                <a:spcPct val="95000"/>
              </a:lnSpc>
              <a:spcBef>
                <a:spcPts val="0"/>
              </a:spcBef>
              <a:spcAft>
                <a:spcPts val="0"/>
              </a:spcAft>
              <a:defRPr/>
            </a:pPr>
            <a:r>
              <a:rPr lang="en-US" sz="2800" dirty="0">
                <a:solidFill>
                  <a:schemeClr val="bg2">
                    <a:lumMod val="25000"/>
                  </a:schemeClr>
                </a:solidFill>
                <a:effectLst>
                  <a:outerShdw blurRad="38100" dist="38100" dir="2700000" algn="tl">
                    <a:srgbClr val="000000">
                      <a:alpha val="43137"/>
                    </a:srgbClr>
                  </a:outerShdw>
                </a:effectLst>
                <a:latin typeface="Arial Narrow"/>
              </a:rPr>
              <a:t>We believe in Jesus Christ, truly God and truly man, in whom the divine and human natures are perfectly and inseparably united. He is the eternal Word made flesh, the only begotten Son of the Father, born of the Virgin Mary by the power of the Holy Spirit. As ministering Servant he lived, suffered and died on the cross. He was buried, rose from the dead and ascended into heaven to be with the Father, from whence he shall return. He is eternal Savior and Mediator, who intercedes for us, and by him all men will be judged.</a:t>
            </a:r>
          </a:p>
        </p:txBody>
      </p:sp>
    </p:spTree>
    <p:extLst>
      <p:ext uri="{BB962C8B-B14F-4D97-AF65-F5344CB8AC3E}">
        <p14:creationId xmlns:p14="http://schemas.microsoft.com/office/powerpoint/2010/main" val="3835089794"/>
      </p:ext>
    </p:extLst>
  </p:cSld>
  <p:clrMapOvr>
    <a:masterClrMapping/>
  </p:clrMapOvr>
  <p:transition spd="slow"/>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sz="3150" b="1">
                <a:solidFill>
                  <a:schemeClr val="bg2">
                    <a:lumMod val="25000"/>
                  </a:schemeClr>
                </a:solidFill>
              </a:rPr>
              <a:t>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p:txBody>
      </p:sp>
    </p:spTree>
  </p:cSld>
  <p:clrMapOvr>
    <a:masterClrMapping/>
  </p:clrMapOvr>
  <p:transition spd="slow"/>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sz="1800" b="1">
                <a:solidFill>
                  <a:schemeClr val="bg2">
                    <a:lumMod val="25000"/>
                  </a:schemeClr>
                </a:solidFill>
              </a:rPr>
              <a:t>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p:txBody>
      </p:sp>
    </p:spTree>
    <p:extLst>
      <p:ext uri="{BB962C8B-B14F-4D97-AF65-F5344CB8AC3E}">
        <p14:creationId xmlns:p14="http://schemas.microsoft.com/office/powerpoint/2010/main" val="3620860534"/>
      </p:ext>
    </p:extLst>
  </p:cSld>
  <p:clrMapOvr>
    <a:masterClrMapping/>
  </p:clrMapOvr>
  <p:transition spd="slow"/>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sz="1800" b="1">
                <a:solidFill>
                  <a:schemeClr val="bg2">
                    <a:lumMod val="25000"/>
                  </a:schemeClr>
                </a:solidFill>
              </a:rPr>
              <a:t>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p:txBody>
      </p:sp>
    </p:spTree>
    <p:extLst>
      <p:ext uri="{BB962C8B-B14F-4D97-AF65-F5344CB8AC3E}">
        <p14:creationId xmlns:p14="http://schemas.microsoft.com/office/powerpoint/2010/main" val="3215437366"/>
      </p:ext>
    </p:extLst>
  </p:cSld>
  <p:clrMapOvr>
    <a:masterClrMapping/>
  </p:clrMapOvr>
  <p:transition spd="slow"/>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Matthew 27:26</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he released for them Barabbas, and having scourged Jesus, delivered him to be crucified.</a:t>
            </a:r>
            <a:endParaRPr lang="en-US" sz="2800" b="1">
              <a:solidFill>
                <a:schemeClr val="bg2">
                  <a:lumMod val="25000"/>
                </a:schemeClr>
              </a:solidFill>
            </a:endParaRPr>
          </a:p>
        </p:txBody>
      </p:sp>
    </p:spTree>
    <p:extLst>
      <p:ext uri="{BB962C8B-B14F-4D97-AF65-F5344CB8AC3E}">
        <p14:creationId xmlns:p14="http://schemas.microsoft.com/office/powerpoint/2010/main" val="2976833214"/>
      </p:ext>
    </p:extLst>
  </p:cSld>
  <p:clrMapOvr>
    <a:masterClrMapping/>
  </p:clrMapOvr>
  <p:transition spd="slow"/>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Matthew 27:50</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Jesus cried out again with a loud voice and yielded up his spirit.</a:t>
            </a:r>
            <a:endParaRPr lang="en-US" sz="2800" b="1">
              <a:solidFill>
                <a:schemeClr val="bg2">
                  <a:lumMod val="25000"/>
                </a:schemeClr>
              </a:solidFill>
            </a:endParaRPr>
          </a:p>
        </p:txBody>
      </p:sp>
    </p:spTree>
    <p:extLst>
      <p:ext uri="{BB962C8B-B14F-4D97-AF65-F5344CB8AC3E}">
        <p14:creationId xmlns:p14="http://schemas.microsoft.com/office/powerpoint/2010/main" val="2149812511"/>
      </p:ext>
    </p:extLst>
  </p:cSld>
  <p:clrMapOvr>
    <a:masterClrMapping/>
  </p:clrMapOvr>
  <p:transition spd="slow"/>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Matthew 27:59-60</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59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Joseph took the body and wrapped it in a clean linen shroud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laid it in his own new tomb, which he had cut in the rock. And he rolled a great stone to the entrance of the tomb and went away.</a:t>
            </a:r>
          </a:p>
        </p:txBody>
      </p:sp>
    </p:spTree>
    <p:extLst>
      <p:ext uri="{BB962C8B-B14F-4D97-AF65-F5344CB8AC3E}">
        <p14:creationId xmlns:p14="http://schemas.microsoft.com/office/powerpoint/2010/main" val="839445032"/>
      </p:ext>
    </p:extLst>
  </p:cSld>
  <p:clrMapOvr>
    <a:masterClrMapping/>
  </p:clrMapOvr>
  <p:transition spd="slow"/>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Mark 15:15</a:t>
            </a: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Pilate, wishing to satisfy the crowd, released for them Barabbas, and having scourged Jesus, he delivered him to be crucified.</a:t>
            </a:r>
          </a:p>
        </p:txBody>
      </p:sp>
    </p:spTree>
    <p:extLst>
      <p:ext uri="{BB962C8B-B14F-4D97-AF65-F5344CB8AC3E}">
        <p14:creationId xmlns:p14="http://schemas.microsoft.com/office/powerpoint/2010/main" val="42767404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56FD31-2D13-25A8-E74D-0614947F77F1}"/>
              </a:ext>
            </a:extLst>
          </p:cNvPr>
          <p:cNvSpPr>
            <a:spLocks noGrp="1"/>
          </p:cNvSpPr>
          <p:nvPr>
            <p:ph sz="quarter" idx="13"/>
          </p:nvPr>
        </p:nvSpPr>
        <p:spPr>
          <a:xfrm>
            <a:off x="444500" y="1463675"/>
            <a:ext cx="11210925" cy="4600575"/>
          </a:xfrm>
        </p:spPr>
        <p:txBody>
          <a:bodyPr rtlCol="0">
            <a:normAutofit/>
          </a:bodyPr>
          <a:lstStyle/>
          <a:p>
            <a:pPr algn="ctr" eaLnBrk="1" fontAlgn="auto" hangingPunct="1">
              <a:spcBef>
                <a:spcPts val="600"/>
              </a:spcBef>
              <a:spcAft>
                <a:spcPts val="600"/>
              </a:spcAft>
              <a:defRPr/>
            </a:pPr>
            <a:r>
              <a:rPr sz="6000" b="1" cap="small">
                <a:solidFill>
                  <a:schemeClr val="bg2">
                    <a:lumMod val="25000"/>
                  </a:schemeClr>
                </a:solidFill>
                <a:effectLst>
                  <a:outerShdw blurRad="38100" dist="38100" dir="2700000" algn="tl">
                    <a:srgbClr val="000000">
                      <a:alpha val="43137"/>
                    </a:srgbClr>
                  </a:outerShdw>
                </a:effectLst>
              </a:rPr>
              <a:t>Important Websites</a:t>
            </a:r>
          </a:p>
          <a:p>
            <a:pPr algn="ctr" eaLnBrk="1" fontAlgn="auto" hangingPunct="1">
              <a:spcBef>
                <a:spcPts val="600"/>
              </a:spcBef>
              <a:spcAft>
                <a:spcPts val="600"/>
              </a:spcAft>
              <a:defRPr/>
            </a:pPr>
            <a:r>
              <a:rPr sz="4000" cap="small">
                <a:solidFill>
                  <a:schemeClr val="bg2">
                    <a:lumMod val="25000"/>
                  </a:schemeClr>
                </a:solidFill>
                <a:effectLst>
                  <a:outerShdw blurRad="38100" dist="38100" dir="2700000" algn="tl">
                    <a:srgbClr val="000000">
                      <a:alpha val="43137"/>
                    </a:srgbClr>
                  </a:outerShdw>
                </a:effectLst>
              </a:rPr>
              <a:t>Global Methodist Church</a:t>
            </a:r>
          </a:p>
          <a:p>
            <a:pPr algn="ctr" eaLnBrk="1" fontAlgn="auto" hangingPunct="1">
              <a:spcBef>
                <a:spcPts val="600"/>
              </a:spcBef>
              <a:spcAft>
                <a:spcPts val="600"/>
              </a:spcAft>
              <a:defRPr/>
            </a:pPr>
            <a:r>
              <a:rPr sz="4000">
                <a:solidFill>
                  <a:schemeClr val="bg2">
                    <a:lumMod val="25000"/>
                  </a:schemeClr>
                </a:solidFill>
                <a:effectLst>
                  <a:outerShdw blurRad="38100" dist="38100" dir="2700000" algn="tl">
                    <a:srgbClr val="000000">
                      <a:alpha val="43137"/>
                    </a:srgbClr>
                  </a:outerShdw>
                </a:effectLst>
                <a:hlinkClick r:id="rId2"/>
              </a:rPr>
              <a:t>https://globalmethodist.org</a:t>
            </a:r>
            <a:endParaRPr sz="4000">
              <a:solidFill>
                <a:schemeClr val="bg2">
                  <a:lumMod val="25000"/>
                </a:schemeClr>
              </a:solidFill>
              <a:effectLst>
                <a:outerShdw blurRad="38100" dist="38100" dir="2700000" algn="tl">
                  <a:srgbClr val="000000">
                    <a:alpha val="43137"/>
                  </a:srgbClr>
                </a:outerShdw>
              </a:effectLst>
            </a:endParaRPr>
          </a:p>
          <a:p>
            <a:pPr algn="ctr" eaLnBrk="1" fontAlgn="auto" hangingPunct="1">
              <a:spcBef>
                <a:spcPts val="600"/>
              </a:spcBef>
              <a:spcAft>
                <a:spcPts val="600"/>
              </a:spcAft>
              <a:defRPr/>
            </a:pPr>
            <a:r>
              <a:rPr sz="4000" cap="small">
                <a:solidFill>
                  <a:schemeClr val="bg2">
                    <a:lumMod val="25000"/>
                  </a:schemeClr>
                </a:solidFill>
                <a:effectLst>
                  <a:outerShdw blurRad="38100" dist="38100" dir="2700000" algn="tl">
                    <a:srgbClr val="000000">
                      <a:alpha val="43137"/>
                    </a:srgbClr>
                  </a:outerShdw>
                </a:effectLst>
              </a:rPr>
              <a:t>Mid-Texas Conference</a:t>
            </a:r>
          </a:p>
          <a:p>
            <a:pPr algn="ctr" eaLnBrk="1" fontAlgn="auto" hangingPunct="1">
              <a:spcBef>
                <a:spcPts val="600"/>
              </a:spcBef>
              <a:spcAft>
                <a:spcPts val="600"/>
              </a:spcAft>
              <a:defRPr/>
            </a:pPr>
            <a:r>
              <a:rPr sz="4000">
                <a:solidFill>
                  <a:schemeClr val="bg2">
                    <a:lumMod val="25000"/>
                  </a:schemeClr>
                </a:solidFill>
                <a:effectLst>
                  <a:outerShdw blurRad="38100" dist="38100" dir="2700000" algn="tl">
                    <a:srgbClr val="000000">
                      <a:alpha val="43137"/>
                    </a:srgbClr>
                  </a:outerShdw>
                </a:effectLst>
                <a:hlinkClick r:id="rId3"/>
              </a:rPr>
              <a:t>https://midtexasgmc.org/</a:t>
            </a:r>
            <a:endParaRPr sz="4000">
              <a:solidFill>
                <a:schemeClr val="bg2">
                  <a:lumMod val="25000"/>
                </a:schemeClr>
              </a:solidFill>
              <a:effectLst>
                <a:outerShdw blurRad="38100" dist="38100" dir="2700000" algn="tl">
                  <a:srgbClr val="000000">
                    <a:alpha val="43137"/>
                  </a:srgbClr>
                </a:outerShdw>
              </a:effectLst>
            </a:endParaRPr>
          </a:p>
          <a:p>
            <a:pPr algn="ctr" eaLnBrk="1" fontAlgn="auto" hangingPunct="1">
              <a:spcBef>
                <a:spcPts val="600"/>
              </a:spcBef>
              <a:spcAft>
                <a:spcPts val="600"/>
              </a:spcAft>
              <a:defRPr/>
            </a:pPr>
            <a:endParaRPr sz="4000">
              <a:solidFill>
                <a:schemeClr val="bg2">
                  <a:lumMod val="25000"/>
                </a:schemeClr>
              </a:solidFill>
              <a:effectLst>
                <a:outerShdw blurRad="38100" dist="38100" dir="2700000" algn="tl">
                  <a:srgbClr val="000000">
                    <a:alpha val="43137"/>
                  </a:srgbClr>
                </a:outerShdw>
              </a:effectLst>
            </a:endParaRPr>
          </a:p>
          <a:p>
            <a:pPr algn="ctr" eaLnBrk="1" fontAlgn="auto" hangingPunct="1">
              <a:spcBef>
                <a:spcPts val="600"/>
              </a:spcBef>
              <a:spcAft>
                <a:spcPts val="600"/>
              </a:spcAft>
              <a:defRPr/>
            </a:pPr>
            <a:endParaRPr sz="4000">
              <a:solidFill>
                <a:schemeClr val="bg2">
                  <a:lumMod val="25000"/>
                </a:schemeClr>
              </a:solidFill>
              <a:effectLst>
                <a:outerShdw blurRad="38100" dist="38100" dir="2700000" algn="tl">
                  <a:srgbClr val="000000">
                    <a:alpha val="43137"/>
                  </a:srgbClr>
                </a:outerShdw>
              </a:effectLst>
            </a:endParaRPr>
          </a:p>
          <a:p>
            <a:pPr algn="ctr" eaLnBrk="1" fontAlgn="auto" hangingPunct="1">
              <a:defRPr/>
            </a:pPr>
            <a:endParaRPr sz="4000" cap="small">
              <a:solidFill>
                <a:schemeClr val="bg2">
                  <a:lumMod val="2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D58C39-9FB5-15E5-F209-178ACA7A6253}"/>
              </a:ext>
            </a:extLst>
          </p:cNvPr>
          <p:cNvSpPr>
            <a:spLocks noGrp="1"/>
          </p:cNvSpPr>
          <p:nvPr>
            <p:ph sz="quarter" idx="13"/>
          </p:nvPr>
        </p:nvSpPr>
        <p:spPr>
          <a:xfrm>
            <a:off x="444500" y="1463675"/>
            <a:ext cx="11210925" cy="4600575"/>
          </a:xfrm>
        </p:spPr>
        <p:txBody>
          <a:bodyPr rtlCol="0">
            <a:normAutofit lnSpcReduction="10000"/>
          </a:bodyPr>
          <a:lstStyle/>
          <a:p>
            <a:pPr eaLnBrk="1" fontAlgn="auto" hangingPunct="1">
              <a:defRPr/>
            </a:pPr>
            <a:r>
              <a:rPr sz="3600" dirty="0">
                <a:solidFill>
                  <a:schemeClr val="bg2">
                    <a:lumMod val="25000"/>
                  </a:schemeClr>
                </a:solidFill>
              </a:rPr>
              <a:t>Part 3: Sources for Catechetical Formulae</a:t>
            </a:r>
          </a:p>
          <a:p>
            <a:pPr eaLnBrk="1" fontAlgn="auto" hangingPunct="1">
              <a:spcAft>
                <a:spcPts val="0"/>
              </a:spcAft>
              <a:defRPr/>
            </a:pPr>
            <a:r>
              <a:rPr sz="3200" i="1" dirty="0">
                <a:solidFill>
                  <a:schemeClr val="bg2">
                    <a:lumMod val="25000"/>
                  </a:schemeClr>
                </a:solidFill>
              </a:rPr>
              <a:t>The Confession of Faith (</a:t>
            </a:r>
            <a:r>
              <a:rPr sz="3200" i="1" dirty="0" err="1">
                <a:solidFill>
                  <a:schemeClr val="bg2">
                    <a:lumMod val="25000"/>
                  </a:schemeClr>
                </a:solidFill>
              </a:rPr>
              <a:t>CoF</a:t>
            </a:r>
            <a:r>
              <a:rPr sz="3200" i="1" dirty="0">
                <a:solidFill>
                  <a:schemeClr val="bg2">
                    <a:lumMod val="25000"/>
                  </a:schemeClr>
                </a:solidFill>
              </a:rPr>
              <a:t>) </a:t>
            </a:r>
          </a:p>
          <a:p>
            <a:pPr eaLnBrk="1" fontAlgn="auto" hangingPunct="1">
              <a:defRPr/>
            </a:pPr>
            <a:r>
              <a:rPr lang="en-US" sz="2400" dirty="0">
                <a:solidFill>
                  <a:schemeClr val="bg2">
                    <a:lumMod val="25000"/>
                  </a:schemeClr>
                </a:solidFill>
              </a:rPr>
              <a:t>In 1809, the Evangelical Association adopted a German translation of the Methodist Episcopal Church’s Articles of Religion, adding an article on the last judgement from the Augsburg Confession. These were reduced to twenty-one in 1816, omitting polemical articles against Roman Catholics and Anabaptists, and later condensed to nineteen. In 1815, the United Brethren in Christ adopted a Confession of Faith based on an 1814 Confession and 1789 </a:t>
            </a:r>
            <a:r>
              <a:rPr lang="en-US" sz="2400" dirty="0" err="1">
                <a:solidFill>
                  <a:schemeClr val="bg2">
                    <a:lumMod val="25000"/>
                  </a:schemeClr>
                </a:solidFill>
              </a:rPr>
              <a:t>Lehre</a:t>
            </a:r>
            <a:r>
              <a:rPr lang="en-US" sz="2400" dirty="0">
                <a:solidFill>
                  <a:schemeClr val="bg2">
                    <a:lumMod val="25000"/>
                  </a:schemeClr>
                </a:solidFill>
              </a:rPr>
              <a:t> by Philip William Otterbein. A more comprehensive Confession was composed in 1889, including an article on sanctification reflecting the influence of the Heidelberg Catechism. </a:t>
            </a:r>
            <a:r>
              <a:rPr lang="en-US" sz="2400" i="1" dirty="0">
                <a:solidFill>
                  <a:schemeClr val="bg2">
                    <a:lumMod val="25000"/>
                  </a:schemeClr>
                </a:solidFill>
              </a:rPr>
              <a:t>(continued)</a:t>
            </a:r>
            <a:endParaRPr sz="2400" dirty="0">
              <a:solidFill>
                <a:schemeClr val="bg2">
                  <a:lumMod val="25000"/>
                </a:schemeClr>
              </a:solidFill>
            </a:endParaRPr>
          </a:p>
        </p:txBody>
      </p:sp>
    </p:spTree>
    <p:extLst>
      <p:ext uri="{BB962C8B-B14F-4D97-AF65-F5344CB8AC3E}">
        <p14:creationId xmlns:p14="http://schemas.microsoft.com/office/powerpoint/2010/main" val="337716982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dirty="0">
                <a:solidFill>
                  <a:srgbClr val="000000"/>
                </a:solidFill>
                <a:ea typeface="Times New Roman" panose="02020603050405020304" pitchFamily="18" charset="0"/>
              </a:rPr>
              <a:t>Mark 15:37</a:t>
            </a:r>
          </a:p>
          <a:p>
            <a:pPr eaLnBrk="1" hangingPunct="1">
              <a:spcBef>
                <a:spcPts val="0"/>
              </a:spcBef>
              <a:defRPr/>
            </a:pPr>
            <a:r>
              <a:rPr lang="en-US" sz="2800" dirty="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Jesus uttered a loud cry and breathed his last.</a:t>
            </a:r>
          </a:p>
        </p:txBody>
      </p:sp>
    </p:spTree>
    <p:extLst>
      <p:ext uri="{BB962C8B-B14F-4D97-AF65-F5344CB8AC3E}">
        <p14:creationId xmlns:p14="http://schemas.microsoft.com/office/powerpoint/2010/main" val="4177201132"/>
      </p:ext>
    </p:extLst>
  </p:cSld>
  <p:clrMapOvr>
    <a:masterClrMapping/>
  </p:clrMapOvr>
  <p:transition spd="slow"/>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Mark 15:45-46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45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when he learned from the centurion that he was dead, he granted the corpse to Joseph.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Joseph bought a linen shroud, and taking him down, wrapped him in the linen shroud and laid him in a tomb that had been cut out of the rock. And he rolled a stone against the entrance of the tomb.</a:t>
            </a:r>
          </a:p>
        </p:txBody>
      </p:sp>
    </p:spTree>
    <p:extLst>
      <p:ext uri="{BB962C8B-B14F-4D97-AF65-F5344CB8AC3E}">
        <p14:creationId xmlns:p14="http://schemas.microsoft.com/office/powerpoint/2010/main" val="905995317"/>
      </p:ext>
    </p:extLst>
  </p:cSld>
  <p:clrMapOvr>
    <a:masterClrMapping/>
  </p:clrMapOvr>
  <p:transition spd="slow"/>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Luke 23:23-25</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they were urgent, demanding with loud cries that he should be crucified. And their voices prevailed.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Pilate decided that their demand should be granted.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He released the man who had been thrown into prison for insurrection and murder, for whom they asked, but he delivered Jesus over to their will.</a:t>
            </a:r>
          </a:p>
        </p:txBody>
      </p:sp>
    </p:spTree>
    <p:extLst>
      <p:ext uri="{BB962C8B-B14F-4D97-AF65-F5344CB8AC3E}">
        <p14:creationId xmlns:p14="http://schemas.microsoft.com/office/powerpoint/2010/main" val="3880401625"/>
      </p:ext>
    </p:extLst>
  </p:cSld>
  <p:clrMapOvr>
    <a:masterClrMapping/>
  </p:clrMapOvr>
  <p:transition spd="slow"/>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Luke 23:46</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Jesus, calling out with a loud voice, said, “Father, into your hands I commit my spirit!” And having said this he breathed his last.</a:t>
            </a:r>
          </a:p>
        </p:txBody>
      </p:sp>
    </p:spTree>
    <p:extLst>
      <p:ext uri="{BB962C8B-B14F-4D97-AF65-F5344CB8AC3E}">
        <p14:creationId xmlns:p14="http://schemas.microsoft.com/office/powerpoint/2010/main" val="3562412794"/>
      </p:ext>
    </p:extLst>
  </p:cSld>
  <p:clrMapOvr>
    <a:masterClrMapping/>
  </p:clrMapOvr>
  <p:transition spd="slow"/>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Luke 23:53</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he took it down and wrapped it in a linen shroud and laid him in a tomb cut in stone, where no one had ever yet been laid.</a:t>
            </a:r>
          </a:p>
        </p:txBody>
      </p:sp>
    </p:spTree>
    <p:extLst>
      <p:ext uri="{BB962C8B-B14F-4D97-AF65-F5344CB8AC3E}">
        <p14:creationId xmlns:p14="http://schemas.microsoft.com/office/powerpoint/2010/main" val="3230342390"/>
      </p:ext>
    </p:extLst>
  </p:cSld>
  <p:clrMapOvr>
    <a:masterClrMapping/>
  </p:clrMapOvr>
  <p:transition spd="slow"/>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John 19:16</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he delivered him over to them to be crucified.</a:t>
            </a:r>
          </a:p>
        </p:txBody>
      </p:sp>
    </p:spTree>
    <p:extLst>
      <p:ext uri="{BB962C8B-B14F-4D97-AF65-F5344CB8AC3E}">
        <p14:creationId xmlns:p14="http://schemas.microsoft.com/office/powerpoint/2010/main" val="1493388482"/>
      </p:ext>
    </p:extLst>
  </p:cSld>
  <p:clrMapOvr>
    <a:masterClrMapping/>
  </p:clrMapOvr>
  <p:transition spd="slow"/>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John 19:30</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When Jesus had received the sour wine, he said, “It is finished,” and he bowed his head and gave up his spirit.</a:t>
            </a:r>
          </a:p>
        </p:txBody>
      </p:sp>
    </p:spTree>
    <p:extLst>
      <p:ext uri="{BB962C8B-B14F-4D97-AF65-F5344CB8AC3E}">
        <p14:creationId xmlns:p14="http://schemas.microsoft.com/office/powerpoint/2010/main" val="2094170759"/>
      </p:ext>
    </p:extLst>
  </p:cSld>
  <p:clrMapOvr>
    <a:masterClrMapping/>
  </p:clrMapOvr>
  <p:transition spd="slow"/>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John 19:33-34</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when they came to Jesus and saw that he was already dead, they did not break his legs.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one of the soldiers pierced his side with a spear, and at once there came out blood and water.</a:t>
            </a:r>
          </a:p>
        </p:txBody>
      </p:sp>
    </p:spTree>
    <p:extLst>
      <p:ext uri="{BB962C8B-B14F-4D97-AF65-F5344CB8AC3E}">
        <p14:creationId xmlns:p14="http://schemas.microsoft.com/office/powerpoint/2010/main" val="1963724639"/>
      </p:ext>
    </p:extLst>
  </p:cSld>
  <p:clrMapOvr>
    <a:masterClrMapping/>
  </p:clrMapOvr>
  <p:transition spd="slow"/>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John 19:38-42</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After these things Joseph of Arimathea, who was a disciple of Jesus, but secretly for fear of the Jews, asked Pilate that he might take away the body of Jesus, and Pilate gave him permission. So he came and took away his body.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Nicodemus also, who earlier had come to Jesus by night, came bringing a mixture of myrrh and aloes, about seventy-five pounds in weight.</a:t>
            </a:r>
          </a:p>
        </p:txBody>
      </p:sp>
    </p:spTree>
    <p:extLst>
      <p:ext uri="{BB962C8B-B14F-4D97-AF65-F5344CB8AC3E}">
        <p14:creationId xmlns:p14="http://schemas.microsoft.com/office/powerpoint/2010/main" val="228114056"/>
      </p:ext>
    </p:extLst>
  </p:cSld>
  <p:clrMapOvr>
    <a:masterClrMapping/>
  </p:clrMapOvr>
  <p:transition spd="slow"/>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John 19:38-42</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they took the body of Jesus and bound it in linen cloths with the spices, as is the burial custom of the Jews.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Now in the place where he was crucified there was a garden, and in the garden a new tomb in which no one had yet been laid.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because of the Jewish day of Preparation, since the tomb was close at hand, they laid Jesus there.</a:t>
            </a:r>
          </a:p>
        </p:txBody>
      </p:sp>
    </p:spTree>
    <p:extLst>
      <p:ext uri="{BB962C8B-B14F-4D97-AF65-F5344CB8AC3E}">
        <p14:creationId xmlns:p14="http://schemas.microsoft.com/office/powerpoint/2010/main" val="379500164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D58C39-9FB5-15E5-F209-178ACA7A6253}"/>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3: Sources for Catechetical Formulae</a:t>
            </a:r>
          </a:p>
          <a:p>
            <a:pPr eaLnBrk="1" fontAlgn="auto" hangingPunct="1">
              <a:spcAft>
                <a:spcPts val="0"/>
              </a:spcAft>
              <a:defRPr/>
            </a:pPr>
            <a:r>
              <a:rPr sz="3200" i="1">
                <a:solidFill>
                  <a:schemeClr val="bg2">
                    <a:lumMod val="25000"/>
                  </a:schemeClr>
                </a:solidFill>
              </a:rPr>
              <a:t>The Confession of Faith (</a:t>
            </a:r>
            <a:r>
              <a:rPr sz="3200" i="1" err="1">
                <a:solidFill>
                  <a:schemeClr val="bg2">
                    <a:lumMod val="25000"/>
                  </a:schemeClr>
                </a:solidFill>
              </a:rPr>
              <a:t>CoF</a:t>
            </a:r>
            <a:r>
              <a:rPr sz="3200" i="1">
                <a:solidFill>
                  <a:schemeClr val="bg2">
                    <a:lumMod val="25000"/>
                  </a:schemeClr>
                </a:solidFill>
              </a:rPr>
              <a:t>) </a:t>
            </a:r>
          </a:p>
          <a:p>
            <a:pPr eaLnBrk="1" fontAlgn="auto" hangingPunct="1">
              <a:defRPr/>
            </a:pPr>
            <a:r>
              <a:rPr lang="en-US" sz="2400">
                <a:solidFill>
                  <a:schemeClr val="bg2">
                    <a:lumMod val="25000"/>
                  </a:schemeClr>
                </a:solidFill>
              </a:rPr>
              <a:t>The 1946 conference that formed the Evangelical United Brethren Church adopted both the Confession of Faith of the United Brethren in Christ and the Articles of Faith of the Evangelical Church. In 1962 a new Confession of Faith was completed, including articles on “Sanctification and Christian Perfection” (Article XI) and “The Judgement and Future State” (Article XII). This was adopted in the 1968 merger with the Methodist Church that produced the United Methodist Church.</a:t>
            </a:r>
            <a:endParaRPr sz="2400">
              <a:solidFill>
                <a:schemeClr val="bg2">
                  <a:lumMod val="25000"/>
                </a:schemeClr>
              </a:solidFill>
            </a:endParaRPr>
          </a:p>
        </p:txBody>
      </p:sp>
    </p:spTree>
    <p:extLst>
      <p:ext uri="{BB962C8B-B14F-4D97-AF65-F5344CB8AC3E}">
        <p14:creationId xmlns:p14="http://schemas.microsoft.com/office/powerpoint/2010/main" val="169725149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Romans 3:21-26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now the righteousness of God has been manifested apart from the law, although the Law and the Prophets bear witness to it—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righteousness of God through faith in Jesus Christ for all who believe. For there is no distinction: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all have sinned and fall short of the glory of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are justified by his grace as a gift, through the redemption that is in Christ Jesus, </a:t>
            </a:r>
          </a:p>
        </p:txBody>
      </p:sp>
    </p:spTree>
    <p:extLst>
      <p:ext uri="{BB962C8B-B14F-4D97-AF65-F5344CB8AC3E}">
        <p14:creationId xmlns:p14="http://schemas.microsoft.com/office/powerpoint/2010/main" val="341861810"/>
      </p:ext>
    </p:extLst>
  </p:cSld>
  <p:clrMapOvr>
    <a:masterClrMapping/>
  </p:clrMapOvr>
  <p:transition spd="slow"/>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Romans 3:21-26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whom God put forward as a propitiation by his blood, to be received by faith. This was to show God's righteousness, because in his divine forbearance he had passed over former sins.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It was to show his righteousness at the present time, so that he might be just and the justifier of the one who has faith in Jesus.</a:t>
            </a:r>
          </a:p>
        </p:txBody>
      </p:sp>
    </p:spTree>
    <p:extLst>
      <p:ext uri="{BB962C8B-B14F-4D97-AF65-F5344CB8AC3E}">
        <p14:creationId xmlns:p14="http://schemas.microsoft.com/office/powerpoint/2010/main" val="3487567662"/>
      </p:ext>
    </p:extLst>
  </p:cSld>
  <p:clrMapOvr>
    <a:masterClrMapping/>
  </p:clrMapOvr>
  <p:transition spd="slow"/>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Romans 5:6-11</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while we were still weak, at the right time Christ died for the ungodly.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one will scarcely die for a righteous person—though perhaps for a good person one would dare even to die—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God shows his love for us in that while we were still sinners, Christ died for us.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Since, therefore, we have now been justified by his blood, much more shall we be saved by him from the wrath of God. </a:t>
            </a:r>
          </a:p>
        </p:txBody>
      </p:sp>
    </p:spTree>
    <p:extLst>
      <p:ext uri="{BB962C8B-B14F-4D97-AF65-F5344CB8AC3E}">
        <p14:creationId xmlns:p14="http://schemas.microsoft.com/office/powerpoint/2010/main" val="2376554779"/>
      </p:ext>
    </p:extLst>
  </p:cSld>
  <p:clrMapOvr>
    <a:masterClrMapping/>
  </p:clrMapOvr>
  <p:transition spd="slow"/>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Romans 5:6-11</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if while we were enemies we were reconciled to God by the death of his Son, much more, now that we are reconciled, shall we be saved by his life.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More than that, we also rejoice in God through our Lord Jesus Christ, through whom we have now received reconciliation.</a:t>
            </a:r>
          </a:p>
        </p:txBody>
      </p:sp>
    </p:spTree>
    <p:extLst>
      <p:ext uri="{BB962C8B-B14F-4D97-AF65-F5344CB8AC3E}">
        <p14:creationId xmlns:p14="http://schemas.microsoft.com/office/powerpoint/2010/main" val="2689897113"/>
      </p:ext>
    </p:extLst>
  </p:cSld>
  <p:clrMapOvr>
    <a:masterClrMapping/>
  </p:clrMapOvr>
  <p:transition spd="slow"/>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13. How does God reconcile us in Christ?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reconciles us to himself through the death of Christ upon the cross.</a:t>
            </a:r>
          </a:p>
          <a:p>
            <a:pPr eaLnBrk="1" hangingPunct="1">
              <a:spcAft>
                <a:spcPts val="0"/>
              </a:spcAft>
              <a:defRPr/>
            </a:pPr>
            <a:r>
              <a:rPr lang="en-US" sz="2800" b="1">
                <a:solidFill>
                  <a:srgbClr val="000000"/>
                </a:solidFill>
                <a:ea typeface="Times New Roman" panose="02020603050405020304" pitchFamily="18" charset="0"/>
              </a:rPr>
              <a:t>1 Corinthians 15:3-4</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I delivered to you as of first importance what I also received: that Christ died for our sins in accordance with the Scriptures,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that he was buried, that he was raised on the third day in accordance with the Scriptures,</a:t>
            </a:r>
          </a:p>
        </p:txBody>
      </p:sp>
    </p:spTree>
    <p:extLst>
      <p:ext uri="{BB962C8B-B14F-4D97-AF65-F5344CB8AC3E}">
        <p14:creationId xmlns:p14="http://schemas.microsoft.com/office/powerpoint/2010/main" val="1650688261"/>
      </p:ext>
    </p:extLst>
  </p:cSld>
  <p:clrMapOvr>
    <a:masterClrMapping/>
  </p:clrMapOvr>
  <p:transition spd="slow"/>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sz="1800" b="1">
                <a:solidFill>
                  <a:schemeClr val="bg2">
                    <a:lumMod val="25000"/>
                  </a:schemeClr>
                </a:solidFill>
              </a:rPr>
              <a:t>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p:txBody>
      </p:sp>
    </p:spTree>
    <p:extLst>
      <p:ext uri="{BB962C8B-B14F-4D97-AF65-F5344CB8AC3E}">
        <p14:creationId xmlns:p14="http://schemas.microsoft.com/office/powerpoint/2010/main" val="3305206469"/>
      </p:ext>
    </p:extLst>
  </p:cSld>
  <p:clrMapOvr>
    <a:masterClrMapping/>
  </p:clrMapOvr>
  <p:transition spd="slow"/>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sz="1800" b="1">
                <a:solidFill>
                  <a:schemeClr val="bg2">
                    <a:lumMod val="25000"/>
                  </a:schemeClr>
                </a:solidFill>
              </a:rPr>
              <a:t>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p:txBody>
      </p:sp>
    </p:spTree>
    <p:extLst>
      <p:ext uri="{BB962C8B-B14F-4D97-AF65-F5344CB8AC3E}">
        <p14:creationId xmlns:p14="http://schemas.microsoft.com/office/powerpoint/2010/main" val="274001306"/>
      </p:ext>
    </p:extLst>
  </p:cSld>
  <p:clrMapOvr>
    <a:masterClrMapping/>
  </p:clrMapOvr>
  <p:transition spd="slow"/>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Matthew 28:1-10</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Now after the Sabbath, toward the dawn of the first day of the week, Mary Magdalene and the other Mary went to see the tomb.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behold, there was a great earthquake, for an angel of the Lord descended from heaven and came and rolled back the stone and sat on it.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His appearance was like lightning, and his clothing white as snow.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for fear of him the guards trembled and became like dead men.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the angel said to the women, “Do not be afraid, for I know that you seek Jesus who was crucified.</a:t>
            </a:r>
            <a:endParaRPr lang="en-US" sz="2800" b="1">
              <a:solidFill>
                <a:schemeClr val="bg2">
                  <a:lumMod val="25000"/>
                </a:schemeClr>
              </a:solidFill>
            </a:endParaRPr>
          </a:p>
        </p:txBody>
      </p:sp>
    </p:spTree>
    <p:extLst>
      <p:ext uri="{BB962C8B-B14F-4D97-AF65-F5344CB8AC3E}">
        <p14:creationId xmlns:p14="http://schemas.microsoft.com/office/powerpoint/2010/main" val="3728706144"/>
      </p:ext>
    </p:extLst>
  </p:cSld>
  <p:clrMapOvr>
    <a:masterClrMapping/>
  </p:clrMapOvr>
  <p:transition spd="slow"/>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Matthew 28:1-10</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He is not here, for he has risen, as he said. Come, see the place where he lay.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go quickly and tell his disciples that he has risen from the dead, and behold, he is going before you to Galilee; there you will see him. See, I have told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they departed quickly from the tomb with fear and great joy, and ran to tell his disciples.</a:t>
            </a:r>
            <a:endParaRPr lang="en-US" sz="2800" b="1">
              <a:solidFill>
                <a:schemeClr val="bg2">
                  <a:lumMod val="25000"/>
                </a:schemeClr>
              </a:solidFill>
            </a:endParaRPr>
          </a:p>
        </p:txBody>
      </p:sp>
    </p:spTree>
    <p:extLst>
      <p:ext uri="{BB962C8B-B14F-4D97-AF65-F5344CB8AC3E}">
        <p14:creationId xmlns:p14="http://schemas.microsoft.com/office/powerpoint/2010/main" val="2700116743"/>
      </p:ext>
    </p:extLst>
  </p:cSld>
  <p:clrMapOvr>
    <a:masterClrMapping/>
  </p:clrMapOvr>
  <p:transition spd="slow"/>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Matthew 28:1-10</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behold, Jesus met them and said, “Greetings!” And they came up and took hold of his feet and worshiped him.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Jesus said to them, “Do not be afraid; go and tell my brothers to go to Galilee, and there they will see me.”</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t>
            </a:r>
            <a:endParaRPr lang="en-US" sz="2800" b="1">
              <a:solidFill>
                <a:schemeClr val="bg2">
                  <a:lumMod val="25000"/>
                </a:schemeClr>
              </a:solidFill>
            </a:endParaRPr>
          </a:p>
        </p:txBody>
      </p:sp>
    </p:spTree>
    <p:extLst>
      <p:ext uri="{BB962C8B-B14F-4D97-AF65-F5344CB8AC3E}">
        <p14:creationId xmlns:p14="http://schemas.microsoft.com/office/powerpoint/2010/main" val="64334690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D58C39-9FB5-15E5-F209-178ACA7A6253}"/>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3: Sources for Catechetical Formulae</a:t>
            </a:r>
          </a:p>
          <a:p>
            <a:pPr marL="742950" indent="-742950" eaLnBrk="1" fontAlgn="auto" hangingPunct="1">
              <a:buFont typeface="+mj-lt"/>
              <a:buAutoNum type="arabicPeriod"/>
              <a:defRPr/>
            </a:pPr>
            <a:r>
              <a:rPr sz="3200">
                <a:solidFill>
                  <a:schemeClr val="bg2">
                    <a:lumMod val="25000"/>
                  </a:schemeClr>
                </a:solidFill>
              </a:rPr>
              <a:t>Holy Scripture</a:t>
            </a:r>
          </a:p>
          <a:p>
            <a:pPr marL="742950" indent="-742950" eaLnBrk="1" fontAlgn="auto" hangingPunct="1">
              <a:buFont typeface="+mj-lt"/>
              <a:buAutoNum type="arabicPeriod"/>
              <a:defRPr/>
            </a:pPr>
            <a:r>
              <a:rPr sz="3200">
                <a:solidFill>
                  <a:schemeClr val="bg2">
                    <a:lumMod val="25000"/>
                  </a:schemeClr>
                </a:solidFill>
              </a:rPr>
              <a:t>The Nicene Creed (A.D. 381)</a:t>
            </a:r>
          </a:p>
          <a:p>
            <a:pPr marL="742950" indent="-742950" eaLnBrk="1" fontAlgn="auto" hangingPunct="1">
              <a:buFont typeface="+mj-lt"/>
              <a:buAutoNum type="arabicPeriod"/>
              <a:defRPr/>
            </a:pPr>
            <a:r>
              <a:rPr sz="3200">
                <a:solidFill>
                  <a:schemeClr val="bg2">
                    <a:lumMod val="25000"/>
                  </a:schemeClr>
                </a:solidFill>
              </a:rPr>
              <a:t>The Articles of Religion and the Confession of Faith (</a:t>
            </a:r>
            <a:r>
              <a:rPr sz="3200" err="1">
                <a:solidFill>
                  <a:schemeClr val="bg2">
                    <a:lumMod val="25000"/>
                  </a:schemeClr>
                </a:solidFill>
              </a:rPr>
              <a:t>CoF</a:t>
            </a:r>
            <a:r>
              <a:rPr sz="3200">
                <a:solidFill>
                  <a:schemeClr val="bg2">
                    <a:lumMod val="25000"/>
                  </a:schemeClr>
                </a:solidFill>
              </a:rPr>
              <a:t>) </a:t>
            </a:r>
          </a:p>
          <a:p>
            <a:pPr marL="742950" indent="-742950" eaLnBrk="1" fontAlgn="auto" hangingPunct="1">
              <a:buFont typeface="+mj-lt"/>
              <a:buAutoNum type="arabicPeriod"/>
              <a:defRPr/>
            </a:pPr>
            <a:r>
              <a:rPr sz="3200">
                <a:solidFill>
                  <a:schemeClr val="bg2">
                    <a:lumMod val="25000"/>
                  </a:schemeClr>
                </a:solidFill>
              </a:rPr>
              <a:t>The Wesleyan Way of Salvation</a:t>
            </a:r>
          </a:p>
        </p:txBody>
      </p:sp>
    </p:spTree>
    <p:extLst>
      <p:ext uri="{BB962C8B-B14F-4D97-AF65-F5344CB8AC3E}">
        <p14:creationId xmlns:p14="http://schemas.microsoft.com/office/powerpoint/2010/main" val="308620533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Mark 16:1-8</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When the Sabbath was past, Mary Magdalene, Mary the mother of James, and Salome bought spices, so that they might go and anoint him.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very early on the first day of the week, when the sun had risen, they went to the tomb.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they were saying to one another, “Who will roll away the stone for us from the entrance of the tomb?”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looking up, they saw that the stone had been rolled back—it was very large.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entering the tomb, they saw a young man sitting on the right side, dressed in a white robe, and they were alarmed. </a:t>
            </a:r>
            <a:endParaRPr lang="en-US" sz="2800" b="1">
              <a:solidFill>
                <a:schemeClr val="bg2">
                  <a:lumMod val="25000"/>
                </a:schemeClr>
              </a:solidFill>
            </a:endParaRPr>
          </a:p>
        </p:txBody>
      </p:sp>
    </p:spTree>
    <p:extLst>
      <p:ext uri="{BB962C8B-B14F-4D97-AF65-F5344CB8AC3E}">
        <p14:creationId xmlns:p14="http://schemas.microsoft.com/office/powerpoint/2010/main" val="2140218144"/>
      </p:ext>
    </p:extLst>
  </p:cSld>
  <p:clrMapOvr>
    <a:masterClrMapping/>
  </p:clrMapOvr>
  <p:transition spd="slow"/>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Mark 16:1-8</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he said to them, “Do not be alarmed. You seek Jesus of Nazareth, who was crucified. He has risen; he is not here. See the place where they laid him.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go, tell his disciples and Peter that he is going before you to Galilee. There you will see him, just as he told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they went out and fled from the tomb, for trembling and astonishment had seized them, and they said nothing to anyone, for they were afraid..</a:t>
            </a:r>
            <a:endParaRPr lang="en-US" sz="2800" b="1">
              <a:solidFill>
                <a:schemeClr val="bg2">
                  <a:lumMod val="25000"/>
                </a:schemeClr>
              </a:solidFill>
            </a:endParaRPr>
          </a:p>
        </p:txBody>
      </p:sp>
    </p:spTree>
    <p:extLst>
      <p:ext uri="{BB962C8B-B14F-4D97-AF65-F5344CB8AC3E}">
        <p14:creationId xmlns:p14="http://schemas.microsoft.com/office/powerpoint/2010/main" val="3323375623"/>
      </p:ext>
    </p:extLst>
  </p:cSld>
  <p:clrMapOvr>
    <a:masterClrMapping/>
  </p:clrMapOvr>
  <p:transition spd="slow"/>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Luke 24:1-11</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on the first day of the week, at early dawn, they went to the tomb, taking the spices they had prepared.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they found the stone rolled away from the tomb,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when they went in they did not find the body of the Lord Jesus.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While they were perplexed about this, behold, two men stood by them in dazzling apparel.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as they were frightened and bowed their faces to the ground, the men said to them, “Why do you seek the living among the dead?</a:t>
            </a:r>
          </a:p>
          <a:p>
            <a:pPr eaLnBrk="1" hangingPunct="1">
              <a:spcBef>
                <a:spcPts val="0"/>
              </a:spcBef>
              <a:defRPr/>
            </a:pPr>
            <a:endParaRPr lang="en-US" sz="2800" b="1">
              <a:solidFill>
                <a:schemeClr val="bg2">
                  <a:lumMod val="25000"/>
                </a:schemeClr>
              </a:solidFill>
            </a:endParaRPr>
          </a:p>
        </p:txBody>
      </p:sp>
    </p:spTree>
    <p:extLst>
      <p:ext uri="{BB962C8B-B14F-4D97-AF65-F5344CB8AC3E}">
        <p14:creationId xmlns:p14="http://schemas.microsoft.com/office/powerpoint/2010/main" val="4070475605"/>
      </p:ext>
    </p:extLst>
  </p:cSld>
  <p:clrMapOvr>
    <a:masterClrMapping/>
  </p:clrMapOvr>
  <p:transition spd="slow"/>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Luke 24:1-11</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He is not here, but has risen. Remember how he told you, while he was still in Galilee,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that the Son of Man must be delivered into the hands of sinful men and be crucified and on the third day rise.”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they remembered his words,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returning from the tomb they told all these things to the eleven and to all the rest. </a:t>
            </a:r>
            <a:endParaRPr lang="en-US" sz="2800" b="1">
              <a:solidFill>
                <a:schemeClr val="bg2">
                  <a:lumMod val="25000"/>
                </a:schemeClr>
              </a:solidFill>
            </a:endParaRPr>
          </a:p>
        </p:txBody>
      </p:sp>
    </p:spTree>
    <p:extLst>
      <p:ext uri="{BB962C8B-B14F-4D97-AF65-F5344CB8AC3E}">
        <p14:creationId xmlns:p14="http://schemas.microsoft.com/office/powerpoint/2010/main" val="1004603693"/>
      </p:ext>
    </p:extLst>
  </p:cSld>
  <p:clrMapOvr>
    <a:masterClrMapping/>
  </p:clrMapOvr>
  <p:transition spd="slow"/>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Luke 24:1-11</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Now it was Mary Magdalene and Joanna and Mary the mother of James and the other women with them who told these things to the apostles,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these words seemed to them an idle tale, and they did not believe them.</a:t>
            </a:r>
            <a:endParaRPr lang="en-US" sz="2800" b="1">
              <a:solidFill>
                <a:schemeClr val="bg2">
                  <a:lumMod val="25000"/>
                </a:schemeClr>
              </a:solidFill>
            </a:endParaRPr>
          </a:p>
        </p:txBody>
      </p:sp>
    </p:spTree>
    <p:extLst>
      <p:ext uri="{BB962C8B-B14F-4D97-AF65-F5344CB8AC3E}">
        <p14:creationId xmlns:p14="http://schemas.microsoft.com/office/powerpoint/2010/main" val="3436853301"/>
      </p:ext>
    </p:extLst>
  </p:cSld>
  <p:clrMapOvr>
    <a:masterClrMapping/>
  </p:clrMapOvr>
  <p:transition spd="slow"/>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Luke 24:36-43</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As they were talking about these things, Jesus himself stood among them, and said to them, “Peace to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they were startled and frightened and thought they saw a spirit.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38 </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he said to them, “Why are you troubled, and why do doubts arise in your hearts?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See my hands and my feet, that it is I myself. Touch me, and see. For a spirit does not have flesh and bones as you see that I have.” </a:t>
            </a:r>
            <a:endParaRPr lang="en-US" sz="2800" b="1">
              <a:solidFill>
                <a:schemeClr val="bg2">
                  <a:lumMod val="25000"/>
                </a:schemeClr>
              </a:solidFill>
            </a:endParaRPr>
          </a:p>
        </p:txBody>
      </p:sp>
    </p:spTree>
    <p:extLst>
      <p:ext uri="{BB962C8B-B14F-4D97-AF65-F5344CB8AC3E}">
        <p14:creationId xmlns:p14="http://schemas.microsoft.com/office/powerpoint/2010/main" val="4210481681"/>
      </p:ext>
    </p:extLst>
  </p:cSld>
  <p:clrMapOvr>
    <a:masterClrMapping/>
  </p:clrMapOvr>
  <p:transition spd="slow"/>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Luke 24:36-43</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when he had said this, he showed them his hands and his feet.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while they still disbelieved for joy and were marveling, he said to them, “Have you anything here to eat?”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They gave him a piece of broiled fish,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he took it and ate before them.</a:t>
            </a:r>
            <a:endParaRPr lang="en-US" sz="2800" b="1">
              <a:solidFill>
                <a:schemeClr val="bg2">
                  <a:lumMod val="25000"/>
                </a:schemeClr>
              </a:solidFill>
            </a:endParaRPr>
          </a:p>
        </p:txBody>
      </p:sp>
    </p:spTree>
    <p:extLst>
      <p:ext uri="{BB962C8B-B14F-4D97-AF65-F5344CB8AC3E}">
        <p14:creationId xmlns:p14="http://schemas.microsoft.com/office/powerpoint/2010/main" val="3050298597"/>
      </p:ext>
    </p:extLst>
  </p:cSld>
  <p:clrMapOvr>
    <a:masterClrMapping/>
  </p:clrMapOvr>
  <p:transition spd="slow"/>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John 20:1-17</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Now on the first day of the week Mary Magdalene came to the tomb early, while it was still dark, and saw that the stone had been taken away from the tomb.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she ran and went to Simon Peter and the other disciple, the one whom Jesus loved, and said to them, “They have taken the Lord out of the tomb, and we do not know where they have laid him.”</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 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Peter went out with the other disciple, and they were going toward the tomb.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Both of them were running together, but the other disciple outran Peter and reached the tomb first. </a:t>
            </a:r>
          </a:p>
        </p:txBody>
      </p:sp>
    </p:spTree>
    <p:extLst>
      <p:ext uri="{BB962C8B-B14F-4D97-AF65-F5344CB8AC3E}">
        <p14:creationId xmlns:p14="http://schemas.microsoft.com/office/powerpoint/2010/main" val="1226319979"/>
      </p:ext>
    </p:extLst>
  </p:cSld>
  <p:clrMapOvr>
    <a:masterClrMapping/>
  </p:clrMapOvr>
  <p:transition spd="slow"/>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John 20:1-17</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stooping to look in, he saw the linen cloths lying there, but he did not go in.</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 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Simon Peter came, following him, and went into the tomb. He saw the linen cloths lying there,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the face cloth, which had been on Jesus' head, not lying with the linen cloths but folded up in a place by itself.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the other disciple, who had reached the tomb first, also went in, and he saw and believed;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as yet they did not understand the Scripture, that he must rise from the dead. </a:t>
            </a:r>
          </a:p>
        </p:txBody>
      </p:sp>
    </p:spTree>
    <p:extLst>
      <p:ext uri="{BB962C8B-B14F-4D97-AF65-F5344CB8AC3E}">
        <p14:creationId xmlns:p14="http://schemas.microsoft.com/office/powerpoint/2010/main" val="2921022888"/>
      </p:ext>
    </p:extLst>
  </p:cSld>
  <p:clrMapOvr>
    <a:masterClrMapping/>
  </p:clrMapOvr>
  <p:transition spd="slow"/>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John 20:1-17</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the disciples went back to their homes.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Mary stood weeping outside the tomb, and as she wept she stooped to look into the tomb.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she saw two angels in white, sitting where the body of Jesus had lain, one at the head and one at the feet.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They said to her, “Woman, why are you weeping?” She said to them, “They have taken away my Lord, and I do not know where they have laid him.”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Having said this, she turned around and saw Jesus standing, but she did not know that it was Jesus. </a:t>
            </a:r>
          </a:p>
        </p:txBody>
      </p:sp>
    </p:spTree>
    <p:extLst>
      <p:ext uri="{BB962C8B-B14F-4D97-AF65-F5344CB8AC3E}">
        <p14:creationId xmlns:p14="http://schemas.microsoft.com/office/powerpoint/2010/main" val="67374331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79FB746-3E7B-EBDC-32C6-360FCAC1F2D4}"/>
              </a:ext>
            </a:extLst>
          </p:cNvPr>
          <p:cNvSpPr>
            <a:spLocks noGrp="1"/>
          </p:cNvSpPr>
          <p:nvPr>
            <p:ph sz="quarter" idx="13"/>
          </p:nvPr>
        </p:nvSpPr>
        <p:spPr>
          <a:xfrm>
            <a:off x="444500" y="1463675"/>
            <a:ext cx="11210925" cy="4600575"/>
          </a:xfrm>
        </p:spPr>
        <p:txBody>
          <a:bodyPr rtlCol="0">
            <a:noAutofit/>
          </a:bodyPr>
          <a:lstStyle/>
          <a:p>
            <a:pPr eaLnBrk="1" fontAlgn="auto" hangingPunct="1">
              <a:defRPr/>
            </a:pPr>
            <a:r>
              <a:rPr sz="3600" dirty="0">
                <a:solidFill>
                  <a:schemeClr val="bg2">
                    <a:lumMod val="25000"/>
                  </a:schemeClr>
                </a:solidFill>
              </a:rPr>
              <a:t>Part 3: Sources for Catechetical Formulae</a:t>
            </a:r>
          </a:p>
          <a:p>
            <a:pPr marL="514350" indent="-514350" eaLnBrk="1" fontAlgn="auto" hangingPunct="1">
              <a:buFont typeface="+mj-lt"/>
              <a:buAutoNum type="arabicPeriod" startAt="4"/>
              <a:defRPr/>
            </a:pPr>
            <a:r>
              <a:rPr lang="en-US" sz="2700" dirty="0">
                <a:solidFill>
                  <a:schemeClr val="bg2">
                    <a:lumMod val="25000"/>
                  </a:schemeClr>
                </a:solidFill>
              </a:rPr>
              <a:t>The Wesleyan Way of Salvation — The Wesleyan way of salvation articulated in the Articles of Religion and the Confession of Faith is central to the Wesleyan theological heritage and outlined at the beginning of The Doctrines and Discipline of the Global Methodist Church (D&amp;D) 102. The treatment of God’s grace in the Wesleyan Characteristics of this catechism follows the Wesleyan way of salvation.</a:t>
            </a:r>
          </a:p>
        </p:txBody>
      </p:sp>
    </p:spTree>
    <p:extLst>
      <p:ext uri="{BB962C8B-B14F-4D97-AF65-F5344CB8AC3E}">
        <p14:creationId xmlns:p14="http://schemas.microsoft.com/office/powerpoint/2010/main" val="149158684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John 20:1-17</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Jesus said to her, “Woman, why are you weeping? Whom are you seeking?” Supposing him to be the gardener, she said to him, “Sir, if you have carried him away, tell me where you have laid him, and I will take him away.”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Jesus said to her, “Mary.” She turned and said to him in Aramaic, “</a:t>
            </a:r>
            <a:r>
              <a:rPr lang="en-US" sz="2800" err="1">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Rabboni</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(which means Teacher).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Jesus said to her, “Do not cling to me, for I have not yet ascended to the Father; but go to my brothers and say to them, ‘I am ascending to my Father and your Father, to my God and your God.’”</a:t>
            </a:r>
          </a:p>
        </p:txBody>
      </p:sp>
    </p:spTree>
    <p:extLst>
      <p:ext uri="{BB962C8B-B14F-4D97-AF65-F5344CB8AC3E}">
        <p14:creationId xmlns:p14="http://schemas.microsoft.com/office/powerpoint/2010/main" val="3217819504"/>
      </p:ext>
    </p:extLst>
  </p:cSld>
  <p:clrMapOvr>
    <a:masterClrMapping/>
  </p:clrMapOvr>
  <p:transition spd="slow"/>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John 20:27</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he said to Thomas, “Put your finger here, and see my hands; and put out your hand, and place it in my side. Do not disbelieve, but believe.”</a:t>
            </a:r>
          </a:p>
        </p:txBody>
      </p:sp>
    </p:spTree>
    <p:extLst>
      <p:ext uri="{BB962C8B-B14F-4D97-AF65-F5344CB8AC3E}">
        <p14:creationId xmlns:p14="http://schemas.microsoft.com/office/powerpoint/2010/main" val="1353740738"/>
      </p:ext>
    </p:extLst>
  </p:cSld>
  <p:clrMapOvr>
    <a:masterClrMapping/>
  </p:clrMapOvr>
  <p:transition spd="slow"/>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Acts 2:22-36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“Men of Israel, hear these words: Jesus of Nazareth, a man attested to you by God with mighty works and wonders and signs that God did through him in your midst, as you yourselves know—</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 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this Jesus, delivered up according to the definite plan and foreknowledge of God, you crucified and killed by the hands of lawless men.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God raised him up, loosing the pangs of death, because it was not possible for him to be held by it. </a:t>
            </a:r>
          </a:p>
        </p:txBody>
      </p:sp>
    </p:spTree>
    <p:extLst>
      <p:ext uri="{BB962C8B-B14F-4D97-AF65-F5344CB8AC3E}">
        <p14:creationId xmlns:p14="http://schemas.microsoft.com/office/powerpoint/2010/main" val="2504188157"/>
      </p:ext>
    </p:extLst>
  </p:cSld>
  <p:clrMapOvr>
    <a:masterClrMapping/>
  </p:clrMapOvr>
  <p:transition spd="slow"/>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Acts 2:22-36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David says concerning him, “‘I saw the Lord always before me, for he is at my right hand that I may not be shaken;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therefore my heart was glad, and my tongue rejoiced; my flesh also will dwell in hope.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you will not abandon my soul to Hades, or let your Holy One see corruption.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You have made known to me the paths of life; you will make me full of gladness with your presence.’</a:t>
            </a:r>
          </a:p>
        </p:txBody>
      </p:sp>
    </p:spTree>
    <p:extLst>
      <p:ext uri="{BB962C8B-B14F-4D97-AF65-F5344CB8AC3E}">
        <p14:creationId xmlns:p14="http://schemas.microsoft.com/office/powerpoint/2010/main" val="2445935459"/>
      </p:ext>
    </p:extLst>
  </p:cSld>
  <p:clrMapOvr>
    <a:masterClrMapping/>
  </p:clrMapOvr>
  <p:transition spd="slow"/>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Acts 2:22-36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“Brothers, I may say to you with confidence about the patriarch David that he both died and was buried, and his tomb is with us to this day.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Being therefore a prophet, and knowing that God had sworn with an oath to him that he would set one of his descendants on his throne,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he foresaw and spoke about the resurrection of the Christ, that he was not abandoned to Hades, nor did his flesh see corruption.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This Jesus God raised up, and of that we all are witnesses. </a:t>
            </a:r>
          </a:p>
        </p:txBody>
      </p:sp>
    </p:spTree>
    <p:extLst>
      <p:ext uri="{BB962C8B-B14F-4D97-AF65-F5344CB8AC3E}">
        <p14:creationId xmlns:p14="http://schemas.microsoft.com/office/powerpoint/2010/main" val="3848738940"/>
      </p:ext>
    </p:extLst>
  </p:cSld>
  <p:clrMapOvr>
    <a:masterClrMapping/>
  </p:clrMapOvr>
  <p:transition spd="slow"/>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Acts 2:22-36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Being therefore exalted at the right hand of God, and having received from the Father the promise of the Holy Spirit, he has poured out this that you yourselves are seeing and hearing.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David did not ascend into the heavens, but he himself says, “‘The Lord said to my Lord, “Sit at my right hand,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until I make your enemies your footstool.”’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Let all the house of Israel therefore know for certain that God has made him both Lord and Christ, this Jesus whom you crucified.”</a:t>
            </a:r>
          </a:p>
        </p:txBody>
      </p:sp>
    </p:spTree>
    <p:extLst>
      <p:ext uri="{BB962C8B-B14F-4D97-AF65-F5344CB8AC3E}">
        <p14:creationId xmlns:p14="http://schemas.microsoft.com/office/powerpoint/2010/main" val="2454068991"/>
      </p:ext>
    </p:extLst>
  </p:cSld>
  <p:clrMapOvr>
    <a:masterClrMapping/>
  </p:clrMapOvr>
  <p:transition spd="slow"/>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1 Corinthians 15:3-8</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I delivered to you as of first importance what I also received: that Christ died for our sins in accordance with the Scriptures,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that he was buried, that he was raised on the third day in accordance with the Scriptures,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that he appeared to Cephas, then to the twelve.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he appeared to more than five hundred brothers at one time, most of whom are still alive, though some have fallen asleep.</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 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he appeared to James, then to all the apostles.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Last of all, as to one untimely born, he appeared also to me.</a:t>
            </a:r>
          </a:p>
        </p:txBody>
      </p:sp>
    </p:spTree>
    <p:extLst>
      <p:ext uri="{BB962C8B-B14F-4D97-AF65-F5344CB8AC3E}">
        <p14:creationId xmlns:p14="http://schemas.microsoft.com/office/powerpoint/2010/main" val="3589929552"/>
      </p:ext>
    </p:extLst>
  </p:cSld>
  <p:clrMapOvr>
    <a:masterClrMapping/>
  </p:clrMapOvr>
  <p:transition spd="slow"/>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14. Did Jesus Christ rise bodily from the dead?</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On the third day He rose again in accordance with the Scriptures.</a:t>
            </a:r>
          </a:p>
          <a:p>
            <a:pPr eaLnBrk="1" hangingPunct="1">
              <a:spcAft>
                <a:spcPts val="0"/>
              </a:spcAft>
              <a:defRPr/>
            </a:pPr>
            <a:r>
              <a:rPr lang="en-US" sz="2800" b="1">
                <a:solidFill>
                  <a:srgbClr val="000000"/>
                </a:solidFill>
                <a:ea typeface="Times New Roman" panose="02020603050405020304" pitchFamily="18" charset="0"/>
              </a:rPr>
              <a:t>1 Peter 1:3</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Blessed be the God and Father of our Lord Jesus Christ! According to his great mercy, he has caused us to be born again to a living hope through the resurrection of Jesus Christ from the dead,</a:t>
            </a:r>
          </a:p>
        </p:txBody>
      </p:sp>
    </p:spTree>
    <p:extLst>
      <p:ext uri="{BB962C8B-B14F-4D97-AF65-F5344CB8AC3E}">
        <p14:creationId xmlns:p14="http://schemas.microsoft.com/office/powerpoint/2010/main" val="241145260"/>
      </p:ext>
    </p:extLst>
  </p:cSld>
  <p:clrMapOvr>
    <a:masterClrMapping/>
  </p:clrMapOvr>
  <p:transition spd="slow"/>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sz="1800" b="1">
                <a:solidFill>
                  <a:schemeClr val="bg2">
                    <a:lumMod val="25000"/>
                  </a:schemeClr>
                </a:solidFill>
              </a:rPr>
              <a:t>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15. Is Jesus Christ Lord of heaven and earth?</a:t>
            </a:r>
          </a:p>
        </p:txBody>
      </p:sp>
    </p:spTree>
    <p:extLst>
      <p:ext uri="{BB962C8B-B14F-4D97-AF65-F5344CB8AC3E}">
        <p14:creationId xmlns:p14="http://schemas.microsoft.com/office/powerpoint/2010/main" val="1173003221"/>
      </p:ext>
    </p:extLst>
  </p:cSld>
  <p:clrMapOvr>
    <a:masterClrMapping/>
  </p:clrMapOvr>
  <p:transition spd="slow"/>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sz="1800" b="1">
                <a:solidFill>
                  <a:schemeClr val="bg2">
                    <a:lumMod val="25000"/>
                  </a:schemeClr>
                </a:solidFill>
              </a:rPr>
              <a:t>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15. Is Jesus Christ Lord of heaven and earth?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p:txBody>
      </p:sp>
    </p:spTree>
    <p:extLst>
      <p:ext uri="{BB962C8B-B14F-4D97-AF65-F5344CB8AC3E}">
        <p14:creationId xmlns:p14="http://schemas.microsoft.com/office/powerpoint/2010/main" val="409273905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3B8E279-25A0-0D97-98A1-6A4BD721ACCA}"/>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4: Catechism</a:t>
            </a:r>
          </a:p>
          <a:p>
            <a:pPr marL="742950" indent="-742950" eaLnBrk="1" fontAlgn="auto" hangingPunct="1">
              <a:buFont typeface="+mj-lt"/>
              <a:buAutoNum type="alphaUcPeriod"/>
              <a:defRPr/>
            </a:pPr>
            <a:r>
              <a:rPr sz="3200">
                <a:solidFill>
                  <a:schemeClr val="bg2">
                    <a:lumMod val="25000"/>
                  </a:schemeClr>
                </a:solidFill>
              </a:rPr>
              <a:t>Ecumenical Affirmations</a:t>
            </a:r>
          </a:p>
          <a:p>
            <a:pPr marL="0" lvl="2" indent="0" eaLnBrk="1" fontAlgn="auto" hangingPunct="1">
              <a:buFont typeface="Arial" panose="020B0604020202020204" pitchFamily="34" charset="0"/>
              <a:buNone/>
              <a:defRPr/>
            </a:pPr>
            <a:r>
              <a:rPr sz="3200" b="1">
                <a:solidFill>
                  <a:schemeClr val="bg2">
                    <a:lumMod val="25000"/>
                  </a:schemeClr>
                </a:solidFill>
              </a:rPr>
              <a:t>We believe in one God, the Father, the Almighty, maker of heaven and earth, of all that is, seen and unseen. </a:t>
            </a: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15. Is Jesus Christ Lord of heaven and earth?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Luke 1:33</a:t>
            </a: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he will reign over the house of Jacob forever, and of his kingdom there will be no end.”</a:t>
            </a:r>
          </a:p>
        </p:txBody>
      </p:sp>
    </p:spTree>
    <p:extLst>
      <p:ext uri="{BB962C8B-B14F-4D97-AF65-F5344CB8AC3E}">
        <p14:creationId xmlns:p14="http://schemas.microsoft.com/office/powerpoint/2010/main" val="1113990216"/>
      </p:ext>
    </p:extLst>
  </p:cSld>
  <p:clrMapOvr>
    <a:masterClrMapping/>
  </p:clrMapOvr>
  <p:transition spd="slow"/>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15. Is Jesus Christ Lord of heaven and earth?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Luke 24:51</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While he blessed them, he parted from them and was carried up into heaven.</a:t>
            </a:r>
          </a:p>
        </p:txBody>
      </p:sp>
    </p:spTree>
    <p:extLst>
      <p:ext uri="{BB962C8B-B14F-4D97-AF65-F5344CB8AC3E}">
        <p14:creationId xmlns:p14="http://schemas.microsoft.com/office/powerpoint/2010/main" val="2593223864"/>
      </p:ext>
    </p:extLst>
  </p:cSld>
  <p:clrMapOvr>
    <a:masterClrMapping/>
  </p:clrMapOvr>
  <p:transition spd="slow"/>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15. Is Jesus Christ Lord of heaven and earth?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John 5:22-29</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the Father judges no one, but has given all judgment to the Son,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that all may honor the Son, just as they honor the Father. Whoever does not honor the Son does not honor the Father who sent him.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Truly, truly, I say to you, whoever hears my word and believes him who sent me has eternal life. He does not come into judgment, but has passed from death to life.</a:t>
            </a:r>
          </a:p>
        </p:txBody>
      </p:sp>
    </p:spTree>
    <p:extLst>
      <p:ext uri="{BB962C8B-B14F-4D97-AF65-F5344CB8AC3E}">
        <p14:creationId xmlns:p14="http://schemas.microsoft.com/office/powerpoint/2010/main" val="3905519786"/>
      </p:ext>
    </p:extLst>
  </p:cSld>
  <p:clrMapOvr>
    <a:masterClrMapping/>
  </p:clrMapOvr>
  <p:transition spd="slow"/>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15. Is Jesus Christ Lord of heaven and earth?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John 5:22-29</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“Truly, truly, I say to you, an hour is coming, and is now here, when the dead will hear the voice of the Son of God, and those who hear will live.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as the Father has life in himself, so he has granted the Son also to have life in himself.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he has given him authority to execute judgment, because he is the Son of Man. </a:t>
            </a:r>
          </a:p>
        </p:txBody>
      </p:sp>
    </p:spTree>
    <p:extLst>
      <p:ext uri="{BB962C8B-B14F-4D97-AF65-F5344CB8AC3E}">
        <p14:creationId xmlns:p14="http://schemas.microsoft.com/office/powerpoint/2010/main" val="223541546"/>
      </p:ext>
    </p:extLst>
  </p:cSld>
  <p:clrMapOvr>
    <a:masterClrMapping/>
  </p:clrMapOvr>
  <p:transition spd="slow"/>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15. Is Jesus Christ Lord of heaven and earth?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John 5:22-29</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Do not marvel at this, for an hour is coming when all who are in the tombs will hear his voice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come out, those who have done good to the resurrection of life, and those who have done evil to the resurrection of judgment.</a:t>
            </a:r>
          </a:p>
        </p:txBody>
      </p:sp>
    </p:spTree>
    <p:extLst>
      <p:ext uri="{BB962C8B-B14F-4D97-AF65-F5344CB8AC3E}">
        <p14:creationId xmlns:p14="http://schemas.microsoft.com/office/powerpoint/2010/main" val="2830289349"/>
      </p:ext>
    </p:extLst>
  </p:cSld>
  <p:clrMapOvr>
    <a:masterClrMapping/>
  </p:clrMapOvr>
  <p:transition spd="slow"/>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15. Is Jesus Christ Lord of heaven and earth?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Acts 1:9-11</a:t>
            </a: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when he had said these things, as they were looking on, he was lifted up, and a cloud took him out of their sight.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while they were gazing into heaven as he went, behold, two men stood by them in white robes,</a:t>
            </a:r>
          </a:p>
        </p:txBody>
      </p:sp>
    </p:spTree>
    <p:extLst>
      <p:ext uri="{BB962C8B-B14F-4D97-AF65-F5344CB8AC3E}">
        <p14:creationId xmlns:p14="http://schemas.microsoft.com/office/powerpoint/2010/main" val="2750067157"/>
      </p:ext>
    </p:extLst>
  </p:cSld>
  <p:clrMapOvr>
    <a:masterClrMapping/>
  </p:clrMapOvr>
  <p:transition spd="slow"/>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15. Is Jesus Christ Lord of heaven and earth?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Acts 1:9-11</a:t>
            </a: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said, “Men of Galilee, why do you stand looking into heaven? This Jesus, who was taken up from you into heaven, will come in the same way as you saw him go into heaven.”</a:t>
            </a:r>
          </a:p>
        </p:txBody>
      </p:sp>
    </p:spTree>
    <p:extLst>
      <p:ext uri="{BB962C8B-B14F-4D97-AF65-F5344CB8AC3E}">
        <p14:creationId xmlns:p14="http://schemas.microsoft.com/office/powerpoint/2010/main" val="1879230467"/>
      </p:ext>
    </p:extLst>
  </p:cSld>
  <p:clrMapOvr>
    <a:masterClrMapping/>
  </p:clrMapOvr>
  <p:transition spd="slow"/>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15. Is Jesus Christ Lord of heaven and earth?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Acts 10:42</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he commanded us to preach to the people and to testify that he is the one appointed by God to be judge of the living and the dead.</a:t>
            </a:r>
          </a:p>
        </p:txBody>
      </p:sp>
    </p:spTree>
    <p:extLst>
      <p:ext uri="{BB962C8B-B14F-4D97-AF65-F5344CB8AC3E}">
        <p14:creationId xmlns:p14="http://schemas.microsoft.com/office/powerpoint/2010/main" val="1068538126"/>
      </p:ext>
    </p:extLst>
  </p:cSld>
  <p:clrMapOvr>
    <a:masterClrMapping/>
  </p:clrMapOvr>
  <p:transition spd="slow"/>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15. Is Jesus Christ Lord of heaven and earth?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Romans 8:34</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Who is to condemn? Christ Jesus is the one who died—more than that, who was raised—who is at the right hand of God, who indeed is interceding for us.</a:t>
            </a:r>
          </a:p>
        </p:txBody>
      </p:sp>
    </p:spTree>
    <p:extLst>
      <p:ext uri="{BB962C8B-B14F-4D97-AF65-F5344CB8AC3E}">
        <p14:creationId xmlns:p14="http://schemas.microsoft.com/office/powerpoint/2010/main" val="2868897777"/>
      </p:ext>
    </p:extLst>
  </p:cSld>
  <p:clrMapOvr>
    <a:masterClrMapping/>
  </p:clrMapOvr>
  <p:transition spd="slow"/>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15. Is Jesus Christ Lord of heaven and earth?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2 Corinthians 5:10</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we must all appear before the judgment seat of Christ, so that each one may receive what is due for what he has done in the body, whether good or evil.</a:t>
            </a:r>
          </a:p>
        </p:txBody>
      </p:sp>
    </p:spTree>
    <p:extLst>
      <p:ext uri="{BB962C8B-B14F-4D97-AF65-F5344CB8AC3E}">
        <p14:creationId xmlns:p14="http://schemas.microsoft.com/office/powerpoint/2010/main" val="2734295291"/>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08BA145-0785-951C-6D55-EB8DC2FAC812}"/>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4: Catechism</a:t>
            </a:r>
          </a:p>
          <a:p>
            <a:pPr marL="742950" indent="-742950" eaLnBrk="1" fontAlgn="auto" hangingPunct="1">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God, the Father, the Almighty, maker of heaven and earth, of all that is, seen and unseen. </a:t>
            </a:r>
          </a:p>
          <a:p>
            <a:pPr eaLnBrk="1" fontAlgn="auto" hangingPunct="1">
              <a:spcAft>
                <a:spcPts val="0"/>
              </a:spcAft>
              <a:defRPr/>
            </a:pPr>
            <a:r>
              <a:rPr sz="2800" i="1">
                <a:solidFill>
                  <a:schemeClr val="bg2">
                    <a:lumMod val="25000"/>
                  </a:schemeClr>
                </a:solidFill>
              </a:rPr>
              <a:t>1. Do you believe in God?</a:t>
            </a: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15. Is Jesus Christ Lord of heaven and earth?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Philippians 2:9-11</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Therefore God has highly exalted him and bestowed on him the name that is above every name,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so that at the name of Jesus every knee should bow, in heaven and on earth and under the earth,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every tongue confess that Jesus Christ is Lord, to the glory of God the Father.</a:t>
            </a:r>
          </a:p>
        </p:txBody>
      </p:sp>
    </p:spTree>
    <p:extLst>
      <p:ext uri="{BB962C8B-B14F-4D97-AF65-F5344CB8AC3E}">
        <p14:creationId xmlns:p14="http://schemas.microsoft.com/office/powerpoint/2010/main" val="3664597671"/>
      </p:ext>
    </p:extLst>
  </p:cSld>
  <p:clrMapOvr>
    <a:masterClrMapping/>
  </p:clrMapOvr>
  <p:transition spd="slow"/>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15. Is Jesus Christ Lord of heaven and earth?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2 Peter 1:11</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in this way there will be richly provided for you an entrance into the eternal kingdom of our Lord and Savior Jesus Christ.</a:t>
            </a:r>
          </a:p>
        </p:txBody>
      </p:sp>
    </p:spTree>
    <p:extLst>
      <p:ext uri="{BB962C8B-B14F-4D97-AF65-F5344CB8AC3E}">
        <p14:creationId xmlns:p14="http://schemas.microsoft.com/office/powerpoint/2010/main" val="2642205649"/>
      </p:ext>
    </p:extLst>
  </p:cSld>
  <p:clrMapOvr>
    <a:masterClrMapping/>
  </p:clrMapOvr>
  <p:transition spd="slow"/>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15. Is Jesus Christ Lord of heaven and earth?</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Revelation 11:15</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the seventh angel blew his trumpet, and there were loud voices in heaven, saying, “The kingdom of the world has become the kingdom of our Lord and of his Christ, and he shall reign forever and ever.”</a:t>
            </a:r>
          </a:p>
        </p:txBody>
      </p:sp>
    </p:spTree>
    <p:extLst>
      <p:ext uri="{BB962C8B-B14F-4D97-AF65-F5344CB8AC3E}">
        <p14:creationId xmlns:p14="http://schemas.microsoft.com/office/powerpoint/2010/main" val="2169155081"/>
      </p:ext>
    </p:extLst>
  </p:cSld>
  <p:clrMapOvr>
    <a:masterClrMapping/>
  </p:clrMapOvr>
  <p:transition spd="slow"/>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sz="1800" b="1">
                <a:solidFill>
                  <a:schemeClr val="bg2">
                    <a:lumMod val="25000"/>
                  </a:schemeClr>
                </a:solidFill>
              </a:rPr>
              <a:t>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16. Is Jesus Christ our great high priest?</a:t>
            </a:r>
          </a:p>
        </p:txBody>
      </p:sp>
    </p:spTree>
    <p:extLst>
      <p:ext uri="{BB962C8B-B14F-4D97-AF65-F5344CB8AC3E}">
        <p14:creationId xmlns:p14="http://schemas.microsoft.com/office/powerpoint/2010/main" val="3947784019"/>
      </p:ext>
    </p:extLst>
  </p:cSld>
  <p:clrMapOvr>
    <a:masterClrMapping/>
  </p:clrMapOvr>
  <p:transition spd="slow"/>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lnSpcReduction="10000"/>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sz="1800" b="1">
                <a:solidFill>
                  <a:schemeClr val="bg2">
                    <a:lumMod val="25000"/>
                  </a:schemeClr>
                </a:solidFill>
              </a:rPr>
              <a:t>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16. Is Jesus Christ our great high priest?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Because Jesus lives forever, he has a permanent priesthood. Therefore, he is able to save completely those who come to God through him, because he always lives to intercede for them.</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 </a:t>
            </a:r>
          </a:p>
        </p:txBody>
      </p:sp>
    </p:spTree>
    <p:extLst>
      <p:ext uri="{BB962C8B-B14F-4D97-AF65-F5344CB8AC3E}">
        <p14:creationId xmlns:p14="http://schemas.microsoft.com/office/powerpoint/2010/main" val="3154384077"/>
      </p:ext>
    </p:extLst>
  </p:cSld>
  <p:clrMapOvr>
    <a:masterClrMapping/>
  </p:clrMapOvr>
  <p:transition spd="slow"/>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16. Is Jesus Christ our great high priest?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Because Jesus lives forever, he has a permanent priesthood. Therefore, he is able to save completely those who come to God through him, because he always lives to intercede for them.</a:t>
            </a:r>
          </a:p>
          <a:p>
            <a:pPr eaLnBrk="1" hangingPunct="1">
              <a:spcAft>
                <a:spcPts val="0"/>
              </a:spcAft>
              <a:defRPr/>
            </a:pPr>
            <a:r>
              <a:rPr lang="en-US" sz="2800" b="1">
                <a:solidFill>
                  <a:srgbClr val="000000"/>
                </a:solidFill>
                <a:ea typeface="Times New Roman" panose="02020603050405020304" pitchFamily="18" charset="0"/>
              </a:rPr>
              <a:t>Romans 8:34</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Who is to condemn? Christ Jesus is the one who died—more than that, who was raised—who is at the right hand of God, who indeed is interceding for us.</a:t>
            </a:r>
          </a:p>
        </p:txBody>
      </p:sp>
    </p:spTree>
    <p:extLst>
      <p:ext uri="{BB962C8B-B14F-4D97-AF65-F5344CB8AC3E}">
        <p14:creationId xmlns:p14="http://schemas.microsoft.com/office/powerpoint/2010/main" val="2620508347"/>
      </p:ext>
    </p:extLst>
  </p:cSld>
  <p:clrMapOvr>
    <a:masterClrMapping/>
  </p:clrMapOvr>
  <p:transition spd="slow"/>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16. Is Jesus Christ our great high priest?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Because Jesus lives forever, he has a permanent priesthood. Therefore, he is able to save completely those who come to God through him, because he always lives to intercede for them.</a:t>
            </a:r>
          </a:p>
          <a:p>
            <a:pPr eaLnBrk="1" hangingPunct="1">
              <a:spcAft>
                <a:spcPts val="0"/>
              </a:spcAft>
              <a:defRPr/>
            </a:pPr>
            <a:r>
              <a:rPr lang="en-US" sz="2800" b="1">
                <a:solidFill>
                  <a:srgbClr val="000000"/>
                </a:solidFill>
                <a:ea typeface="Times New Roman" panose="02020603050405020304" pitchFamily="18" charset="0"/>
              </a:rPr>
              <a:t>Hebrews 4:14-16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Since then we have a great high priest who has passed through the heavens, Jesus, the Son of God, let us hold fast our confession.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For we do not have a high priest who is unable to sympathize with our weaknesses, but one who in every respect has been tempted as we are, yet without sin. </a:t>
            </a:r>
          </a:p>
        </p:txBody>
      </p:sp>
    </p:spTree>
    <p:extLst>
      <p:ext uri="{BB962C8B-B14F-4D97-AF65-F5344CB8AC3E}">
        <p14:creationId xmlns:p14="http://schemas.microsoft.com/office/powerpoint/2010/main" val="3981917761"/>
      </p:ext>
    </p:extLst>
  </p:cSld>
  <p:clrMapOvr>
    <a:masterClrMapping/>
  </p:clrMapOvr>
  <p:transition spd="slow"/>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16. Is Jesus Christ our great high priest?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Because Jesus lives forever, he has a permanent priesthood. Therefore, he is able to save completely those who come to God through him, because he always lives to intercede for them.</a:t>
            </a:r>
          </a:p>
          <a:p>
            <a:pPr eaLnBrk="1" hangingPunct="1">
              <a:spcAft>
                <a:spcPts val="0"/>
              </a:spcAft>
              <a:defRPr/>
            </a:pPr>
            <a:r>
              <a:rPr lang="en-US" sz="2800" b="1">
                <a:solidFill>
                  <a:srgbClr val="000000"/>
                </a:solidFill>
                <a:ea typeface="Times New Roman" panose="02020603050405020304" pitchFamily="18" charset="0"/>
              </a:rPr>
              <a:t>Hebrews 4:14-16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Let us then with confidence draw near to the throne of grace, that we may receive mercy and find grace to help in time of need.</a:t>
            </a:r>
          </a:p>
        </p:txBody>
      </p:sp>
    </p:spTree>
    <p:extLst>
      <p:ext uri="{BB962C8B-B14F-4D97-AF65-F5344CB8AC3E}">
        <p14:creationId xmlns:p14="http://schemas.microsoft.com/office/powerpoint/2010/main" val="120791201"/>
      </p:ext>
    </p:extLst>
  </p:cSld>
  <p:clrMapOvr>
    <a:masterClrMapping/>
  </p:clrMapOvr>
  <p:transition spd="slow"/>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16. Is Jesus Christ our great high priest?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Because Jesus lives forever, he has a permanent priesthood. Therefore, he is able to save completely those who come to God through him, because he always lives to intercede for them.</a:t>
            </a:r>
          </a:p>
          <a:p>
            <a:pPr eaLnBrk="1" hangingPunct="1">
              <a:spcAft>
                <a:spcPts val="0"/>
              </a:spcAft>
              <a:defRPr/>
            </a:pPr>
            <a:r>
              <a:rPr lang="en-US" sz="2800" b="1">
                <a:solidFill>
                  <a:srgbClr val="000000"/>
                </a:solidFill>
                <a:ea typeface="Times New Roman" panose="02020603050405020304" pitchFamily="18" charset="0"/>
              </a:rPr>
              <a:t>Hebrews 7:11-28</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Now if perfection had been attainable through the Levitical priesthood (for under it the people received the law), what further need would there have been for another priest to arise after the order of Melchizedek, rather than one named after the order of Aaron?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when there is a change in the priesthood, there is necessarily a change in the law as well. </a:t>
            </a:r>
          </a:p>
        </p:txBody>
      </p:sp>
    </p:spTree>
    <p:extLst>
      <p:ext uri="{BB962C8B-B14F-4D97-AF65-F5344CB8AC3E}">
        <p14:creationId xmlns:p14="http://schemas.microsoft.com/office/powerpoint/2010/main" val="231136422"/>
      </p:ext>
    </p:extLst>
  </p:cSld>
  <p:clrMapOvr>
    <a:masterClrMapping/>
  </p:clrMapOvr>
  <p:transition spd="slow"/>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16. Is Jesus Christ our great high priest?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Because Jesus lives forever, he has a permanent priesthood. Therefore, he is able to save completely those who come to God through him, because he always lives to intercede for them.</a:t>
            </a:r>
          </a:p>
          <a:p>
            <a:pPr eaLnBrk="1" hangingPunct="1">
              <a:spcAft>
                <a:spcPts val="0"/>
              </a:spcAft>
              <a:defRPr/>
            </a:pPr>
            <a:r>
              <a:rPr lang="en-US" sz="2800" b="1">
                <a:solidFill>
                  <a:srgbClr val="000000"/>
                </a:solidFill>
                <a:ea typeface="Times New Roman" panose="02020603050405020304" pitchFamily="18" charset="0"/>
              </a:rPr>
              <a:t>Hebrews 7:11-28</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the one of whom these things are spoken belonged to another tribe, from which no one has ever served at the altar.</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 14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it is evident that our Lord was descended from Judah, and in connection with that tribe Moses said nothing about priests.</a:t>
            </a:r>
          </a:p>
        </p:txBody>
      </p:sp>
    </p:spTree>
    <p:extLst>
      <p:ext uri="{BB962C8B-B14F-4D97-AF65-F5344CB8AC3E}">
        <p14:creationId xmlns:p14="http://schemas.microsoft.com/office/powerpoint/2010/main" val="107121998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C28A189-C97E-E296-503D-8EBC25226950}"/>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4: Catechism</a:t>
            </a:r>
          </a:p>
          <a:p>
            <a:pPr marL="742950" indent="-742950" eaLnBrk="1" fontAlgn="auto" hangingPunct="1">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God, the Father, the Almighty, maker of heaven and earth, of all that is, seen and unseen. </a:t>
            </a:r>
          </a:p>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 </a:t>
            </a:r>
          </a:p>
          <a:p>
            <a:pPr marL="514350" indent="-514350" eaLnBrk="1" fontAlgn="auto" hangingPunct="1">
              <a:buFont typeface="+mj-lt"/>
              <a:buAutoNum type="arabicPeriod"/>
              <a:defRPr/>
            </a:pP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16. Is Jesus Christ our great high priest?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Because Jesus lives forever, he has a permanent priesthood. Therefore, he is able to save completely those who come to God through him, because he always lives to intercede for them.</a:t>
            </a:r>
          </a:p>
          <a:p>
            <a:pPr eaLnBrk="1" hangingPunct="1">
              <a:spcAft>
                <a:spcPts val="0"/>
              </a:spcAft>
              <a:defRPr/>
            </a:pPr>
            <a:r>
              <a:rPr lang="en-US" sz="2800" b="1">
                <a:solidFill>
                  <a:srgbClr val="000000"/>
                </a:solidFill>
                <a:ea typeface="Times New Roman" panose="02020603050405020304" pitchFamily="18" charset="0"/>
              </a:rPr>
              <a:t>Hebrews 7:11-28</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This becomes even more evident when another priest arises in the likeness of Melchizedek,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who has become a priest, not on the basis of a legal requirement concerning bodily descent, but by the power of an indestructible life.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it is witnessed of him, “You are a priest forever, after the order of Melchizedek.”</a:t>
            </a:r>
          </a:p>
        </p:txBody>
      </p:sp>
    </p:spTree>
    <p:extLst>
      <p:ext uri="{BB962C8B-B14F-4D97-AF65-F5344CB8AC3E}">
        <p14:creationId xmlns:p14="http://schemas.microsoft.com/office/powerpoint/2010/main" val="1081198097"/>
      </p:ext>
    </p:extLst>
  </p:cSld>
  <p:clrMapOvr>
    <a:masterClrMapping/>
  </p:clrMapOvr>
  <p:transition spd="slow"/>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16. Is Jesus Christ our great high priest?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Because Jesus lives forever, he has a permanent priesthood. Therefore, he is able to save completely those who come to God through him, because he always lives to intercede for them.</a:t>
            </a:r>
          </a:p>
          <a:p>
            <a:pPr eaLnBrk="1" hangingPunct="1">
              <a:spcAft>
                <a:spcPts val="0"/>
              </a:spcAft>
              <a:defRPr/>
            </a:pPr>
            <a:r>
              <a:rPr lang="en-US" sz="2800" b="1">
                <a:solidFill>
                  <a:srgbClr val="000000"/>
                </a:solidFill>
                <a:ea typeface="Times New Roman" panose="02020603050405020304" pitchFamily="18" charset="0"/>
              </a:rPr>
              <a:t>Hebrews 7:11-28</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on the one hand, a former commandment is set aside because of its weakness and uselessness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the law made nothing perfect); but on the other hand, a better hope is introduced, through which we draw near to God.</a:t>
            </a:r>
          </a:p>
        </p:txBody>
      </p:sp>
    </p:spTree>
    <p:extLst>
      <p:ext uri="{BB962C8B-B14F-4D97-AF65-F5344CB8AC3E}">
        <p14:creationId xmlns:p14="http://schemas.microsoft.com/office/powerpoint/2010/main" val="4257606376"/>
      </p:ext>
    </p:extLst>
  </p:cSld>
  <p:clrMapOvr>
    <a:masterClrMapping/>
  </p:clrMapOvr>
  <p:transition spd="slow"/>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16. Is Jesus Christ our great high priest?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Because Jesus lives forever, he has a permanent priesthood. Therefore, he is able to save completely those who come to God through him, because he always lives to intercede for them.</a:t>
            </a:r>
          </a:p>
          <a:p>
            <a:pPr eaLnBrk="1" hangingPunct="1">
              <a:spcAft>
                <a:spcPts val="0"/>
              </a:spcAft>
              <a:defRPr/>
            </a:pPr>
            <a:r>
              <a:rPr lang="en-US" sz="2800" b="1">
                <a:solidFill>
                  <a:srgbClr val="000000"/>
                </a:solidFill>
                <a:ea typeface="Times New Roman" panose="02020603050405020304" pitchFamily="18" charset="0"/>
              </a:rPr>
              <a:t>Hebrews 7:11-28</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it was not without an oath. For those who formerly became priests were made such without an oath,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this one was made a priest with an oath by the one who said to him: “The Lord has sworn and will not change his mind, ‘You are a priest forever.’”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This makes Jesus the guarantor of a better covenant.</a:t>
            </a:r>
          </a:p>
        </p:txBody>
      </p:sp>
    </p:spTree>
    <p:extLst>
      <p:ext uri="{BB962C8B-B14F-4D97-AF65-F5344CB8AC3E}">
        <p14:creationId xmlns:p14="http://schemas.microsoft.com/office/powerpoint/2010/main" val="2435125227"/>
      </p:ext>
    </p:extLst>
  </p:cSld>
  <p:clrMapOvr>
    <a:masterClrMapping/>
  </p:clrMapOvr>
  <p:transition spd="slow"/>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16. Is Jesus Christ our great high priest?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Because Jesus lives forever, he has a permanent priesthood. Therefore, he is able to save completely those who come to God through him, because he always lives to intercede for them.</a:t>
            </a:r>
          </a:p>
          <a:p>
            <a:pPr eaLnBrk="1" hangingPunct="1">
              <a:spcAft>
                <a:spcPts val="0"/>
              </a:spcAft>
              <a:defRPr/>
            </a:pPr>
            <a:r>
              <a:rPr lang="en-US" sz="2800" b="1">
                <a:solidFill>
                  <a:srgbClr val="000000"/>
                </a:solidFill>
                <a:ea typeface="Times New Roman" panose="02020603050405020304" pitchFamily="18" charset="0"/>
              </a:rPr>
              <a:t>Hebrews 7:11-28</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former priests were many in number, because they were prevented by death from continuing in office,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he holds his priesthood permanently, because he continues forever.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Consequently, he is able to save to the uttermost those who draw near to God through him, since he always lives to make intercession for them.</a:t>
            </a:r>
          </a:p>
        </p:txBody>
      </p:sp>
    </p:spTree>
    <p:extLst>
      <p:ext uri="{BB962C8B-B14F-4D97-AF65-F5344CB8AC3E}">
        <p14:creationId xmlns:p14="http://schemas.microsoft.com/office/powerpoint/2010/main" val="1233528992"/>
      </p:ext>
    </p:extLst>
  </p:cSld>
  <p:clrMapOvr>
    <a:masterClrMapping/>
  </p:clrMapOvr>
  <p:transition spd="slow"/>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16. Is Jesus Christ our great high priest?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Because Jesus lives forever, he has a permanent priesthood. Therefore, he is able to save completely those who come to God through him, because he always lives to intercede for them.</a:t>
            </a:r>
          </a:p>
          <a:p>
            <a:pPr eaLnBrk="1" hangingPunct="1">
              <a:spcAft>
                <a:spcPts val="0"/>
              </a:spcAft>
              <a:defRPr/>
            </a:pPr>
            <a:r>
              <a:rPr lang="en-US" sz="2800" b="1">
                <a:solidFill>
                  <a:srgbClr val="000000"/>
                </a:solidFill>
                <a:ea typeface="Times New Roman" panose="02020603050405020304" pitchFamily="18" charset="0"/>
              </a:rPr>
              <a:t>Hebrews 7:11-28</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it was indeed fitting that we should have such a high priest, holy, innocent, unstained, separated from sinners, and exalted above the heavens.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He has no need, like those high priests, to offer sacrifices daily, first for his own sins and then for those of the people, since he did this once for all when he offered up himself.</a:t>
            </a:r>
          </a:p>
        </p:txBody>
      </p:sp>
    </p:spTree>
    <p:extLst>
      <p:ext uri="{BB962C8B-B14F-4D97-AF65-F5344CB8AC3E}">
        <p14:creationId xmlns:p14="http://schemas.microsoft.com/office/powerpoint/2010/main" val="3514726012"/>
      </p:ext>
    </p:extLst>
  </p:cSld>
  <p:clrMapOvr>
    <a:masterClrMapping/>
  </p:clrMapOvr>
  <p:transition spd="slow"/>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16. Is Jesus Christ our great high priest?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Because Jesus lives forever, he has a permanent priesthood. Therefore, he is able to save completely those who come to God through him, because he always lives to intercede for them.</a:t>
            </a:r>
          </a:p>
          <a:p>
            <a:pPr eaLnBrk="1" hangingPunct="1">
              <a:spcAft>
                <a:spcPts val="0"/>
              </a:spcAft>
              <a:defRPr/>
            </a:pPr>
            <a:r>
              <a:rPr lang="en-US" sz="2800" b="1">
                <a:solidFill>
                  <a:srgbClr val="000000"/>
                </a:solidFill>
                <a:ea typeface="Times New Roman" panose="02020603050405020304" pitchFamily="18" charset="0"/>
              </a:rPr>
              <a:t>Hebrews 7:11-28</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the law appoints men in their weakness as high priests, but the word of the oath, which came later than the law, appoints a Son who has been made perfect forever.</a:t>
            </a:r>
          </a:p>
        </p:txBody>
      </p:sp>
    </p:spTree>
    <p:extLst>
      <p:ext uri="{BB962C8B-B14F-4D97-AF65-F5344CB8AC3E}">
        <p14:creationId xmlns:p14="http://schemas.microsoft.com/office/powerpoint/2010/main" val="337865827"/>
      </p:ext>
    </p:extLst>
  </p:cSld>
  <p:clrMapOvr>
    <a:masterClrMapping/>
  </p:clrMapOvr>
  <p:transition spd="slow"/>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16. Is Jesus Christ our great high priest?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Because Jesus lives forever, he has a permanent priesthood. Therefore, he is able to save completely those who come to God through him, because he always lives to intercede for them.</a:t>
            </a:r>
          </a:p>
          <a:p>
            <a:pPr eaLnBrk="1" hangingPunct="1">
              <a:spcAft>
                <a:spcPts val="0"/>
              </a:spcAft>
              <a:defRPr/>
            </a:pPr>
            <a:r>
              <a:rPr lang="en-US" sz="2800" b="1">
                <a:solidFill>
                  <a:srgbClr val="000000"/>
                </a:solidFill>
                <a:ea typeface="Times New Roman" panose="02020603050405020304" pitchFamily="18" charset="0"/>
              </a:rPr>
              <a:t>1 John 2:1-2</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My little children, I am writing these things to you so that you may not sin. But if anyone does sin, we have an advocate with the Father, Jesus Christ the righteous.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He is the propitiation for our sins, and not for ours only but also for the sins of the whole world.</a:t>
            </a:r>
          </a:p>
        </p:txBody>
      </p:sp>
    </p:spTree>
    <p:extLst>
      <p:ext uri="{BB962C8B-B14F-4D97-AF65-F5344CB8AC3E}">
        <p14:creationId xmlns:p14="http://schemas.microsoft.com/office/powerpoint/2010/main" val="3130225763"/>
      </p:ext>
    </p:extLst>
  </p:cSld>
  <p:clrMapOvr>
    <a:masterClrMapping/>
  </p:clrMapOvr>
  <p:transition spd="slow"/>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sz="1800" b="1">
                <a:solidFill>
                  <a:schemeClr val="bg2">
                    <a:lumMod val="25000"/>
                  </a:schemeClr>
                </a:solidFill>
              </a:rPr>
              <a:t>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p:txBody>
      </p:sp>
    </p:spTree>
    <p:extLst>
      <p:ext uri="{BB962C8B-B14F-4D97-AF65-F5344CB8AC3E}">
        <p14:creationId xmlns:p14="http://schemas.microsoft.com/office/powerpoint/2010/main" val="1815652804"/>
      </p:ext>
    </p:extLst>
  </p:cSld>
  <p:clrMapOvr>
    <a:masterClrMapping/>
  </p:clrMapOvr>
  <p:transition spd="slow"/>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sz="1800" b="1">
                <a:solidFill>
                  <a:schemeClr val="bg2">
                    <a:lumMod val="25000"/>
                  </a:schemeClr>
                </a:solidFill>
              </a:rPr>
              <a:t>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All stand under the righteous judgment of Jesus Christ both now and in the last day.</a:t>
            </a:r>
          </a:p>
        </p:txBody>
      </p:sp>
    </p:spTree>
    <p:extLst>
      <p:ext uri="{BB962C8B-B14F-4D97-AF65-F5344CB8AC3E}">
        <p14:creationId xmlns:p14="http://schemas.microsoft.com/office/powerpoint/2010/main" val="3289251401"/>
      </p:ext>
    </p:extLst>
  </p:cSld>
  <p:clrMapOvr>
    <a:masterClrMapping/>
  </p:clrMapOvr>
  <p:transition spd="slow"/>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All stand under the righteous judgment of Jesus Christ both now and in the last day.</a:t>
            </a:r>
          </a:p>
          <a:p>
            <a:pPr eaLnBrk="1" hangingPunct="1">
              <a:spcAft>
                <a:spcPts val="0"/>
              </a:spcAft>
              <a:defRPr/>
            </a:pPr>
            <a:r>
              <a:rPr lang="en-US" sz="2800" b="1">
                <a:solidFill>
                  <a:srgbClr val="000000"/>
                </a:solidFill>
                <a:ea typeface="Times New Roman" panose="02020603050405020304" pitchFamily="18" charset="0"/>
              </a:rPr>
              <a:t>Matthew 7:21-23</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“Not everyone who says to me, ‘Lord, Lord,’ will enter the kingdom of heaven, but the one who does the will of my Father who is in heaven.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On that day many will say to me, ‘Lord, Lord, did we not prophesy in your name, and cast out demons in your name, and do many mighty works in your name?’</a:t>
            </a:r>
          </a:p>
        </p:txBody>
      </p:sp>
    </p:spTree>
    <p:extLst>
      <p:ext uri="{BB962C8B-B14F-4D97-AF65-F5344CB8AC3E}">
        <p14:creationId xmlns:p14="http://schemas.microsoft.com/office/powerpoint/2010/main" val="107958724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a:t>
            </a:r>
            <a:r>
              <a:rPr lang="en-US" sz="2800">
                <a:solidFill>
                  <a:schemeClr val="bg2">
                    <a:lumMod val="25000"/>
                  </a:schemeClr>
                </a:solidFill>
              </a:rPr>
              <a:t> </a:t>
            </a:r>
            <a:endParaRPr lang="en-US" sz="2800">
              <a:solidFill>
                <a:schemeClr val="bg2">
                  <a:lumMod val="25000"/>
                </a:schemeClr>
              </a:solidFill>
              <a:cs typeface="Segoe UI"/>
            </a:endParaRPr>
          </a:p>
          <a:p>
            <a:pPr eaLnBrk="1" hangingPunct="1">
              <a:spcAft>
                <a:spcPts val="0"/>
              </a:spcAft>
              <a:defRPr/>
            </a:pPr>
            <a:r>
              <a:rPr lang="en-US" sz="2800" b="1">
                <a:solidFill>
                  <a:srgbClr val="000000"/>
                </a:solidFill>
                <a:ea typeface="Times New Roman" panose="02020603050405020304" pitchFamily="18" charset="0"/>
              </a:rPr>
              <a:t>Genesis</a:t>
            </a:r>
            <a:r>
              <a:rPr sz="2800" b="1">
                <a:solidFill>
                  <a:srgbClr val="000000"/>
                </a:solidFill>
                <a:ea typeface="Times New Roman" panose="02020603050405020304" pitchFamily="18" charset="0"/>
              </a:rPr>
              <a:t> 1:1-31</a:t>
            </a:r>
            <a:endParaRPr lang="en-US" sz="2800" b="1">
              <a:solidFill>
                <a:srgbClr val="000000"/>
              </a:solidFill>
              <a:ea typeface="Times New Roman" panose="02020603050405020304" pitchFamily="18" charset="0"/>
              <a:cs typeface="Segoe UI"/>
            </a:endParaRPr>
          </a:p>
          <a:p>
            <a:pPr eaLnBrk="1" hangingPunct="1">
              <a:spcBef>
                <a:spcPts val="0"/>
              </a:spcBef>
              <a:defRPr/>
            </a:pPr>
            <a:r>
              <a:rPr sz="2800" b="1" baseline="30000">
                <a:solidFill>
                  <a:srgbClr val="000000"/>
                </a:solidFill>
                <a:ea typeface="Times New Roman" panose="02020603050405020304" pitchFamily="18" charset="0"/>
              </a:rPr>
              <a:t>1</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In the beginning, God created the heavens and the earth. </a:t>
            </a:r>
            <a:r>
              <a:rPr lang="en-US" sz="2800" b="1" baseline="300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2 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The earth was without form and void, and darkness was over the face of the deep. And the Spirit of God was hovering over the face of the waters.</a:t>
            </a:r>
            <a:endParaRPr lang="en-US" sz="2800" b="1">
              <a:solidFill>
                <a:schemeClr val="bg2">
                  <a:lumMod val="25000"/>
                </a:schemeClr>
              </a:solidFill>
              <a:latin typeface="Arial Narrow"/>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All stand under the righteous judgment of Jesus Christ both now and in the last day.</a:t>
            </a:r>
          </a:p>
          <a:p>
            <a:pPr eaLnBrk="1" hangingPunct="1">
              <a:spcAft>
                <a:spcPts val="0"/>
              </a:spcAft>
              <a:defRPr/>
            </a:pPr>
            <a:r>
              <a:rPr lang="en-US" sz="2800" b="1">
                <a:solidFill>
                  <a:srgbClr val="000000"/>
                </a:solidFill>
                <a:ea typeface="Times New Roman" panose="02020603050405020304" pitchFamily="18" charset="0"/>
              </a:rPr>
              <a:t>Matthew 7:21-23</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then will I declare to them, ‘I never knew you; depart from me, you workers of lawlessness.</a:t>
            </a:r>
          </a:p>
        </p:txBody>
      </p:sp>
    </p:spTree>
    <p:extLst>
      <p:ext uri="{BB962C8B-B14F-4D97-AF65-F5344CB8AC3E}">
        <p14:creationId xmlns:p14="http://schemas.microsoft.com/office/powerpoint/2010/main" val="3516188612"/>
      </p:ext>
    </p:extLst>
  </p:cSld>
  <p:clrMapOvr>
    <a:masterClrMapping/>
  </p:clrMapOvr>
  <p:transition spd="slow"/>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All stand under the righteous judgment of Jesus Christ both now and in the last day.</a:t>
            </a:r>
          </a:p>
          <a:p>
            <a:pPr eaLnBrk="1" hangingPunct="1">
              <a:spcAft>
                <a:spcPts val="0"/>
              </a:spcAft>
              <a:defRPr/>
            </a:pPr>
            <a:r>
              <a:rPr lang="en-US" sz="2800" b="1">
                <a:solidFill>
                  <a:srgbClr val="000000"/>
                </a:solidFill>
                <a:ea typeface="Times New Roman" panose="02020603050405020304" pitchFamily="18" charset="0"/>
              </a:rPr>
              <a:t>Matthew 25:31-46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“When the Son of Man comes in his glory, and all the angels with him, then he will sit on his glorious throne.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Before him will be gathered all the nations, and he will separate people one from another as a shepherd separates the sheep from the goats.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he will place the sheep on his right, but the goats on the left. </a:t>
            </a:r>
          </a:p>
        </p:txBody>
      </p:sp>
    </p:spTree>
    <p:extLst>
      <p:ext uri="{BB962C8B-B14F-4D97-AF65-F5344CB8AC3E}">
        <p14:creationId xmlns:p14="http://schemas.microsoft.com/office/powerpoint/2010/main" val="896979732"/>
      </p:ext>
    </p:extLst>
  </p:cSld>
  <p:clrMapOvr>
    <a:masterClrMapping/>
  </p:clrMapOvr>
  <p:transition spd="slow"/>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Matthew 25:31-46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the King will say to those on his right, ‘Come, you who are blessed by my Father, inherit the kingdom prepared for you from the foundation of the world.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I was hungry and you gave me food, I was thirsty and you gave me drink, I was a stranger and you welcomed me, </a:t>
            </a:r>
          </a:p>
        </p:txBody>
      </p:sp>
    </p:spTree>
    <p:extLst>
      <p:ext uri="{BB962C8B-B14F-4D97-AF65-F5344CB8AC3E}">
        <p14:creationId xmlns:p14="http://schemas.microsoft.com/office/powerpoint/2010/main" val="2585351807"/>
      </p:ext>
    </p:extLst>
  </p:cSld>
  <p:clrMapOvr>
    <a:masterClrMapping/>
  </p:clrMapOvr>
  <p:transition spd="slow"/>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All stand under the righteous judgment of Jesus Christ both now and in the last day.</a:t>
            </a:r>
          </a:p>
          <a:p>
            <a:pPr eaLnBrk="1" hangingPunct="1">
              <a:spcAft>
                <a:spcPts val="0"/>
              </a:spcAft>
              <a:defRPr/>
            </a:pPr>
            <a:r>
              <a:rPr lang="en-US" sz="2800" b="1">
                <a:solidFill>
                  <a:srgbClr val="000000"/>
                </a:solidFill>
                <a:ea typeface="Times New Roman" panose="02020603050405020304" pitchFamily="18" charset="0"/>
              </a:rPr>
              <a:t>Matthew 25:31-46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 was naked and you clothed me, I was sick and you visited me, I was in prison and you came to 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the righteous will answer him, saying, ‘Lord, when did we see you hungry and feed you, or thirsty and give you drink?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when did we see you a stranger and welcome you, or naked and clothe you? </a:t>
            </a:r>
          </a:p>
        </p:txBody>
      </p:sp>
    </p:spTree>
    <p:extLst>
      <p:ext uri="{BB962C8B-B14F-4D97-AF65-F5344CB8AC3E}">
        <p14:creationId xmlns:p14="http://schemas.microsoft.com/office/powerpoint/2010/main" val="1197116698"/>
      </p:ext>
    </p:extLst>
  </p:cSld>
  <p:clrMapOvr>
    <a:masterClrMapping/>
  </p:clrMapOvr>
  <p:transition spd="slow"/>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Matthew 25:31-46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when did we see you sick or in prison and visit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the King will answer them, ‘Truly, I say to you, as you did it to one of the least of these my brothers, you did it to 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he will say to those on his left, ‘Depart from me, you cursed, into the eternal fire prepared for the devil and his angels. </a:t>
            </a:r>
          </a:p>
        </p:txBody>
      </p:sp>
    </p:spTree>
    <p:extLst>
      <p:ext uri="{BB962C8B-B14F-4D97-AF65-F5344CB8AC3E}">
        <p14:creationId xmlns:p14="http://schemas.microsoft.com/office/powerpoint/2010/main" val="3622456578"/>
      </p:ext>
    </p:extLst>
  </p:cSld>
  <p:clrMapOvr>
    <a:masterClrMapping/>
  </p:clrMapOvr>
  <p:transition spd="slow"/>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All stand under the righteous judgment of Jesus Christ both now and in the last day.</a:t>
            </a:r>
          </a:p>
          <a:p>
            <a:pPr eaLnBrk="1" hangingPunct="1">
              <a:spcAft>
                <a:spcPts val="0"/>
              </a:spcAft>
              <a:defRPr/>
            </a:pPr>
            <a:r>
              <a:rPr lang="en-US" sz="2800" b="1">
                <a:solidFill>
                  <a:srgbClr val="000000"/>
                </a:solidFill>
                <a:ea typeface="Times New Roman" panose="02020603050405020304" pitchFamily="18" charset="0"/>
              </a:rPr>
              <a:t>Matthew 25:31-46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I was hungry and you gave me no food, I was thirsty and you gave me no drink,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 was a stranger and you did not welcome me, naked and you did not clothe me, sick and in prison and you did not visit 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they also will answer, saying, ‘Lord, when did we see you hungry or thirsty or a stranger or naked or sick or in prison, and did not minister to you?’</a:t>
            </a:r>
          </a:p>
        </p:txBody>
      </p:sp>
    </p:spTree>
    <p:extLst>
      <p:ext uri="{BB962C8B-B14F-4D97-AF65-F5344CB8AC3E}">
        <p14:creationId xmlns:p14="http://schemas.microsoft.com/office/powerpoint/2010/main" val="3982107911"/>
      </p:ext>
    </p:extLst>
  </p:cSld>
  <p:clrMapOvr>
    <a:masterClrMapping/>
  </p:clrMapOvr>
  <p:transition spd="slow"/>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All stand under the righteous judgment of Jesus Christ both now and in the last day.</a:t>
            </a:r>
          </a:p>
          <a:p>
            <a:pPr eaLnBrk="1" hangingPunct="1">
              <a:spcAft>
                <a:spcPts val="0"/>
              </a:spcAft>
              <a:defRPr/>
            </a:pPr>
            <a:r>
              <a:rPr lang="en-US" sz="2800" b="1">
                <a:solidFill>
                  <a:srgbClr val="000000"/>
                </a:solidFill>
                <a:ea typeface="Times New Roman" panose="02020603050405020304" pitchFamily="18" charset="0"/>
              </a:rPr>
              <a:t>Matthew 25:31-46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he will answer them, saying, ‘Truly, I say to you, as you did not do it to one of the least of these, you did not do it to 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these will go away into eternal punishment, but the righteous into eternal life.”</a:t>
            </a:r>
          </a:p>
        </p:txBody>
      </p:sp>
    </p:spTree>
    <p:extLst>
      <p:ext uri="{BB962C8B-B14F-4D97-AF65-F5344CB8AC3E}">
        <p14:creationId xmlns:p14="http://schemas.microsoft.com/office/powerpoint/2010/main" val="3989695828"/>
      </p:ext>
    </p:extLst>
  </p:cSld>
  <p:clrMapOvr>
    <a:masterClrMapping/>
  </p:clrMapOvr>
  <p:transition spd="slow"/>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All stand under the righteous judgment of Jesus Christ both now and in the last day.</a:t>
            </a:r>
          </a:p>
          <a:p>
            <a:pPr eaLnBrk="1" hangingPunct="1">
              <a:spcAft>
                <a:spcPts val="0"/>
              </a:spcAft>
              <a:defRPr/>
            </a:pPr>
            <a:r>
              <a:rPr lang="en-US" sz="2800" b="1">
                <a:solidFill>
                  <a:srgbClr val="000000"/>
                </a:solidFill>
                <a:ea typeface="Times New Roman" panose="02020603050405020304" pitchFamily="18" charset="0"/>
              </a:rPr>
              <a:t>John 5:22-29</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the Father judges no one, but has given all judgment to the Son,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that all may honor the Son, just as they honor the Father. Whoever does not honor the Son does not honor the Father who sent him.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Truly, truly, I say to you, whoever hears my word and believes him who sent me has eternal life. He does not come into judgment, but has passed from death to life.</a:t>
            </a:r>
          </a:p>
        </p:txBody>
      </p:sp>
    </p:spTree>
    <p:extLst>
      <p:ext uri="{BB962C8B-B14F-4D97-AF65-F5344CB8AC3E}">
        <p14:creationId xmlns:p14="http://schemas.microsoft.com/office/powerpoint/2010/main" val="4022984427"/>
      </p:ext>
    </p:extLst>
  </p:cSld>
  <p:clrMapOvr>
    <a:masterClrMapping/>
  </p:clrMapOvr>
  <p:transition spd="slow"/>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ascended into heaven and is seated at the right hand of the Father. He will come again in glory to judge the living and the dead, and His kingdom will have no end.</a:t>
            </a:r>
          </a:p>
          <a:p>
            <a:pPr eaLnBrk="1" hangingPunct="1">
              <a:spcAft>
                <a:spcPts val="0"/>
              </a:spcAft>
              <a:defRPr/>
            </a:pPr>
            <a:r>
              <a:rPr lang="en-US" sz="2800" b="1">
                <a:solidFill>
                  <a:srgbClr val="000000"/>
                </a:solidFill>
                <a:ea typeface="Times New Roman" panose="02020603050405020304" pitchFamily="18" charset="0"/>
              </a:rPr>
              <a:t>John 5:22-29</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“Truly, truly, I say to you, an hour is coming, and is now here, when the dead will hear the voice of the Son of God, and those who hear will live.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as the Father has life in himself, so he has granted the Son also to have life in himself.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he has given him authority to execute judgment, because he is the Son of Man. </a:t>
            </a:r>
          </a:p>
        </p:txBody>
      </p:sp>
    </p:spTree>
    <p:extLst>
      <p:ext uri="{BB962C8B-B14F-4D97-AF65-F5344CB8AC3E}">
        <p14:creationId xmlns:p14="http://schemas.microsoft.com/office/powerpoint/2010/main" val="1988328343"/>
      </p:ext>
    </p:extLst>
  </p:cSld>
  <p:clrMapOvr>
    <a:masterClrMapping/>
  </p:clrMapOvr>
  <p:transition spd="slow"/>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All stand under the righteous judgment of Jesus Christ both now and in the last day.</a:t>
            </a:r>
          </a:p>
          <a:p>
            <a:pPr eaLnBrk="1" hangingPunct="1">
              <a:spcAft>
                <a:spcPts val="0"/>
              </a:spcAft>
              <a:defRPr/>
            </a:pPr>
            <a:r>
              <a:rPr lang="en-US" sz="2800" b="1">
                <a:solidFill>
                  <a:srgbClr val="000000"/>
                </a:solidFill>
                <a:ea typeface="Times New Roman" panose="02020603050405020304" pitchFamily="18" charset="0"/>
              </a:rPr>
              <a:t>John 5:22-29</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Do not marvel at this, for an hour is coming when all who are in the tombs will hear his voice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come out, those who have done good to the resurrection of life, and those who have done evil to the resurrection of judgment.</a:t>
            </a:r>
          </a:p>
        </p:txBody>
      </p:sp>
    </p:spTree>
    <p:extLst>
      <p:ext uri="{BB962C8B-B14F-4D97-AF65-F5344CB8AC3E}">
        <p14:creationId xmlns:p14="http://schemas.microsoft.com/office/powerpoint/2010/main" val="202673557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A127620-6A99-7210-25CD-B530881AD148}"/>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 </a:t>
            </a:r>
          </a:p>
          <a:p>
            <a:pPr eaLnBrk="1" hangingPunct="1">
              <a:spcAft>
                <a:spcPts val="0"/>
              </a:spcAft>
              <a:defRPr/>
            </a:pPr>
            <a:r>
              <a:rPr lang="en-US" sz="2800" b="1">
                <a:solidFill>
                  <a:srgbClr val="000000"/>
                </a:solidFill>
                <a:ea typeface="Times New Roman" panose="02020603050405020304" pitchFamily="18" charset="0"/>
              </a:rPr>
              <a:t>Genesis 1:1-31</a:t>
            </a:r>
            <a:endParaRPr lang="en-US" sz="2800" b="1">
              <a:solidFill>
                <a:srgbClr val="000000"/>
              </a:solidFill>
              <a:ea typeface="Times New Roman" panose="02020603050405020304" pitchFamily="18" charset="0"/>
              <a:cs typeface="Segoe UI"/>
            </a:endParaRPr>
          </a:p>
          <a:p>
            <a:pPr eaLnBrk="1" hangingPunct="1">
              <a:spcBef>
                <a:spcPts val="0"/>
              </a:spcBef>
              <a:defRPr/>
            </a:pP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3 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said, “Let there be light,” and there was light. </a:t>
            </a: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4 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saw that the light was good. And God separated the light from the darkness. </a:t>
            </a: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5 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God called the light Day, and the darkness he called Night. And there was evening and there was morning, the first day.</a:t>
            </a: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All stand under the righteous judgment of Jesus Christ both now and in the last day.</a:t>
            </a:r>
          </a:p>
          <a:p>
            <a:pPr eaLnBrk="1" hangingPunct="1">
              <a:spcAft>
                <a:spcPts val="0"/>
              </a:spcAft>
              <a:defRPr/>
            </a:pPr>
            <a:r>
              <a:rPr lang="en-US" sz="2800" b="1">
                <a:solidFill>
                  <a:srgbClr val="000000"/>
                </a:solidFill>
                <a:ea typeface="Times New Roman" panose="02020603050405020304" pitchFamily="18" charset="0"/>
              </a:rPr>
              <a:t>Acts 10:42</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he commanded us to preach to the people and to testify that he is the one appointed by God to be judge of the living and the dead.</a:t>
            </a:r>
          </a:p>
        </p:txBody>
      </p:sp>
    </p:spTree>
    <p:extLst>
      <p:ext uri="{BB962C8B-B14F-4D97-AF65-F5344CB8AC3E}">
        <p14:creationId xmlns:p14="http://schemas.microsoft.com/office/powerpoint/2010/main" val="498335519"/>
      </p:ext>
    </p:extLst>
  </p:cSld>
  <p:clrMapOvr>
    <a:masterClrMapping/>
  </p:clrMapOvr>
  <p:transition spd="slow"/>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All stand under the righteous judgment of Jesus Christ both now and in the last day.</a:t>
            </a:r>
          </a:p>
          <a:p>
            <a:pPr eaLnBrk="1" hangingPunct="1">
              <a:spcAft>
                <a:spcPts val="0"/>
              </a:spcAft>
              <a:defRPr/>
            </a:pPr>
            <a:r>
              <a:rPr lang="en-US" sz="2800" b="1">
                <a:solidFill>
                  <a:srgbClr val="000000"/>
                </a:solidFill>
                <a:ea typeface="Times New Roman" panose="02020603050405020304" pitchFamily="18" charset="0"/>
              </a:rPr>
              <a:t>Acts 17:30-31</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times of ignorance God overlooked, but now he commands all people everywhere to repent,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because he has fixed a day on which he will judge the world in righteousness by a man whom he has appointed; and of this he has given assurance to all by raising him from the dead.”</a:t>
            </a:r>
          </a:p>
        </p:txBody>
      </p:sp>
    </p:spTree>
    <p:extLst>
      <p:ext uri="{BB962C8B-B14F-4D97-AF65-F5344CB8AC3E}">
        <p14:creationId xmlns:p14="http://schemas.microsoft.com/office/powerpoint/2010/main" val="3211366150"/>
      </p:ext>
    </p:extLst>
  </p:cSld>
  <p:clrMapOvr>
    <a:masterClrMapping/>
  </p:clrMapOvr>
  <p:transition spd="slow"/>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17. Who is under judgment?</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All stand under the righteous judgment of Jesus Christ both now and in the last day.</a:t>
            </a:r>
          </a:p>
          <a:p>
            <a:pPr eaLnBrk="1" hangingPunct="1">
              <a:spcAft>
                <a:spcPts val="0"/>
              </a:spcAft>
              <a:defRPr/>
            </a:pPr>
            <a:r>
              <a:rPr lang="en-US" sz="2800" b="1" err="1">
                <a:solidFill>
                  <a:srgbClr val="000000"/>
                </a:solidFill>
                <a:ea typeface="Times New Roman" panose="02020603050405020304" pitchFamily="18" charset="0"/>
              </a:rPr>
              <a:t>CoF</a:t>
            </a:r>
            <a:r>
              <a:rPr lang="en-US" sz="2800" b="1">
                <a:solidFill>
                  <a:srgbClr val="000000"/>
                </a:solidFill>
                <a:ea typeface="Times New Roman" panose="02020603050405020304" pitchFamily="18" charset="0"/>
              </a:rPr>
              <a:t> Article XII – The Judgment and the Future State</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believe all men stand under the righteous judgment of Jesus Christ, both now and in the last day. We believe in the resurrection of the dead; the righteous to life eternal and the wicked to endless condemnation.</a:t>
            </a:r>
          </a:p>
        </p:txBody>
      </p:sp>
    </p:spTree>
    <p:extLst>
      <p:ext uri="{BB962C8B-B14F-4D97-AF65-F5344CB8AC3E}">
        <p14:creationId xmlns:p14="http://schemas.microsoft.com/office/powerpoint/2010/main" val="3670540661"/>
      </p:ext>
    </p:extLst>
  </p:cSld>
  <p:clrMapOvr>
    <a:masterClrMapping/>
  </p:clrMapOvr>
  <p:transition spd="slow"/>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sz="1800" b="1">
                <a:solidFill>
                  <a:schemeClr val="bg2">
                    <a:lumMod val="25000"/>
                  </a:schemeClr>
                </a:solidFill>
              </a:rPr>
              <a:t>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18. Are we made righteous by works?</a:t>
            </a:r>
          </a:p>
        </p:txBody>
      </p:sp>
    </p:spTree>
    <p:extLst>
      <p:ext uri="{BB962C8B-B14F-4D97-AF65-F5344CB8AC3E}">
        <p14:creationId xmlns:p14="http://schemas.microsoft.com/office/powerpoint/2010/main" val="3264803179"/>
      </p:ext>
    </p:extLst>
  </p:cSld>
  <p:clrMapOvr>
    <a:masterClrMapping/>
  </p:clrMapOvr>
  <p:transition spd="slow"/>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sz="1800" b="1">
                <a:solidFill>
                  <a:schemeClr val="bg2">
                    <a:lumMod val="25000"/>
                  </a:schemeClr>
                </a:solidFill>
              </a:rPr>
              <a:t>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18. Are we made righteous by works?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are never made righteous inwardly nor accounted righteous before God through our works or merit.</a:t>
            </a:r>
          </a:p>
        </p:txBody>
      </p:sp>
    </p:spTree>
    <p:extLst>
      <p:ext uri="{BB962C8B-B14F-4D97-AF65-F5344CB8AC3E}">
        <p14:creationId xmlns:p14="http://schemas.microsoft.com/office/powerpoint/2010/main" val="1242046907"/>
      </p:ext>
    </p:extLst>
  </p:cSld>
  <p:clrMapOvr>
    <a:masterClrMapping/>
  </p:clrMapOvr>
  <p:transition spd="slow"/>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18. Are we made righteous by works?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are never made righteous inwardly nor accounted righteous before God through our works or merit.</a:t>
            </a:r>
          </a:p>
          <a:p>
            <a:pPr eaLnBrk="1" hangingPunct="1">
              <a:spcAft>
                <a:spcPts val="0"/>
              </a:spcAft>
              <a:defRPr/>
            </a:pPr>
            <a:r>
              <a:rPr lang="en-US" sz="2800" b="1">
                <a:solidFill>
                  <a:srgbClr val="000000"/>
                </a:solidFill>
                <a:ea typeface="Times New Roman" panose="02020603050405020304" pitchFamily="18" charset="0"/>
              </a:rPr>
              <a:t>Luke 5:32</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 have not come to call the righteous but sinners to repentance.”</a:t>
            </a:r>
          </a:p>
        </p:txBody>
      </p:sp>
    </p:spTree>
    <p:extLst>
      <p:ext uri="{BB962C8B-B14F-4D97-AF65-F5344CB8AC3E}">
        <p14:creationId xmlns:p14="http://schemas.microsoft.com/office/powerpoint/2010/main" val="1063876252"/>
      </p:ext>
    </p:extLst>
  </p:cSld>
  <p:clrMapOvr>
    <a:masterClrMapping/>
  </p:clrMapOvr>
  <p:transition spd="slow"/>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18. Are we made righteous by works?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are never made righteous inwardly nor accounted righteous before God through our works or merit.</a:t>
            </a:r>
          </a:p>
          <a:p>
            <a:pPr eaLnBrk="1" hangingPunct="1">
              <a:spcAft>
                <a:spcPts val="0"/>
              </a:spcAft>
              <a:defRPr/>
            </a:pPr>
            <a:r>
              <a:rPr lang="en-US" sz="2800" b="1">
                <a:solidFill>
                  <a:srgbClr val="000000"/>
                </a:solidFill>
                <a:ea typeface="Times New Roman" panose="02020603050405020304" pitchFamily="18" charset="0"/>
              </a:rPr>
              <a:t>Romans 3:21-30</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now the righteousness of God has been manifested apart from the law, although the Law and the Prophets bear witness to it—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righteousness of God through faith in Jesus Christ for all who believe. For there is no distinction: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all have sinned and fall short of the glory of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are justified by his grace as a gift, through the redemption that is in Christ Jesus, </a:t>
            </a:r>
          </a:p>
        </p:txBody>
      </p:sp>
    </p:spTree>
    <p:extLst>
      <p:ext uri="{BB962C8B-B14F-4D97-AF65-F5344CB8AC3E}">
        <p14:creationId xmlns:p14="http://schemas.microsoft.com/office/powerpoint/2010/main" val="2229292207"/>
      </p:ext>
    </p:extLst>
  </p:cSld>
  <p:clrMapOvr>
    <a:masterClrMapping/>
  </p:clrMapOvr>
  <p:transition spd="slow"/>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18. Are we made righteous by works?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are never made righteous inwardly nor accounted righteous before God through our works or merit.</a:t>
            </a:r>
          </a:p>
          <a:p>
            <a:pPr eaLnBrk="1" hangingPunct="1">
              <a:spcAft>
                <a:spcPts val="0"/>
              </a:spcAft>
              <a:defRPr/>
            </a:pPr>
            <a:r>
              <a:rPr lang="en-US" sz="2800" b="1">
                <a:solidFill>
                  <a:srgbClr val="000000"/>
                </a:solidFill>
                <a:ea typeface="Times New Roman" panose="02020603050405020304" pitchFamily="18" charset="0"/>
              </a:rPr>
              <a:t>Romans 3:21-30</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whom God put forward as a propitiation by his blood, to be received by faith. This was to show God's righteousness, because in his divine forbearance he had passed over former sins.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It was to show his righteousness at the present time, so that he might be just and the justifier of the one who has faith in Jesus.</a:t>
            </a:r>
          </a:p>
        </p:txBody>
      </p:sp>
    </p:spTree>
    <p:extLst>
      <p:ext uri="{BB962C8B-B14F-4D97-AF65-F5344CB8AC3E}">
        <p14:creationId xmlns:p14="http://schemas.microsoft.com/office/powerpoint/2010/main" val="4208454757"/>
      </p:ext>
    </p:extLst>
  </p:cSld>
  <p:clrMapOvr>
    <a:masterClrMapping/>
  </p:clrMapOvr>
  <p:transition spd="slow"/>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18. Are we made righteous by works?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are never made righteous inwardly nor accounted righteous before God through our works or merit.</a:t>
            </a:r>
          </a:p>
          <a:p>
            <a:pPr eaLnBrk="1" hangingPunct="1">
              <a:spcAft>
                <a:spcPts val="0"/>
              </a:spcAft>
              <a:defRPr/>
            </a:pPr>
            <a:r>
              <a:rPr lang="en-US" sz="2800" b="1">
                <a:solidFill>
                  <a:srgbClr val="000000"/>
                </a:solidFill>
                <a:ea typeface="Times New Roman" panose="02020603050405020304" pitchFamily="18" charset="0"/>
              </a:rPr>
              <a:t>Romans 3:21-30</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what becomes of our boasting? It is excluded. By what kind of law? By a law of works? No, but by the law of faith.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we hold that one is justified by faith apart from works of the law.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Or is God the God of Jews only? Is he not the God of Gentiles also? Yes, of Gentiles also,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since God is one—who will justify the circumcised by faith and the uncircumcised through faith.</a:t>
            </a:r>
          </a:p>
        </p:txBody>
      </p:sp>
    </p:spTree>
    <p:extLst>
      <p:ext uri="{BB962C8B-B14F-4D97-AF65-F5344CB8AC3E}">
        <p14:creationId xmlns:p14="http://schemas.microsoft.com/office/powerpoint/2010/main" val="521616691"/>
      </p:ext>
    </p:extLst>
  </p:cSld>
  <p:clrMapOvr>
    <a:masterClrMapping/>
  </p:clrMapOvr>
  <p:transition spd="slow"/>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18. Are we made righteous by works?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are never made righteous inwardly nor accounted righteous before God through our works or merit.</a:t>
            </a:r>
          </a:p>
          <a:p>
            <a:pPr eaLnBrk="1" hangingPunct="1">
              <a:spcAft>
                <a:spcPts val="0"/>
              </a:spcAft>
              <a:defRPr/>
            </a:pPr>
            <a:r>
              <a:rPr lang="en-US" sz="2800" b="1">
                <a:solidFill>
                  <a:srgbClr val="000000"/>
                </a:solidFill>
                <a:ea typeface="Times New Roman" panose="02020603050405020304" pitchFamily="18" charset="0"/>
              </a:rPr>
              <a:t>Romans 4:2-5</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if Abraham was justified by works, he has something to boast about, but not before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what does the Scripture say? “Abraham believed God, and it was counted to him as righteousness.”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Now to the one who works, his wages are not counted as a gift but as his due.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to the one who does not work but believes in him who justifies the ungodly, his faith is counted as righteousness,</a:t>
            </a:r>
          </a:p>
        </p:txBody>
      </p:sp>
    </p:spTree>
    <p:extLst>
      <p:ext uri="{BB962C8B-B14F-4D97-AF65-F5344CB8AC3E}">
        <p14:creationId xmlns:p14="http://schemas.microsoft.com/office/powerpoint/2010/main" val="26815223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9B5D348-B05B-E486-7259-C2C1EAF302DA}"/>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 </a:t>
            </a:r>
          </a:p>
          <a:p>
            <a:pPr eaLnBrk="1" hangingPunct="1">
              <a:spcAft>
                <a:spcPts val="0"/>
              </a:spcAft>
              <a:defRPr/>
            </a:pPr>
            <a:r>
              <a:rPr lang="en-US" sz="2800" b="1">
                <a:solidFill>
                  <a:srgbClr val="000000"/>
                </a:solidFill>
                <a:ea typeface="Times New Roman" panose="02020603050405020304" pitchFamily="18" charset="0"/>
              </a:rPr>
              <a:t>Genesis 1:1-31</a:t>
            </a:r>
            <a:endParaRPr lang="en-US" sz="2800" b="1">
              <a:solidFill>
                <a:srgbClr val="000000"/>
              </a:solidFill>
              <a:ea typeface="Times New Roman" panose="02020603050405020304" pitchFamily="18" charset="0"/>
              <a:cs typeface="Segoe UI"/>
            </a:endParaRPr>
          </a:p>
          <a:p>
            <a:pPr eaLnBrk="1" hangingPunct="1">
              <a:spcBef>
                <a:spcPts val="0"/>
              </a:spcBef>
              <a:defRPr/>
            </a:pP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6 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said, “Let there be an expanse</a:t>
            </a:r>
            <a:r>
              <a:rPr sz="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t>
            </a:r>
            <a:r>
              <a:rPr sz="800" u="sng" baseline="30000">
                <a:solidFill>
                  <a:srgbClr val="4A4A4A"/>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hlinkClick r:id="rId2" tooltip="See footnote a"/>
              </a:rPr>
              <a:t>a</a:t>
            </a:r>
            <a:r>
              <a:rPr sz="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in the midst of the waters, and let it separate the waters from the waters.” </a:t>
            </a: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7 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made</a:t>
            </a:r>
            <a:r>
              <a:rPr sz="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t>
            </a:r>
            <a:r>
              <a:rPr sz="800" u="sng" baseline="30000">
                <a:solidFill>
                  <a:srgbClr val="4A4A4A"/>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hlinkClick r:id="rId3" tooltip="See footnote b"/>
              </a:rPr>
              <a:t>b</a:t>
            </a:r>
            <a:r>
              <a:rPr sz="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the expanse and separated the waters that were under the expanse from the waters that were above the expanse. And it was so. </a:t>
            </a: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8 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called the expanse Heaven.</a:t>
            </a:r>
            <a:r>
              <a:rPr sz="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there was evening and there was morning, the second day.</a:t>
            </a: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18. Are we made righteous by works?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are never made righteous inwardly nor accounted righteous before God through our works or merit.</a:t>
            </a:r>
          </a:p>
          <a:p>
            <a:pPr eaLnBrk="1" hangingPunct="1">
              <a:spcAft>
                <a:spcPts val="0"/>
              </a:spcAft>
              <a:defRPr/>
            </a:pPr>
            <a:r>
              <a:rPr lang="en-US" sz="2800" b="1">
                <a:solidFill>
                  <a:srgbClr val="000000"/>
                </a:solidFill>
                <a:ea typeface="Times New Roman" panose="02020603050405020304" pitchFamily="18" charset="0"/>
              </a:rPr>
              <a:t>Romans 11:6</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if it is by grace, it is no longer on the basis of works; otherwise grace would no longer be grace.</a:t>
            </a:r>
          </a:p>
        </p:txBody>
      </p:sp>
    </p:spTree>
    <p:extLst>
      <p:ext uri="{BB962C8B-B14F-4D97-AF65-F5344CB8AC3E}">
        <p14:creationId xmlns:p14="http://schemas.microsoft.com/office/powerpoint/2010/main" val="573264555"/>
      </p:ext>
    </p:extLst>
  </p:cSld>
  <p:clrMapOvr>
    <a:masterClrMapping/>
  </p:clrMapOvr>
  <p:transition spd="slow"/>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18. Are we made righteous by works?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are never made righteous inwardly nor accounted righteous before God through our works or merit.</a:t>
            </a:r>
          </a:p>
          <a:p>
            <a:pPr eaLnBrk="1" hangingPunct="1">
              <a:spcAft>
                <a:spcPts val="0"/>
              </a:spcAft>
              <a:defRPr/>
            </a:pPr>
            <a:r>
              <a:rPr lang="en-US" sz="2800" b="1">
                <a:solidFill>
                  <a:srgbClr val="000000"/>
                </a:solidFill>
                <a:ea typeface="Times New Roman" panose="02020603050405020304" pitchFamily="18" charset="0"/>
              </a:rPr>
              <a:t>Galatians 2:15-16</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ourselves are Jews by birth and not Gentile sinners;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yet we know that a person is not justified by works of the law but through faith in Jesus Christ, so we also have believed in Christ Jesus, in order to be justified by faith in Christ and not by works of the law, because by works of the law no one will be justified.</a:t>
            </a:r>
          </a:p>
        </p:txBody>
      </p:sp>
    </p:spTree>
    <p:extLst>
      <p:ext uri="{BB962C8B-B14F-4D97-AF65-F5344CB8AC3E}">
        <p14:creationId xmlns:p14="http://schemas.microsoft.com/office/powerpoint/2010/main" val="357576232"/>
      </p:ext>
    </p:extLst>
  </p:cSld>
  <p:clrMapOvr>
    <a:masterClrMapping/>
  </p:clrMapOvr>
  <p:transition spd="slow"/>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18. Are we made righteous by works?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are never made righteous inwardly nor accounted righteous before God through our works or merit.</a:t>
            </a:r>
          </a:p>
          <a:p>
            <a:pPr eaLnBrk="1" hangingPunct="1">
              <a:spcAft>
                <a:spcPts val="0"/>
              </a:spcAft>
              <a:defRPr/>
            </a:pPr>
            <a:r>
              <a:rPr lang="en-US" sz="2800" b="1">
                <a:solidFill>
                  <a:srgbClr val="000000"/>
                </a:solidFill>
                <a:ea typeface="Times New Roman" panose="02020603050405020304" pitchFamily="18" charset="0"/>
              </a:rPr>
              <a:t>Ephesians 2:8-10</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by grace you have been saved through faith. And this is not your own doing; it is the gift of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not a result of works, so that no one may boast.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we are his workmanship, created in Christ Jesus for good works, which God prepared beforehand, that we should walk in them.</a:t>
            </a:r>
          </a:p>
        </p:txBody>
      </p:sp>
    </p:spTree>
    <p:extLst>
      <p:ext uri="{BB962C8B-B14F-4D97-AF65-F5344CB8AC3E}">
        <p14:creationId xmlns:p14="http://schemas.microsoft.com/office/powerpoint/2010/main" val="3366873571"/>
      </p:ext>
    </p:extLst>
  </p:cSld>
  <p:clrMapOvr>
    <a:masterClrMapping/>
  </p:clrMapOvr>
  <p:transition spd="slow"/>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18. Are we made righteous by works?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are never made righteous inwardly nor accounted righteous before God through our works or merit.</a:t>
            </a:r>
          </a:p>
          <a:p>
            <a:pPr eaLnBrk="1" hangingPunct="1">
              <a:spcAft>
                <a:spcPts val="0"/>
              </a:spcAft>
              <a:defRPr/>
            </a:pPr>
            <a:r>
              <a:rPr lang="en-US" sz="2800" b="1">
                <a:solidFill>
                  <a:srgbClr val="000000"/>
                </a:solidFill>
                <a:ea typeface="Times New Roman" panose="02020603050405020304" pitchFamily="18" charset="0"/>
              </a:rPr>
              <a:t>Titus 2:14</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who gave himself for us to redeem us from all lawlessness and to purify for himself a people for his own possession who are zealous for good works.</a:t>
            </a:r>
          </a:p>
        </p:txBody>
      </p:sp>
    </p:spTree>
    <p:extLst>
      <p:ext uri="{BB962C8B-B14F-4D97-AF65-F5344CB8AC3E}">
        <p14:creationId xmlns:p14="http://schemas.microsoft.com/office/powerpoint/2010/main" val="4052894779"/>
      </p:ext>
    </p:extLst>
  </p:cSld>
  <p:clrMapOvr>
    <a:masterClrMapping/>
  </p:clrMapOvr>
  <p:transition spd="slow"/>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18. Are we made righteous by works?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are never made righteous inwardly nor accounted righteous before God through our works or merit.</a:t>
            </a:r>
          </a:p>
          <a:p>
            <a:pPr eaLnBrk="1" hangingPunct="1">
              <a:spcAft>
                <a:spcPts val="0"/>
              </a:spcAft>
              <a:defRPr/>
            </a:pPr>
            <a:r>
              <a:rPr lang="en-US" sz="2800" b="1">
                <a:solidFill>
                  <a:srgbClr val="000000"/>
                </a:solidFill>
                <a:ea typeface="Times New Roman" panose="02020603050405020304" pitchFamily="18" charset="0"/>
              </a:rPr>
              <a:t>Titus 3:4-7</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when the goodness and loving kindness of God our Savior appeared,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he saved us, not because of works done by us in righteousness, but according to his own mercy, by the washing of regeneration and renewal of the Holy Spirit,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whom he poured out on us richly through Jesus Christ our Savior,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that being justified by his grace we might become heirs according to the hope of eternal life.</a:t>
            </a:r>
          </a:p>
        </p:txBody>
      </p:sp>
    </p:spTree>
    <p:extLst>
      <p:ext uri="{BB962C8B-B14F-4D97-AF65-F5344CB8AC3E}">
        <p14:creationId xmlns:p14="http://schemas.microsoft.com/office/powerpoint/2010/main" val="140372117"/>
      </p:ext>
    </p:extLst>
  </p:cSld>
  <p:clrMapOvr>
    <a:masterClrMapping/>
  </p:clrMapOvr>
  <p:transition spd="slow"/>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18. Are we made righteous by works?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are never made righteous inwardly nor accounted righteous before God through our works or merit.</a:t>
            </a:r>
          </a:p>
          <a:p>
            <a:pPr eaLnBrk="1" hangingPunct="1">
              <a:spcAft>
                <a:spcPts val="0"/>
              </a:spcAft>
              <a:defRPr/>
            </a:pPr>
            <a:r>
              <a:rPr lang="en-US" sz="2800" b="1">
                <a:solidFill>
                  <a:srgbClr val="000000"/>
                </a:solidFill>
                <a:ea typeface="Times New Roman" panose="02020603050405020304" pitchFamily="18" charset="0"/>
              </a:rPr>
              <a:t>1 John 1:9</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If we confess our sins, he is faithful and just to forgive us our sins and to cleanse us from all unrighteousness.</a:t>
            </a:r>
          </a:p>
        </p:txBody>
      </p:sp>
    </p:spTree>
    <p:extLst>
      <p:ext uri="{BB962C8B-B14F-4D97-AF65-F5344CB8AC3E}">
        <p14:creationId xmlns:p14="http://schemas.microsoft.com/office/powerpoint/2010/main" val="2056690011"/>
      </p:ext>
    </p:extLst>
  </p:cSld>
  <p:clrMapOvr>
    <a:masterClrMapping/>
  </p:clrMapOvr>
  <p:transition spd="slow"/>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18. Are we made righteous by works?</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are never made righteous inwardly nor accounted righteous before God through our works or merit.</a:t>
            </a:r>
          </a:p>
          <a:p>
            <a:pPr eaLnBrk="1" hangingPunct="1">
              <a:spcAft>
                <a:spcPts val="0"/>
              </a:spcAft>
              <a:defRPr/>
            </a:pPr>
            <a:r>
              <a:rPr lang="en-US" sz="2800" b="1">
                <a:solidFill>
                  <a:srgbClr val="000000"/>
                </a:solidFill>
                <a:ea typeface="Times New Roman" panose="02020603050405020304" pitchFamily="18" charset="0"/>
              </a:rPr>
              <a:t>CoF Article IX – Justification and Regeneration</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believe we are never accounted righteous before God through our works or merit, but that penitent sinners are justified or accounted righteous before God only by faith in our Lord Jesus Christ.</a:t>
            </a:r>
          </a:p>
        </p:txBody>
      </p:sp>
    </p:spTree>
    <p:extLst>
      <p:ext uri="{BB962C8B-B14F-4D97-AF65-F5344CB8AC3E}">
        <p14:creationId xmlns:p14="http://schemas.microsoft.com/office/powerpoint/2010/main" val="1048313633"/>
      </p:ext>
    </p:extLst>
  </p:cSld>
  <p:clrMapOvr>
    <a:masterClrMapping/>
  </p:clrMapOvr>
  <p:transition spd="slow"/>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sz="1800" b="1">
                <a:solidFill>
                  <a:schemeClr val="bg2">
                    <a:lumMod val="25000"/>
                  </a:schemeClr>
                </a:solidFill>
              </a:rPr>
              <a:t>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1000"/>
              </a:spcBef>
              <a:spcAft>
                <a:spcPts val="0"/>
              </a:spcAft>
              <a:buClrTx/>
              <a:buSzTx/>
              <a:buFontTx/>
              <a:buNone/>
              <a:tabLst/>
              <a:defRPr/>
            </a:pPr>
            <a:endPar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396849872"/>
      </p:ext>
    </p:extLst>
  </p:cSld>
  <p:clrMapOvr>
    <a:masterClrMapping/>
  </p:clrMapOvr>
  <p:transition spd="slow"/>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sz="1800" b="1">
                <a:solidFill>
                  <a:schemeClr val="bg2">
                    <a:lumMod val="25000"/>
                  </a:schemeClr>
                </a:solidFill>
              </a:rPr>
              <a:t>For our sake He was crucified under Pontius Pilate; He suffered death and was buried. On the third day He rose again in accordance with the Scriptures; He ascended into heaven and is seated at the right hand of the Father. He will come again in glory to judge the living and the dead, and His kingdom will have no end.</a:t>
            </a:r>
          </a:p>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p:txBody>
      </p:sp>
    </p:spTree>
    <p:extLst>
      <p:ext uri="{BB962C8B-B14F-4D97-AF65-F5344CB8AC3E}">
        <p14:creationId xmlns:p14="http://schemas.microsoft.com/office/powerpoint/2010/main" val="3181956188"/>
      </p:ext>
    </p:extLst>
  </p:cSld>
  <p:clrMapOvr>
    <a:masterClrMapping/>
  </p:clrMapOvr>
  <p:transition spd="slow"/>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John 3:36</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Whoever believes in the Son has eternal life; whoever does not obey the Son shall not see life, but the wrath of God remains on him.</a:t>
            </a:r>
          </a:p>
        </p:txBody>
      </p:sp>
    </p:spTree>
    <p:extLst>
      <p:ext uri="{BB962C8B-B14F-4D97-AF65-F5344CB8AC3E}">
        <p14:creationId xmlns:p14="http://schemas.microsoft.com/office/powerpoint/2010/main" val="104348844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22653E0-8534-E37D-B2F1-C96EF52EB39E}"/>
              </a:ext>
            </a:extLst>
          </p:cNvPr>
          <p:cNvSpPr>
            <a:spLocks noGrp="1"/>
          </p:cNvSpPr>
          <p:nvPr>
            <p:ph sz="quarter" idx="13"/>
          </p:nvPr>
        </p:nvSpPr>
        <p:spPr>
          <a:xfrm>
            <a:off x="444500" y="1463675"/>
            <a:ext cx="11210925" cy="4600575"/>
          </a:xfrm>
        </p:spPr>
        <p:txBody>
          <a:bodyPr rtlCol="0">
            <a:normAutofit/>
          </a:bodyPr>
          <a:lstStyle/>
          <a:p>
            <a:pPr algn="ctr" eaLnBrk="1" fontAlgn="auto" hangingPunct="1">
              <a:spcBef>
                <a:spcPts val="600"/>
              </a:spcBef>
              <a:spcAft>
                <a:spcPts val="600"/>
              </a:spcAft>
              <a:defRPr/>
            </a:pPr>
            <a:r>
              <a:rPr sz="6000" b="1" cap="small">
                <a:solidFill>
                  <a:schemeClr val="bg2">
                    <a:lumMod val="25000"/>
                  </a:schemeClr>
                </a:solidFill>
                <a:effectLst>
                  <a:outerShdw blurRad="38100" dist="38100" dir="2700000" algn="tl">
                    <a:srgbClr val="000000">
                      <a:alpha val="43137"/>
                    </a:srgbClr>
                  </a:outerShdw>
                </a:effectLst>
              </a:rPr>
              <a:t>Important Websites</a:t>
            </a:r>
          </a:p>
          <a:p>
            <a:pPr algn="ctr" eaLnBrk="1" fontAlgn="auto" hangingPunct="1">
              <a:spcBef>
                <a:spcPts val="600"/>
              </a:spcBef>
              <a:spcAft>
                <a:spcPts val="600"/>
              </a:spcAft>
              <a:defRPr/>
            </a:pPr>
            <a:r>
              <a:rPr sz="3200" cap="small">
                <a:solidFill>
                  <a:schemeClr val="bg2">
                    <a:lumMod val="25000"/>
                  </a:schemeClr>
                </a:solidFill>
                <a:effectLst>
                  <a:outerShdw blurRad="38100" dist="38100" dir="2700000" algn="tl">
                    <a:srgbClr val="000000">
                      <a:alpha val="43137"/>
                    </a:srgbClr>
                  </a:outerShdw>
                </a:effectLst>
              </a:rPr>
              <a:t>Catechism</a:t>
            </a:r>
          </a:p>
          <a:p>
            <a:pPr algn="ctr" eaLnBrk="1" fontAlgn="auto" hangingPunct="1">
              <a:spcBef>
                <a:spcPts val="600"/>
              </a:spcBef>
              <a:spcAft>
                <a:spcPts val="600"/>
              </a:spcAft>
              <a:defRPr/>
            </a:pPr>
            <a:r>
              <a:rPr sz="3200">
                <a:solidFill>
                  <a:schemeClr val="bg2">
                    <a:lumMod val="25000"/>
                  </a:schemeClr>
                </a:solidFill>
                <a:effectLst>
                  <a:outerShdw blurRad="38100" dist="38100" dir="2700000" algn="tl">
                    <a:srgbClr val="000000">
                      <a:alpha val="43137"/>
                    </a:srgbClr>
                  </a:outerShdw>
                </a:effectLst>
                <a:hlinkClick r:id="rId2"/>
              </a:rPr>
              <a:t>https://globalmethodist.org/wp-content/uploads/2022/08/Catechism-V2.pdf</a:t>
            </a:r>
            <a:endParaRPr sz="3200">
              <a:solidFill>
                <a:schemeClr val="bg2">
                  <a:lumMod val="25000"/>
                </a:schemeClr>
              </a:solidFill>
              <a:effectLst>
                <a:outerShdw blurRad="38100" dist="38100" dir="2700000" algn="tl">
                  <a:srgbClr val="000000">
                    <a:alpha val="43137"/>
                  </a:srgbClr>
                </a:outerShdw>
              </a:effectLst>
            </a:endParaRPr>
          </a:p>
          <a:p>
            <a:pPr algn="ctr" eaLnBrk="1" fontAlgn="auto" hangingPunct="1">
              <a:spcBef>
                <a:spcPts val="600"/>
              </a:spcBef>
              <a:spcAft>
                <a:spcPts val="600"/>
              </a:spcAft>
              <a:defRPr/>
            </a:pPr>
            <a:r>
              <a:rPr sz="3200" cap="small">
                <a:solidFill>
                  <a:schemeClr val="bg2">
                    <a:lumMod val="25000"/>
                  </a:schemeClr>
                </a:solidFill>
                <a:effectLst>
                  <a:outerShdw blurRad="38100" dist="38100" dir="2700000" algn="tl">
                    <a:srgbClr val="000000">
                      <a:alpha val="43137"/>
                    </a:srgbClr>
                  </a:outerShdw>
                </a:effectLst>
              </a:rPr>
              <a:t>Doctrines and Disciplines</a:t>
            </a:r>
          </a:p>
          <a:p>
            <a:pPr algn="ctr" eaLnBrk="1" fontAlgn="auto" hangingPunct="1">
              <a:spcBef>
                <a:spcPts val="600"/>
              </a:spcBef>
              <a:spcAft>
                <a:spcPts val="600"/>
              </a:spcAft>
              <a:defRPr/>
            </a:pPr>
            <a:r>
              <a:rPr sz="3200">
                <a:solidFill>
                  <a:schemeClr val="bg2">
                    <a:lumMod val="25000"/>
                  </a:schemeClr>
                </a:solidFill>
                <a:effectLst>
                  <a:outerShdw blurRad="38100" dist="38100" dir="2700000" algn="tl">
                    <a:srgbClr val="000000">
                      <a:alpha val="43137"/>
                    </a:srgbClr>
                  </a:outerShdw>
                </a:effectLst>
                <a:hlinkClick r:id="rId3"/>
              </a:rPr>
              <a:t>https://globalmethodist.org/what-we-believe/</a:t>
            </a:r>
            <a:endParaRPr sz="3200">
              <a:solidFill>
                <a:schemeClr val="bg2">
                  <a:lumMod val="25000"/>
                </a:schemeClr>
              </a:solidFill>
              <a:effectLst>
                <a:outerShdw blurRad="38100" dist="38100" dir="2700000" algn="tl">
                  <a:srgbClr val="000000">
                    <a:alpha val="43137"/>
                  </a:srgbClr>
                </a:outerShdw>
              </a:effectLst>
            </a:endParaRPr>
          </a:p>
          <a:p>
            <a:pPr algn="ctr" eaLnBrk="1" fontAlgn="auto" hangingPunct="1">
              <a:spcBef>
                <a:spcPts val="600"/>
              </a:spcBef>
              <a:spcAft>
                <a:spcPts val="600"/>
              </a:spcAft>
              <a:defRPr/>
            </a:pPr>
            <a:endParaRPr sz="4000">
              <a:solidFill>
                <a:schemeClr val="bg2">
                  <a:lumMod val="25000"/>
                </a:schemeClr>
              </a:solidFill>
              <a:effectLst>
                <a:outerShdw blurRad="38100" dist="38100" dir="2700000" algn="tl">
                  <a:srgbClr val="000000">
                    <a:alpha val="43137"/>
                  </a:srgbClr>
                </a:outerShdw>
              </a:effectLst>
            </a:endParaRPr>
          </a:p>
          <a:p>
            <a:pPr algn="ctr" eaLnBrk="1" fontAlgn="auto" hangingPunct="1">
              <a:spcBef>
                <a:spcPts val="600"/>
              </a:spcBef>
              <a:spcAft>
                <a:spcPts val="600"/>
              </a:spcAft>
              <a:defRPr/>
            </a:pPr>
            <a:endParaRPr sz="4000">
              <a:solidFill>
                <a:schemeClr val="bg2">
                  <a:lumMod val="25000"/>
                </a:schemeClr>
              </a:solidFill>
              <a:effectLst>
                <a:outerShdw blurRad="38100" dist="38100" dir="2700000" algn="tl">
                  <a:srgbClr val="000000">
                    <a:alpha val="43137"/>
                  </a:srgbClr>
                </a:outerShdw>
              </a:effectLst>
            </a:endParaRPr>
          </a:p>
          <a:p>
            <a:pPr algn="ctr" eaLnBrk="1" fontAlgn="auto" hangingPunct="1">
              <a:defRPr/>
            </a:pPr>
            <a:endParaRPr sz="4000" cap="small">
              <a:solidFill>
                <a:schemeClr val="bg2">
                  <a:lumMod val="2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0B80FBA-7728-94C1-C4C7-119585E58825}"/>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 </a:t>
            </a:r>
          </a:p>
          <a:p>
            <a:pPr eaLnBrk="1" hangingPunct="1">
              <a:spcAft>
                <a:spcPts val="0"/>
              </a:spcAft>
              <a:defRPr/>
            </a:pPr>
            <a:r>
              <a:rPr lang="en-US" sz="2800" b="1">
                <a:solidFill>
                  <a:srgbClr val="000000"/>
                </a:solidFill>
                <a:ea typeface="Times New Roman" panose="02020603050405020304" pitchFamily="18" charset="0"/>
              </a:rPr>
              <a:t>Genesis 1:1-31</a:t>
            </a:r>
            <a:endParaRPr lang="en-US" sz="2800" b="1">
              <a:solidFill>
                <a:srgbClr val="000000"/>
              </a:solidFill>
              <a:ea typeface="Times New Roman" panose="02020603050405020304" pitchFamily="18" charset="0"/>
              <a:cs typeface="Segoe UI"/>
            </a:endParaRPr>
          </a:p>
          <a:p>
            <a:pPr eaLnBrk="1" hangingPunct="1">
              <a:spcBef>
                <a:spcPts val="0"/>
              </a:spcBef>
              <a:spcAft>
                <a:spcPts val="0"/>
              </a:spcAft>
              <a:defRPr/>
            </a:pP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9 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said, “Let the waters under the heavens be gathered together into one place, and let the dry land appear.” And it was so. </a:t>
            </a: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10 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God called the dry land Earth,</a:t>
            </a:r>
            <a:r>
              <a:rPr sz="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t>
            </a:r>
            <a:r>
              <a:rPr sz="800" u="sng" baseline="30000">
                <a:solidFill>
                  <a:srgbClr val="4A4A4A"/>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hlinkClick r:id="rId2" tooltip="See footnote d"/>
              </a:rPr>
              <a:t>d</a:t>
            </a:r>
            <a:r>
              <a:rPr sz="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and the waters that were gathered together he called Seas. And God saw that it was good.</a:t>
            </a: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Romans 3:21-30</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now the righteousness of God has been manifested apart from the law, although the Law and the Prophets bear witness to it—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righteousness of God through faith in Jesus Christ for all who believe. For there is no distinction: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all have sinned and fall short of the glory of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are justified by his grace as a gift, through the redemption that is in Christ Jesus, </a:t>
            </a:r>
          </a:p>
        </p:txBody>
      </p:sp>
    </p:spTree>
    <p:extLst>
      <p:ext uri="{BB962C8B-B14F-4D97-AF65-F5344CB8AC3E}">
        <p14:creationId xmlns:p14="http://schemas.microsoft.com/office/powerpoint/2010/main" val="1847293027"/>
      </p:ext>
    </p:extLst>
  </p:cSld>
  <p:clrMapOvr>
    <a:masterClrMapping/>
  </p:clrMapOvr>
  <p:transition spd="slow"/>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Romans 3:21-30</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whom God put forward as a propitiation by his blood, to be received by faith. This was to show God's righteousness, because in his divine forbearance he had passed over former sins.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It was to show his righteousness at the present time, so that he might be just and the justifier of the one who has faith in Jesus.</a:t>
            </a:r>
          </a:p>
        </p:txBody>
      </p:sp>
    </p:spTree>
    <p:extLst>
      <p:ext uri="{BB962C8B-B14F-4D97-AF65-F5344CB8AC3E}">
        <p14:creationId xmlns:p14="http://schemas.microsoft.com/office/powerpoint/2010/main" val="679280138"/>
      </p:ext>
    </p:extLst>
  </p:cSld>
  <p:clrMapOvr>
    <a:masterClrMapping/>
  </p:clrMapOvr>
  <p:transition spd="slow"/>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Romans 3:21-30</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what becomes of our boasting? It is excluded. By what kind of law? By a law of works? No, but by the law of faith.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we hold that one is justified by faith apart from works of the law.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Or is God the God of Jews only? Is he not the God of Gentiles also? Yes, of Gentiles also,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since God is one—who will justify the circumcised by faith and the uncircumcised through faith.</a:t>
            </a:r>
          </a:p>
        </p:txBody>
      </p:sp>
    </p:spTree>
    <p:extLst>
      <p:ext uri="{BB962C8B-B14F-4D97-AF65-F5344CB8AC3E}">
        <p14:creationId xmlns:p14="http://schemas.microsoft.com/office/powerpoint/2010/main" val="3700525970"/>
      </p:ext>
    </p:extLst>
  </p:cSld>
  <p:clrMapOvr>
    <a:masterClrMapping/>
  </p:clrMapOvr>
  <p:transition spd="slow"/>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Romans 4:6-8</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just as David also speaks of the blessing of the one to whom God counts righteousness apart from works:</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 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“Blessed are those whose lawless deeds are forgiven, and whose sins are covered;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blessed is the man against whom the Lord will not count his sin.”</a:t>
            </a:r>
          </a:p>
        </p:txBody>
      </p:sp>
    </p:spTree>
    <p:extLst>
      <p:ext uri="{BB962C8B-B14F-4D97-AF65-F5344CB8AC3E}">
        <p14:creationId xmlns:p14="http://schemas.microsoft.com/office/powerpoint/2010/main" val="3652608502"/>
      </p:ext>
    </p:extLst>
  </p:cSld>
  <p:clrMapOvr>
    <a:masterClrMapping/>
  </p:clrMapOvr>
  <p:transition spd="slow"/>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Romans 5:6-11</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while we were still weak, at the right time Christ died for the ungodly.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one will scarcely die for a righteous person—though perhaps for a good person one would dare even to die—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God shows his love for us in that while we were still sinners, Christ died for us.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Since, therefore, we have now been justified by his blood, much more shall we be saved by him from the wrath of God. </a:t>
            </a:r>
          </a:p>
        </p:txBody>
      </p:sp>
    </p:spTree>
    <p:extLst>
      <p:ext uri="{BB962C8B-B14F-4D97-AF65-F5344CB8AC3E}">
        <p14:creationId xmlns:p14="http://schemas.microsoft.com/office/powerpoint/2010/main" val="4127446309"/>
      </p:ext>
    </p:extLst>
  </p:cSld>
  <p:clrMapOvr>
    <a:masterClrMapping/>
  </p:clrMapOvr>
  <p:transition spd="slow"/>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Romans 5:6-11</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if while we were enemies we were reconciled to God by the death of his Son, much more, now that we are reconciled, shall we be saved by his life.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More than that, we also rejoice in God through our Lord Jesus Christ, through whom we have now received reconciliation.</a:t>
            </a:r>
          </a:p>
        </p:txBody>
      </p:sp>
    </p:spTree>
    <p:extLst>
      <p:ext uri="{BB962C8B-B14F-4D97-AF65-F5344CB8AC3E}">
        <p14:creationId xmlns:p14="http://schemas.microsoft.com/office/powerpoint/2010/main" val="1685449389"/>
      </p:ext>
    </p:extLst>
  </p:cSld>
  <p:clrMapOvr>
    <a:masterClrMapping/>
  </p:clrMapOvr>
  <p:transition spd="slow"/>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Ephesians 1:7-14</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In him we have redemption through his blood, the forgiveness of our trespasses, according to the riches of his grace,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which he lavished upon us, in all wisdom and insight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making known to us the mystery of his will, according to his purpose, which he set forth in Christ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as a plan for the fullness of time, to unite all things in him, things in heaven and things on earth.</a:t>
            </a:r>
          </a:p>
        </p:txBody>
      </p:sp>
    </p:spTree>
    <p:extLst>
      <p:ext uri="{BB962C8B-B14F-4D97-AF65-F5344CB8AC3E}">
        <p14:creationId xmlns:p14="http://schemas.microsoft.com/office/powerpoint/2010/main" val="2182959657"/>
      </p:ext>
    </p:extLst>
  </p:cSld>
  <p:clrMapOvr>
    <a:masterClrMapping/>
  </p:clrMapOvr>
  <p:transition spd="slow"/>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Ephesians 1:7-14</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In him we have obtained an inheritance, having been predestined according to the purpose of him who works all things according to the counsel of his will,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that we who were the first to hope in Christ might be to the praise of his glory.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In him you also, when you heard the word of truth, the gospel of your salvation, and believed in him, were sealed with the promised Holy Spirit, </a:t>
            </a:r>
          </a:p>
        </p:txBody>
      </p:sp>
    </p:spTree>
    <p:extLst>
      <p:ext uri="{BB962C8B-B14F-4D97-AF65-F5344CB8AC3E}">
        <p14:creationId xmlns:p14="http://schemas.microsoft.com/office/powerpoint/2010/main" val="3926634267"/>
      </p:ext>
    </p:extLst>
  </p:cSld>
  <p:clrMapOvr>
    <a:masterClrMapping/>
  </p:clrMapOvr>
  <p:transition spd="slow"/>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Ephesians 1:7-14</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who is the guarantee of our inheritance until we acquire possession of it, to the praise of his glory.</a:t>
            </a:r>
          </a:p>
        </p:txBody>
      </p:sp>
    </p:spTree>
    <p:extLst>
      <p:ext uri="{BB962C8B-B14F-4D97-AF65-F5344CB8AC3E}">
        <p14:creationId xmlns:p14="http://schemas.microsoft.com/office/powerpoint/2010/main" val="1951932641"/>
      </p:ext>
    </p:extLst>
  </p:cSld>
  <p:clrMapOvr>
    <a:masterClrMapping/>
  </p:clrMapOvr>
  <p:transition spd="slow"/>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Ephesians 2:3-7</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among whom we all once lived in the passions of our flesh, carrying out the desires of the body and the mind, and were by nature children of wrath, like the rest of mankind.</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 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God, being rich in mercy, because of the great love with which he loved us,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even when we were dead in our trespasses, made us alive together with Christ—by grace you have been saved— </a:t>
            </a:r>
          </a:p>
        </p:txBody>
      </p:sp>
    </p:spTree>
    <p:extLst>
      <p:ext uri="{BB962C8B-B14F-4D97-AF65-F5344CB8AC3E}">
        <p14:creationId xmlns:p14="http://schemas.microsoft.com/office/powerpoint/2010/main" val="146567059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F78131-A42D-5603-DD0A-E2FCD71264A7}"/>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 </a:t>
            </a:r>
          </a:p>
          <a:p>
            <a:pPr eaLnBrk="1" hangingPunct="1">
              <a:spcAft>
                <a:spcPts val="0"/>
              </a:spcAft>
              <a:defRPr/>
            </a:pPr>
            <a:r>
              <a:rPr lang="en-US" sz="2800" b="1">
                <a:solidFill>
                  <a:srgbClr val="000000"/>
                </a:solidFill>
                <a:ea typeface="Times New Roman" panose="02020603050405020304" pitchFamily="18" charset="0"/>
              </a:rPr>
              <a:t>Genesis 1:1-31</a:t>
            </a:r>
            <a:endParaRPr lang="en-US" sz="2800" b="1">
              <a:solidFill>
                <a:srgbClr val="000000"/>
              </a:solidFill>
              <a:ea typeface="Times New Roman" panose="02020603050405020304" pitchFamily="18" charset="0"/>
              <a:cs typeface="Segoe UI"/>
            </a:endParaRPr>
          </a:p>
          <a:p>
            <a:pPr eaLnBrk="1" hangingPunct="1">
              <a:spcBef>
                <a:spcPts val="0"/>
              </a:spcBef>
              <a:spcAft>
                <a:spcPts val="0"/>
              </a:spcAft>
              <a:defRPr/>
            </a:pPr>
            <a:r>
              <a:rPr lang="en-US"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11 </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said, “Let the earth sprout vegetation, plants</a:t>
            </a:r>
            <a:r>
              <a:rPr lang="en-US" sz="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t>
            </a:r>
            <a:r>
              <a:rPr lang="en-US" sz="800" u="sng" baseline="30000">
                <a:solidFill>
                  <a:srgbClr val="4A4A4A"/>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hlinkClick r:id="rId2" tooltip="See footnote e"/>
              </a:rPr>
              <a:t>e</a:t>
            </a:r>
            <a:r>
              <a:rPr lang="en-US" sz="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yielding seed, and fruit trees bearing fruit in which is their seed, each according to its kind, on the earth.” And it was so. </a:t>
            </a:r>
            <a:r>
              <a:rPr lang="en-US"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12 </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earth brought forth vegetation, plants yielding seed according to their own kinds, and trees bearing fruit in which is their seed, each according to its kind. And God saw that it was good. </a:t>
            </a:r>
            <a:r>
              <a:rPr lang="en-US"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13 </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there was evening and there was morning, the third day.</a:t>
            </a:r>
            <a:endParaRPr lang="en-US"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Ephesians 2:3-7</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raised us up with him and seated us with him in the heavenly places in Christ Jesus,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that in the coming ages he might show the immeasurable riches of his grace in kindness toward us in Christ Jesus.</a:t>
            </a:r>
          </a:p>
        </p:txBody>
      </p:sp>
    </p:spTree>
    <p:extLst>
      <p:ext uri="{BB962C8B-B14F-4D97-AF65-F5344CB8AC3E}">
        <p14:creationId xmlns:p14="http://schemas.microsoft.com/office/powerpoint/2010/main" val="839140563"/>
      </p:ext>
    </p:extLst>
  </p:cSld>
  <p:clrMapOvr>
    <a:masterClrMapping/>
  </p:clrMapOvr>
  <p:transition spd="slow"/>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Ephesians 5:5-10</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you may be sure of this, that everyone who is sexually immoral or impure, or who is covetous (that is, an idolater), has no inheritance in the kingdom of Christ and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Let no one deceive you with empty words, for because of these things the wrath of God comes upon the sons of disobedience. </a:t>
            </a:r>
          </a:p>
        </p:txBody>
      </p:sp>
    </p:spTree>
    <p:extLst>
      <p:ext uri="{BB962C8B-B14F-4D97-AF65-F5344CB8AC3E}">
        <p14:creationId xmlns:p14="http://schemas.microsoft.com/office/powerpoint/2010/main" val="3031336538"/>
      </p:ext>
    </p:extLst>
  </p:cSld>
  <p:clrMapOvr>
    <a:masterClrMapping/>
  </p:clrMapOvr>
  <p:transition spd="slow"/>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Ephesians 5:5-10</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Therefore do not become partners with them;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at one time you were darkness, but now you are light in the Lord. Walk as children of light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the fruit of light is found in all that is good and right and true),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try to discern what is pleasing to the Lord.</a:t>
            </a:r>
          </a:p>
        </p:txBody>
      </p:sp>
    </p:spTree>
    <p:extLst>
      <p:ext uri="{BB962C8B-B14F-4D97-AF65-F5344CB8AC3E}">
        <p14:creationId xmlns:p14="http://schemas.microsoft.com/office/powerpoint/2010/main" val="1480161737"/>
      </p:ext>
    </p:extLst>
  </p:cSld>
  <p:clrMapOvr>
    <a:masterClrMapping/>
  </p:clrMapOvr>
  <p:transition spd="slow"/>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Colossians 3:5-17</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Put to death therefore what is earthly in you: sexual immorality, impurity, passion, evil desire, and covetousness, which is idolatry.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On account of these the wrath of God is coming.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In these you too once walked, when you were living in them.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now you must put them all away: anger, wrath, malice, slander, and obscene talk from your mouth.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Do not lie to one another, seeing that you have put off the old self with its practices</a:t>
            </a:r>
          </a:p>
        </p:txBody>
      </p:sp>
    </p:spTree>
    <p:extLst>
      <p:ext uri="{BB962C8B-B14F-4D97-AF65-F5344CB8AC3E}">
        <p14:creationId xmlns:p14="http://schemas.microsoft.com/office/powerpoint/2010/main" val="1697038252"/>
      </p:ext>
    </p:extLst>
  </p:cSld>
  <p:clrMapOvr>
    <a:masterClrMapping/>
  </p:clrMapOvr>
  <p:transition spd="slow"/>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Colossians 3:5-17</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have put on the new self, which is being renewed in knowledge after the image of its creator.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Here there is not Greek and Jew, circumcised and uncircumcised, barbarian, Scythian, slave, free; but Christ is all, and in all.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Put on then, as God's chosen ones, holy and beloved, compassionate hearts, kindness, humility, meekness, and patience, </a:t>
            </a:r>
          </a:p>
        </p:txBody>
      </p:sp>
    </p:spTree>
    <p:extLst>
      <p:ext uri="{BB962C8B-B14F-4D97-AF65-F5344CB8AC3E}">
        <p14:creationId xmlns:p14="http://schemas.microsoft.com/office/powerpoint/2010/main" val="1331909975"/>
      </p:ext>
    </p:extLst>
  </p:cSld>
  <p:clrMapOvr>
    <a:masterClrMapping/>
  </p:clrMapOvr>
  <p:transition spd="slow"/>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Colossians 3:5-17</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bearing with one another and, if one has a complaint against another, forgiving each other; as the Lord has forgiven you, so you also must forgive.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above all these put on love, which binds everything together in perfect harmony.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let the peace of Christ rule in your hearts, to which indeed you were called in one body. And be thankful. </a:t>
            </a:r>
          </a:p>
        </p:txBody>
      </p:sp>
    </p:spTree>
    <p:extLst>
      <p:ext uri="{BB962C8B-B14F-4D97-AF65-F5344CB8AC3E}">
        <p14:creationId xmlns:p14="http://schemas.microsoft.com/office/powerpoint/2010/main" val="4244931090"/>
      </p:ext>
    </p:extLst>
  </p:cSld>
  <p:clrMapOvr>
    <a:masterClrMapping/>
  </p:clrMapOvr>
  <p:transition spd="slow"/>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Colossians 3:5-17</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Let the word of Christ dwell in you richly, teaching and admonishing one another in all wisdom, singing psalms and hymns and spiritual songs, with thankfulness in your hearts to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whatever you do, in word or deed, do everything in the name of the Lord Jesus, giving thanks to God the Father through him.</a:t>
            </a:r>
          </a:p>
        </p:txBody>
      </p:sp>
    </p:spTree>
    <p:extLst>
      <p:ext uri="{BB962C8B-B14F-4D97-AF65-F5344CB8AC3E}">
        <p14:creationId xmlns:p14="http://schemas.microsoft.com/office/powerpoint/2010/main" val="595352063"/>
      </p:ext>
    </p:extLst>
  </p:cSld>
  <p:clrMapOvr>
    <a:masterClrMapping/>
  </p:clrMapOvr>
  <p:transition spd="slow"/>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1 Thessalonians 5:8-10</a:t>
            </a:r>
          </a:p>
          <a:p>
            <a:pPr eaLnBrk="1" hangingPunct="1">
              <a:spcBef>
                <a:spcPts val="0"/>
              </a:spcBef>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since we belong to the day, let us be sober, having put on the breastplate of faith and love, and for a helmet the hope of salvation.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God has not destined us for wrath, but to obtain salvation through our Lord Jesus Christ,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who died for us so that whether we are awake or asleep we might live with him.</a:t>
            </a:r>
          </a:p>
        </p:txBody>
      </p:sp>
    </p:spTree>
    <p:extLst>
      <p:ext uri="{BB962C8B-B14F-4D97-AF65-F5344CB8AC3E}">
        <p14:creationId xmlns:p14="http://schemas.microsoft.com/office/powerpoint/2010/main" val="3365548173"/>
      </p:ext>
    </p:extLst>
  </p:cSld>
  <p:clrMapOvr>
    <a:masterClrMapping/>
  </p:clrMapOvr>
  <p:transition spd="slow"/>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19. How can we escape the wrath of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 justifies, or accounts righteous, penitent sinners who confess faith in our Lord Jesus Christ.</a:t>
            </a:r>
          </a:p>
          <a:p>
            <a:pPr eaLnBrk="1" hangingPunct="1">
              <a:spcAft>
                <a:spcPts val="0"/>
              </a:spcAft>
              <a:defRPr/>
            </a:pPr>
            <a:r>
              <a:rPr lang="en-US" sz="2800" b="1">
                <a:solidFill>
                  <a:srgbClr val="000000"/>
                </a:solidFill>
                <a:ea typeface="Times New Roman" panose="02020603050405020304" pitchFamily="18" charset="0"/>
              </a:rPr>
              <a:t>CoF Article IX – Justification and Regeneration</a:t>
            </a:r>
          </a:p>
          <a:p>
            <a:pPr eaLnBrk="1" hangingPunct="1">
              <a:spcBef>
                <a:spcPts val="0"/>
              </a:spcBef>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believe we are never accounted righteous before God through our works or merit, but that penitent sinners are justified or accounted righteous before God only by faith in our Lord Jesus Christ.</a:t>
            </a:r>
          </a:p>
        </p:txBody>
      </p:sp>
    </p:spTree>
    <p:extLst>
      <p:ext uri="{BB962C8B-B14F-4D97-AF65-F5344CB8AC3E}">
        <p14:creationId xmlns:p14="http://schemas.microsoft.com/office/powerpoint/2010/main" val="2651957707"/>
      </p:ext>
    </p:extLst>
  </p:cSld>
  <p:clrMapOvr>
    <a:masterClrMapping/>
  </p:clrMapOvr>
  <p:transition spd="slow"/>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dirty="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dirty="0">
                <a:solidFill>
                  <a:schemeClr val="bg2">
                    <a:lumMod val="25000"/>
                  </a:schemeClr>
                </a:solidFill>
              </a:rPr>
              <a:t>Ecumenical Affirmations</a:t>
            </a:r>
          </a:p>
          <a:p>
            <a:pPr eaLnBrk="1" fontAlgn="auto" hangingPunct="1">
              <a:spcBef>
                <a:spcPts val="0"/>
              </a:spcBef>
              <a:spcAft>
                <a:spcPts val="600"/>
              </a:spcAft>
              <a:defRPr/>
            </a:pPr>
            <a:r>
              <a:rPr lang="en-US" sz="2800" b="1" dirty="0">
                <a:solidFill>
                  <a:schemeClr val="bg2">
                    <a:lumMod val="25000"/>
                  </a:schemeClr>
                </a:solidFill>
              </a:rPr>
              <a:t>We believe in the Holy Spirit, the Lord, the giver of life, who proceeds from the Father and the Son, who with the Father and the Son is worshiped and glorified, who has spoken through the prophets. </a:t>
            </a:r>
            <a:endPar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7940411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3BE7EF-18A1-E474-1068-FDE3BE3A6F79}"/>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 </a:t>
            </a:r>
          </a:p>
          <a:p>
            <a:pPr eaLnBrk="1" hangingPunct="1">
              <a:spcAft>
                <a:spcPts val="0"/>
              </a:spcAft>
              <a:defRPr/>
            </a:pPr>
            <a:r>
              <a:rPr lang="en-US" sz="2800" b="1">
                <a:solidFill>
                  <a:srgbClr val="000000"/>
                </a:solidFill>
                <a:ea typeface="Times New Roman" panose="02020603050405020304" pitchFamily="18" charset="0"/>
              </a:rPr>
              <a:t>Genesis 1:1-31</a:t>
            </a:r>
            <a:endParaRPr lang="en-US" sz="2800" b="1">
              <a:solidFill>
                <a:srgbClr val="000000"/>
              </a:solidFill>
              <a:ea typeface="Times New Roman" panose="02020603050405020304" pitchFamily="18" charset="0"/>
              <a:cs typeface="Segoe UI"/>
            </a:endParaRPr>
          </a:p>
          <a:p>
            <a:pPr eaLnBrk="1" hangingPunct="1">
              <a:spcBef>
                <a:spcPts val="0"/>
              </a:spcBef>
              <a:defRPr/>
            </a:pP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14 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said, “Let there be lights in the expanse of the heavens to separate the day from the night. And let them be for signs and for seasons,</a:t>
            </a:r>
            <a:r>
              <a:rPr sz="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t>
            </a:r>
            <a:r>
              <a:rPr sz="800" u="sng" baseline="30000">
                <a:solidFill>
                  <a:srgbClr val="4A4A4A"/>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hlinkClick r:id="rId2" tooltip="See footnote f"/>
              </a:rPr>
              <a:t>f</a:t>
            </a:r>
            <a:r>
              <a:rPr sz="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and for days and years, </a:t>
            </a: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15 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let them be lights in the expanse of the heavens to give light upon the earth.” And it was so. </a:t>
            </a: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16 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made the two great lights—the greater light to rule the day and the lesser light to rule the night—and the stars. </a:t>
            </a: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the Holy Spirit, the Lord, the giver of life, who proceeds from the Father and the Son, who with the Father and the Son is worshiped and glorified, who has spoken through the prophets. </a:t>
            </a: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20. Do you believe in the Holy Spirit? </a:t>
            </a:r>
          </a:p>
        </p:txBody>
      </p:sp>
    </p:spTree>
    <p:extLst>
      <p:ext uri="{BB962C8B-B14F-4D97-AF65-F5344CB8AC3E}">
        <p14:creationId xmlns:p14="http://schemas.microsoft.com/office/powerpoint/2010/main" val="4070912776"/>
      </p:ext>
    </p:extLst>
  </p:cSld>
  <p:clrMapOvr>
    <a:masterClrMapping/>
  </p:clrMapOvr>
  <p:transition spd="slow"/>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the Holy Spirit, the Lord, the giver of life, who proceeds from the Father and the Son, who with the Father and the Son is worshiped and glorified, who has spoken through the prophets. </a:t>
            </a: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20. Do you believe in the Holy Spirit?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believe in the Holy Spirit, the Lord, the giver of life.</a:t>
            </a:r>
          </a:p>
        </p:txBody>
      </p:sp>
    </p:spTree>
    <p:extLst>
      <p:ext uri="{BB962C8B-B14F-4D97-AF65-F5344CB8AC3E}">
        <p14:creationId xmlns:p14="http://schemas.microsoft.com/office/powerpoint/2010/main" val="2298408289"/>
      </p:ext>
    </p:extLst>
  </p:cSld>
  <p:clrMapOvr>
    <a:masterClrMapping/>
  </p:clrMapOvr>
  <p:transition spd="slow"/>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20. Do you believe in the Holy Spirit?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believe in the Holy Spirit, the Lord, the giver of life.</a:t>
            </a:r>
          </a:p>
          <a:p>
            <a:pPr eaLnBrk="1" hangingPunct="1">
              <a:spcAft>
                <a:spcPts val="0"/>
              </a:spcAft>
              <a:defRPr/>
            </a:pPr>
            <a:r>
              <a:rPr lang="en-US" sz="2800" b="1">
                <a:solidFill>
                  <a:srgbClr val="000000"/>
                </a:solidFill>
                <a:ea typeface="Times New Roman" panose="02020603050405020304" pitchFamily="18" charset="0"/>
              </a:rPr>
              <a:t>Isaiah 11:2</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the Spirit of the Lord shall rest upon him,</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the </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Spirit</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of </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wisdom</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and understanding,</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the Spirit of </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counsel</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and might,</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the Spirit of knowledge and the fear of the Lord.</a:t>
            </a:r>
          </a:p>
        </p:txBody>
      </p:sp>
    </p:spTree>
    <p:extLst>
      <p:ext uri="{BB962C8B-B14F-4D97-AF65-F5344CB8AC3E}">
        <p14:creationId xmlns:p14="http://schemas.microsoft.com/office/powerpoint/2010/main" val="1645502956"/>
      </p:ext>
    </p:extLst>
  </p:cSld>
  <p:clrMapOvr>
    <a:masterClrMapping/>
  </p:clrMapOvr>
  <p:transition spd="slow"/>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20. Do you believe in the Holy Spirit?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believe in the Holy Spirit, the Lord, the giver of life.</a:t>
            </a:r>
          </a:p>
          <a:p>
            <a:pPr eaLnBrk="1" hangingPunct="1">
              <a:spcAft>
                <a:spcPts val="0"/>
              </a:spcAft>
              <a:defRPr/>
            </a:pPr>
            <a:r>
              <a:rPr lang="en-US" sz="2800" b="1">
                <a:solidFill>
                  <a:srgbClr val="000000"/>
                </a:solidFill>
                <a:ea typeface="Times New Roman" panose="02020603050405020304" pitchFamily="18" charset="0"/>
              </a:rPr>
              <a:t>Isaiah 61:1</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Spirit of the Lord God is upon me,</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because the Lord has anointed me</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to bring good news to the poor;</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he has sent me to bind up the brokenhearted,</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to proclaim liberty to the captives,</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and the opening of the prison to those who are bound</a:t>
            </a:r>
          </a:p>
        </p:txBody>
      </p:sp>
    </p:spTree>
    <p:extLst>
      <p:ext uri="{BB962C8B-B14F-4D97-AF65-F5344CB8AC3E}">
        <p14:creationId xmlns:p14="http://schemas.microsoft.com/office/powerpoint/2010/main" val="2118892710"/>
      </p:ext>
    </p:extLst>
  </p:cSld>
  <p:clrMapOvr>
    <a:masterClrMapping/>
  </p:clrMapOvr>
  <p:transition spd="slow"/>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20. Do you believe in the Holy Spirit?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believe in the Holy Spirit, the Lord, the giver of life.</a:t>
            </a:r>
          </a:p>
          <a:p>
            <a:pPr eaLnBrk="1" hangingPunct="1">
              <a:spcAft>
                <a:spcPts val="0"/>
              </a:spcAft>
              <a:defRPr/>
            </a:pPr>
            <a:r>
              <a:rPr lang="en-US" sz="2800" b="1">
                <a:solidFill>
                  <a:srgbClr val="000000"/>
                </a:solidFill>
                <a:ea typeface="Times New Roman" panose="02020603050405020304" pitchFamily="18" charset="0"/>
              </a:rPr>
              <a:t>2 Corinthians 3:17-18</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Now the Lord is the Spirit, and where the Spirit of the Lord is, there is freedom.</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 18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we all, with unveiled face, beholding the glory of the Lord, are being transformed into the same image from one degree of glory to another. For this comes from the Lord who is the Spirit.</a:t>
            </a:r>
          </a:p>
          <a:p>
            <a:pPr eaLnBrk="1" hangingPunct="1">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929447832"/>
      </p:ext>
    </p:extLst>
  </p:cSld>
  <p:clrMapOvr>
    <a:masterClrMapping/>
  </p:clrMapOvr>
  <p:transition spd="slow"/>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20. Do you believe in the Holy Spirit?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believe in the Holy Spirit, the Lord, the giver of life.</a:t>
            </a:r>
          </a:p>
          <a:p>
            <a:pPr eaLnBrk="1" hangingPunct="1">
              <a:spcAft>
                <a:spcPts val="0"/>
              </a:spcAft>
              <a:defRPr/>
            </a:pPr>
            <a:r>
              <a:rPr lang="en-US" sz="2800" b="1">
                <a:solidFill>
                  <a:srgbClr val="000000"/>
                </a:solidFill>
                <a:ea typeface="Times New Roman" panose="02020603050405020304" pitchFamily="18" charset="0"/>
              </a:rPr>
              <a:t>John 6:63</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It is the Spirit who gives life; the flesh is no help at all. The words that I have spoken to you are spirit and life.</a:t>
            </a:r>
          </a:p>
          <a:p>
            <a:pPr eaLnBrk="1" hangingPunct="1">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309549505"/>
      </p:ext>
    </p:extLst>
  </p:cSld>
  <p:clrMapOvr>
    <a:masterClrMapping/>
  </p:clrMapOvr>
  <p:transition spd="slow"/>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20. Do you believe in the Holy Spirit?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believe in the Holy Spirit, the Lord, the giver of life.</a:t>
            </a:r>
          </a:p>
          <a:p>
            <a:pPr eaLnBrk="1" hangingPunct="1">
              <a:spcAft>
                <a:spcPts val="0"/>
              </a:spcAft>
              <a:defRPr/>
            </a:pPr>
            <a:r>
              <a:rPr lang="en-US" sz="2800" b="1">
                <a:solidFill>
                  <a:srgbClr val="000000"/>
                </a:solidFill>
                <a:ea typeface="Times New Roman" panose="02020603050405020304" pitchFamily="18" charset="0"/>
              </a:rPr>
              <a:t>Romans 8:11</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If the Spirit of him who raised Jesus from the dead dwells in you, he who raised Christ Jesus from the dead will also give life to your mortal bodies through his Spirit who dwells in you.</a:t>
            </a:r>
          </a:p>
          <a:p>
            <a:pPr eaLnBrk="1" hangingPunct="1">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023226717"/>
      </p:ext>
    </p:extLst>
  </p:cSld>
  <p:clrMapOvr>
    <a:masterClrMapping/>
  </p:clrMapOvr>
  <p:transition spd="slow"/>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20. Do you believe in the Holy Spirit?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believe in the Holy Spirit, the Lord, the giver of life.</a:t>
            </a:r>
          </a:p>
          <a:p>
            <a:pPr eaLnBrk="1" hangingPunct="1">
              <a:spcAft>
                <a:spcPts val="0"/>
              </a:spcAft>
              <a:defRPr/>
            </a:pPr>
            <a:r>
              <a:rPr lang="en-US" sz="2800" b="1">
                <a:solidFill>
                  <a:srgbClr val="000000"/>
                </a:solidFill>
                <a:ea typeface="Times New Roman" panose="02020603050405020304" pitchFamily="18" charset="0"/>
              </a:rPr>
              <a:t>Galatians 6:8</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the one who sows to his own flesh will from the flesh reap corruption, but the one who sows to the Spirit will from the Spirit reap eternal life. </a:t>
            </a:r>
          </a:p>
          <a:p>
            <a:pPr eaLnBrk="1" hangingPunct="1">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11567562"/>
      </p:ext>
    </p:extLst>
  </p:cSld>
  <p:clrMapOvr>
    <a:masterClrMapping/>
  </p:clrMapOvr>
  <p:transition spd="slow"/>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the Holy Spirit, the Lord, the giver of life, who proceeds from the Father and the Son, who with the Father and the Son is worshiped and glorified, who has spoken through the prophets. </a:t>
            </a: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p:txBody>
      </p:sp>
    </p:spTree>
    <p:extLst>
      <p:ext uri="{BB962C8B-B14F-4D97-AF65-F5344CB8AC3E}">
        <p14:creationId xmlns:p14="http://schemas.microsoft.com/office/powerpoint/2010/main" val="4272484528"/>
      </p:ext>
    </p:extLst>
  </p:cSld>
  <p:clrMapOvr>
    <a:masterClrMapping/>
  </p:clrMapOvr>
  <p:transition spd="slow"/>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the Holy Spirit, the Lord, the giver of life, who proceeds from the Father and the Son, who with the Father and the Son is worshiped and glorified, who has spoken through the prophets. </a:t>
            </a: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The Spirit proceeds from the Father and the Son and with the Father and the Son is worshiped and glorified. </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29562835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23EB60-32AD-2320-4FE5-EEFB7C1FFD4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 </a:t>
            </a:r>
          </a:p>
          <a:p>
            <a:pPr eaLnBrk="1" hangingPunct="1">
              <a:spcAft>
                <a:spcPts val="0"/>
              </a:spcAft>
              <a:defRPr/>
            </a:pPr>
            <a:r>
              <a:rPr lang="en-US" sz="2800" b="1">
                <a:solidFill>
                  <a:srgbClr val="000000"/>
                </a:solidFill>
                <a:ea typeface="Times New Roman" panose="02020603050405020304" pitchFamily="18" charset="0"/>
              </a:rPr>
              <a:t>Genesis 1:1-31</a:t>
            </a:r>
            <a:endParaRPr lang="en-US" sz="2800" b="1">
              <a:solidFill>
                <a:srgbClr val="000000"/>
              </a:solidFill>
              <a:ea typeface="Times New Roman" panose="02020603050405020304" pitchFamily="18" charset="0"/>
              <a:cs typeface="Segoe UI"/>
            </a:endParaRPr>
          </a:p>
          <a:p>
            <a:pPr eaLnBrk="1" hangingPunct="1">
              <a:spcBef>
                <a:spcPts val="0"/>
              </a:spcBef>
              <a:defRPr/>
            </a:pP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17 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set them in the expanse of the heavens to give light on the earth, </a:t>
            </a: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18 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to rule over the day and over the night, and to separate the light from the darkness. And God saw that it was good. </a:t>
            </a: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19 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there was evening and there was morning, the fourth day.</a:t>
            </a: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The Spirit proceeds from the Father and the Son and with the Father and the Son is worshiped and glorified.</a:t>
            </a:r>
          </a:p>
          <a:p>
            <a:pPr eaLnBrk="1" hangingPunct="1">
              <a:spcAft>
                <a:spcPts val="0"/>
              </a:spcAft>
              <a:defRPr/>
            </a:pPr>
            <a:r>
              <a:rPr lang="en-US" sz="2800" b="1">
                <a:solidFill>
                  <a:srgbClr val="000000"/>
                </a:solidFill>
                <a:ea typeface="Times New Roman" panose="02020603050405020304" pitchFamily="18" charset="0"/>
              </a:rPr>
              <a:t>Matthew 28:19-20</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Go therefore and make disciples of all nations, baptizing them in the name of the Father and of the Son and of the Holy Spirit,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teaching them to observe all that I have commanded you. And behold, I am with you always, to the end of the age.”</a:t>
            </a:r>
          </a:p>
          <a:p>
            <a:pPr eaLnBrk="1" hangingPunct="1">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286396480"/>
      </p:ext>
    </p:extLst>
  </p:cSld>
  <p:clrMapOvr>
    <a:masterClrMapping/>
  </p:clrMapOvr>
  <p:transition spd="slow"/>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The Spirit proceeds from the Father and the Son and with the Father and the Son is worshiped and glorified.</a:t>
            </a:r>
          </a:p>
          <a:p>
            <a:pPr eaLnBrk="1" hangingPunct="1">
              <a:spcAft>
                <a:spcPts val="0"/>
              </a:spcAft>
              <a:defRPr/>
            </a:pPr>
            <a:r>
              <a:rPr lang="en-US" sz="2800" b="1">
                <a:solidFill>
                  <a:srgbClr val="000000"/>
                </a:solidFill>
                <a:ea typeface="Times New Roman" panose="02020603050405020304" pitchFamily="18" charset="0"/>
              </a:rPr>
              <a:t>Romans 8:9</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You, however, are not in the flesh but in the Spirit, if in fact the Spirit of God dwells in you. Anyone who does not have the Spirit of Christ does not belong to him.</a:t>
            </a:r>
          </a:p>
          <a:p>
            <a:pPr eaLnBrk="1" hangingPunct="1">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587146859"/>
      </p:ext>
    </p:extLst>
  </p:cSld>
  <p:clrMapOvr>
    <a:masterClrMapping/>
  </p:clrMapOvr>
  <p:transition spd="slow"/>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The Spirit proceeds from the Father and the Son and with the Father and the Son is worshiped and glorified.</a:t>
            </a:r>
          </a:p>
          <a:p>
            <a:pPr eaLnBrk="1" hangingPunct="1">
              <a:spcAft>
                <a:spcPts val="0"/>
              </a:spcAft>
              <a:defRPr/>
            </a:pPr>
            <a:r>
              <a:rPr lang="en-US" sz="2800" b="1">
                <a:solidFill>
                  <a:srgbClr val="000000"/>
                </a:solidFill>
                <a:ea typeface="Times New Roman" panose="02020603050405020304" pitchFamily="18" charset="0"/>
              </a:rPr>
              <a:t>1 Corinthians 2:9-11</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as it is written, </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“What no eye has seen, nor ear heard,</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nor the heart of man imagined,</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what God has prepared for those who love him”—</a:t>
            </a:r>
          </a:p>
          <a:p>
            <a:pPr eaLnBrk="1" hangingPunct="1">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45213033"/>
      </p:ext>
    </p:extLst>
  </p:cSld>
  <p:clrMapOvr>
    <a:masterClrMapping/>
  </p:clrMapOvr>
  <p:transition spd="slow"/>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The Spirit proceeds from the Father and the Son and with the Father and the Son is worshiped and glorified.</a:t>
            </a:r>
          </a:p>
          <a:p>
            <a:pPr eaLnBrk="1" hangingPunct="1">
              <a:spcAft>
                <a:spcPts val="0"/>
              </a:spcAft>
              <a:defRPr/>
            </a:pPr>
            <a:r>
              <a:rPr lang="en-US" sz="2800" b="1">
                <a:solidFill>
                  <a:srgbClr val="000000"/>
                </a:solidFill>
                <a:ea typeface="Times New Roman" panose="02020603050405020304" pitchFamily="18" charset="0"/>
              </a:rPr>
              <a:t>1 Corinthians 2:9-11</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these things God has revealed to us through the Spirit. For the Spirit searches everything, even the depths of God.</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 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who knows a person's thoughts except the spirit of that person, which is in him? So also no one comprehends the thoughts of God except the Spirit of God.</a:t>
            </a:r>
          </a:p>
        </p:txBody>
      </p:sp>
    </p:spTree>
    <p:extLst>
      <p:ext uri="{BB962C8B-B14F-4D97-AF65-F5344CB8AC3E}">
        <p14:creationId xmlns:p14="http://schemas.microsoft.com/office/powerpoint/2010/main" val="2070823537"/>
      </p:ext>
    </p:extLst>
  </p:cSld>
  <p:clrMapOvr>
    <a:masterClrMapping/>
  </p:clrMapOvr>
  <p:transition spd="slow"/>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The Spirit proceeds from the Father and the Son and with the Father and the Son is worshiped and glorified.</a:t>
            </a:r>
          </a:p>
          <a:p>
            <a:pPr eaLnBrk="1" hangingPunct="1">
              <a:spcAft>
                <a:spcPts val="0"/>
              </a:spcAft>
              <a:defRPr/>
            </a:pPr>
            <a:r>
              <a:rPr lang="en-US" sz="2800" b="1">
                <a:solidFill>
                  <a:srgbClr val="000000"/>
                </a:solidFill>
                <a:ea typeface="Times New Roman" panose="02020603050405020304" pitchFamily="18" charset="0"/>
              </a:rPr>
              <a:t>1 Corinthians 3:16</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Do you not know that you are God's temple and that God's Spirit dwells in you?</a:t>
            </a:r>
          </a:p>
        </p:txBody>
      </p:sp>
    </p:spTree>
    <p:extLst>
      <p:ext uri="{BB962C8B-B14F-4D97-AF65-F5344CB8AC3E}">
        <p14:creationId xmlns:p14="http://schemas.microsoft.com/office/powerpoint/2010/main" val="2205779538"/>
      </p:ext>
    </p:extLst>
  </p:cSld>
  <p:clrMapOvr>
    <a:masterClrMapping/>
  </p:clrMapOvr>
  <p:transition spd="slow"/>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The Spirit proceeds from the Father and the Son and with the Father and the Son is worshiped and glorified.</a:t>
            </a:r>
          </a:p>
          <a:p>
            <a:pPr eaLnBrk="1" hangingPunct="1">
              <a:spcAft>
                <a:spcPts val="0"/>
              </a:spcAft>
              <a:defRPr/>
            </a:pPr>
            <a:r>
              <a:rPr lang="en-US" sz="2800" b="1">
                <a:solidFill>
                  <a:srgbClr val="000000"/>
                </a:solidFill>
                <a:ea typeface="Times New Roman" panose="02020603050405020304" pitchFamily="18" charset="0"/>
              </a:rPr>
              <a:t>Galatians 4:6</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because you are sons, God has sent the Spirit of his Son into our hearts, crying, “Abba! Father!”</a:t>
            </a:r>
          </a:p>
        </p:txBody>
      </p:sp>
    </p:spTree>
    <p:extLst>
      <p:ext uri="{BB962C8B-B14F-4D97-AF65-F5344CB8AC3E}">
        <p14:creationId xmlns:p14="http://schemas.microsoft.com/office/powerpoint/2010/main" val="367347002"/>
      </p:ext>
    </p:extLst>
  </p:cSld>
  <p:clrMapOvr>
    <a:masterClrMapping/>
  </p:clrMapOvr>
  <p:transition spd="slow"/>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the Holy Spirit, the Lord, the giver of life, who proceeds from the Father and the Son, who with the Father and the Son is worshiped and glorified, who has spoken through the prophets. </a:t>
            </a: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has spoken through the prophets.</a:t>
            </a: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2716139673"/>
      </p:ext>
    </p:extLst>
  </p:cSld>
  <p:clrMapOvr>
    <a:masterClrMapping/>
  </p:clrMapOvr>
  <p:transition spd="slow"/>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has spoken through the prophets.</a:t>
            </a:r>
          </a:p>
          <a:p>
            <a:pPr eaLnBrk="1" hangingPunct="1">
              <a:spcAft>
                <a:spcPts val="0"/>
              </a:spcAft>
              <a:defRPr/>
            </a:pPr>
            <a:r>
              <a:rPr lang="en-US" sz="2800" b="1">
                <a:solidFill>
                  <a:srgbClr val="000000"/>
                </a:solidFill>
                <a:ea typeface="Times New Roman" panose="02020603050405020304" pitchFamily="18" charset="0"/>
              </a:rPr>
              <a:t>2 Samuel 23:2</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Spirit of the Lord speaks by me;</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his word is on my tongue.</a:t>
            </a:r>
          </a:p>
        </p:txBody>
      </p:sp>
    </p:spTree>
    <p:extLst>
      <p:ext uri="{BB962C8B-B14F-4D97-AF65-F5344CB8AC3E}">
        <p14:creationId xmlns:p14="http://schemas.microsoft.com/office/powerpoint/2010/main" val="3320321320"/>
      </p:ext>
    </p:extLst>
  </p:cSld>
  <p:clrMapOvr>
    <a:masterClrMapping/>
  </p:clrMapOvr>
  <p:transition spd="slow"/>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has spoken through the prophets.</a:t>
            </a:r>
          </a:p>
          <a:p>
            <a:pPr eaLnBrk="1" hangingPunct="1">
              <a:spcAft>
                <a:spcPts val="0"/>
              </a:spcAft>
              <a:defRPr/>
            </a:pPr>
            <a:r>
              <a:rPr lang="en-US" sz="2800" b="1">
                <a:solidFill>
                  <a:srgbClr val="000000"/>
                </a:solidFill>
                <a:ea typeface="Times New Roman" panose="02020603050405020304" pitchFamily="18" charset="0"/>
              </a:rPr>
              <a:t>Isaiah 61:1-3</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Spirit of the Lord God is upon me, because the Lord has anointed me</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to bring good news to the poor; he has sent me to bind up the brokenhearted,</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to proclaim liberty to the captives, and the opening of the prison to those who are bound;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to proclaim the year of the Lord's favor, and the day of vengeance of our God; to comfort all who mourn; </a:t>
            </a:r>
          </a:p>
        </p:txBody>
      </p:sp>
    </p:spTree>
    <p:extLst>
      <p:ext uri="{BB962C8B-B14F-4D97-AF65-F5344CB8AC3E}">
        <p14:creationId xmlns:p14="http://schemas.microsoft.com/office/powerpoint/2010/main" val="3157683324"/>
      </p:ext>
    </p:extLst>
  </p:cSld>
  <p:clrMapOvr>
    <a:masterClrMapping/>
  </p:clrMapOvr>
  <p:transition spd="slow"/>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has spoken through the prophets.</a:t>
            </a:r>
          </a:p>
          <a:p>
            <a:pPr eaLnBrk="1" hangingPunct="1">
              <a:spcAft>
                <a:spcPts val="0"/>
              </a:spcAft>
              <a:defRPr/>
            </a:pPr>
            <a:r>
              <a:rPr lang="en-US" sz="2800" b="1">
                <a:solidFill>
                  <a:srgbClr val="000000"/>
                </a:solidFill>
                <a:ea typeface="Times New Roman" panose="02020603050405020304" pitchFamily="18" charset="0"/>
              </a:rPr>
              <a:t>Isaiah 61:1-3</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to grant to those who mourn in Zion—to give them a beautiful headdress instead of ashes, the oil of gladness instead of mourning, the garment of praise instead of a faint spirit; that they may be called oaks of righteousness, the planting of the Lord, that he may be glorified.</a:t>
            </a:r>
          </a:p>
        </p:txBody>
      </p:sp>
    </p:spTree>
    <p:extLst>
      <p:ext uri="{BB962C8B-B14F-4D97-AF65-F5344CB8AC3E}">
        <p14:creationId xmlns:p14="http://schemas.microsoft.com/office/powerpoint/2010/main" val="404721788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F1CFD36-7A75-213B-D0E7-C70D39CA546D}"/>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 </a:t>
            </a:r>
          </a:p>
          <a:p>
            <a:pPr eaLnBrk="1" hangingPunct="1">
              <a:spcAft>
                <a:spcPts val="0"/>
              </a:spcAft>
              <a:defRPr/>
            </a:pPr>
            <a:r>
              <a:rPr lang="en-US" sz="2800" b="1">
                <a:solidFill>
                  <a:srgbClr val="000000"/>
                </a:solidFill>
                <a:ea typeface="Times New Roman" panose="02020603050405020304" pitchFamily="18" charset="0"/>
              </a:rPr>
              <a:t>Genesis 1:1-31</a:t>
            </a:r>
            <a:endParaRPr lang="en-US" sz="2800" b="1">
              <a:solidFill>
                <a:srgbClr val="000000"/>
              </a:solidFill>
              <a:ea typeface="Times New Roman" panose="02020603050405020304" pitchFamily="18" charset="0"/>
              <a:cs typeface="Segoe UI"/>
            </a:endParaRPr>
          </a:p>
          <a:p>
            <a:pPr eaLnBrk="1" hangingPunct="1">
              <a:spcBef>
                <a:spcPts val="0"/>
              </a:spcBef>
              <a:defRPr/>
            </a:pP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20 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said, “Let the waters swarm with swarms of living creatures, and let birds</a:t>
            </a:r>
            <a:r>
              <a:rPr sz="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t>
            </a:r>
            <a:r>
              <a:rPr sz="800" u="sng" baseline="30000">
                <a:solidFill>
                  <a:srgbClr val="4A4A4A"/>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hlinkClick r:id="rId2" tooltip="See footnote g"/>
              </a:rPr>
              <a:t>g</a:t>
            </a:r>
            <a:r>
              <a:rPr sz="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fly above the earth across the expanse of the heavens.” </a:t>
            </a: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21 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God created the great sea creatures and every living creature that moves, with which the waters swarm, according to their kinds, and every winged bird according to its kind. And God saw that it was good.</a:t>
            </a:r>
            <a:endParaRPr sz="2800">
              <a:solidFill>
                <a:schemeClr val="bg2">
                  <a:lumMod val="25000"/>
                </a:schemeClr>
              </a:solidFill>
              <a:effectLst>
                <a:outerShdw blurRad="38100" dist="38100" dir="2700000" algn="tl">
                  <a:srgbClr val="000000">
                    <a:alpha val="43137"/>
                  </a:srgbClr>
                </a:outerShdw>
              </a:effectLst>
              <a:latin typeface="Arial Narrow" panose="020B0606020202030204" pitchFamily="34" charset="0"/>
            </a:endParaRPr>
          </a:p>
          <a:p>
            <a:pPr marL="514350" indent="-514350" eaLnBrk="1" fontAlgn="auto" hangingPunct="1">
              <a:buFont typeface="+mj-lt"/>
              <a:buAutoNum type="arabicPeriod"/>
              <a:defRPr/>
            </a:pP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has spoken through the prophets.</a:t>
            </a:r>
          </a:p>
          <a:p>
            <a:pPr eaLnBrk="1" hangingPunct="1">
              <a:spcAft>
                <a:spcPts val="0"/>
              </a:spcAft>
              <a:defRPr/>
            </a:pPr>
            <a:r>
              <a:rPr lang="en-US" sz="2800" b="1">
                <a:solidFill>
                  <a:srgbClr val="000000"/>
                </a:solidFill>
                <a:ea typeface="Times New Roman" panose="02020603050405020304" pitchFamily="18" charset="0"/>
              </a:rPr>
              <a:t>Zechariah 7:12</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They made their hearts diamond-hard lest they should hear the law and the words that the Lord of hosts had sent by his Spirit through the former prophets. Therefore great anger came from the Lord of hosts.</a:t>
            </a:r>
          </a:p>
        </p:txBody>
      </p:sp>
    </p:spTree>
    <p:extLst>
      <p:ext uri="{BB962C8B-B14F-4D97-AF65-F5344CB8AC3E}">
        <p14:creationId xmlns:p14="http://schemas.microsoft.com/office/powerpoint/2010/main" val="3192348980"/>
      </p:ext>
    </p:extLst>
  </p:cSld>
  <p:clrMapOvr>
    <a:masterClrMapping/>
  </p:clrMapOvr>
  <p:transition spd="slow"/>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has spoken through the prophets.</a:t>
            </a:r>
          </a:p>
          <a:p>
            <a:pPr eaLnBrk="1" hangingPunct="1">
              <a:spcAft>
                <a:spcPts val="0"/>
              </a:spcAft>
              <a:defRPr/>
            </a:pPr>
            <a:r>
              <a:rPr lang="en-US" sz="2800" b="1">
                <a:solidFill>
                  <a:srgbClr val="000000"/>
                </a:solidFill>
                <a:ea typeface="Times New Roman" panose="02020603050405020304" pitchFamily="18" charset="0"/>
              </a:rPr>
              <a:t>Matthew 1:22-23</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All this took place to fulfill what the Lord had spoken by the prophet:</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“Behold, the virgin shall conceive and bear a son,</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and they shall call his name Immanuel” (which means, God with us).</a:t>
            </a:r>
          </a:p>
        </p:txBody>
      </p:sp>
    </p:spTree>
    <p:extLst>
      <p:ext uri="{BB962C8B-B14F-4D97-AF65-F5344CB8AC3E}">
        <p14:creationId xmlns:p14="http://schemas.microsoft.com/office/powerpoint/2010/main" val="2756182803"/>
      </p:ext>
    </p:extLst>
  </p:cSld>
  <p:clrMapOvr>
    <a:masterClrMapping/>
  </p:clrMapOvr>
  <p:transition spd="slow"/>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has spoken through the prophets.</a:t>
            </a:r>
          </a:p>
          <a:p>
            <a:pPr eaLnBrk="1" hangingPunct="1">
              <a:spcAft>
                <a:spcPts val="0"/>
              </a:spcAft>
              <a:defRPr/>
            </a:pPr>
            <a:r>
              <a:rPr lang="en-US" sz="2800" b="1">
                <a:solidFill>
                  <a:srgbClr val="000000"/>
                </a:solidFill>
                <a:ea typeface="Times New Roman" panose="02020603050405020304" pitchFamily="18" charset="0"/>
              </a:rPr>
              <a:t>Hebrews 1:1-2</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Long ago, at many times and in many ways, God spoke to our fathers by the prophets,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in these last days he has spoken to us by his Son, whom he appointed the heir of all things, through whom also he created the world.</a:t>
            </a:r>
          </a:p>
        </p:txBody>
      </p:sp>
    </p:spTree>
    <p:extLst>
      <p:ext uri="{BB962C8B-B14F-4D97-AF65-F5344CB8AC3E}">
        <p14:creationId xmlns:p14="http://schemas.microsoft.com/office/powerpoint/2010/main" val="747391681"/>
      </p:ext>
    </p:extLst>
  </p:cSld>
  <p:clrMapOvr>
    <a:masterClrMapping/>
  </p:clrMapOvr>
  <p:transition spd="slow"/>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has spoken through the prophets.</a:t>
            </a:r>
          </a:p>
          <a:p>
            <a:pPr eaLnBrk="1" hangingPunct="1">
              <a:spcAft>
                <a:spcPts val="0"/>
              </a:spcAft>
              <a:defRPr/>
            </a:pPr>
            <a:r>
              <a:rPr lang="en-US" sz="2800" b="1">
                <a:solidFill>
                  <a:srgbClr val="000000"/>
                </a:solidFill>
                <a:ea typeface="Times New Roman" panose="02020603050405020304" pitchFamily="18" charset="0"/>
              </a:rPr>
              <a:t>1 Peter 1:10-12</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Concerning this salvation, the prophets who prophesied about the grace that was to be yours searched and inquired carefully,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inquiring what person or time the Spirit of Christ in them was indicating when he predicted the sufferings of Christ and the subsequent glories.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It was revealed to them that they were serving not themselves but you, in the things that have now been announced to you through those who preached the good news to you by the Holy Spirit sent from heaven, things into which angels long to look.</a:t>
            </a:r>
          </a:p>
        </p:txBody>
      </p:sp>
    </p:spTree>
    <p:extLst>
      <p:ext uri="{BB962C8B-B14F-4D97-AF65-F5344CB8AC3E}">
        <p14:creationId xmlns:p14="http://schemas.microsoft.com/office/powerpoint/2010/main" val="1826977054"/>
      </p:ext>
    </p:extLst>
  </p:cSld>
  <p:clrMapOvr>
    <a:masterClrMapping/>
  </p:clrMapOvr>
  <p:transition spd="slow"/>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21. Is the Holy Spirit God? </a:t>
            </a:r>
          </a:p>
          <a:p>
            <a:pPr marL="0" marR="0" lvl="0" indent="0" algn="l" defTabSz="914400" rtl="0" eaLnBrk="1" fontAlgn="auto" latinLnBrk="0" hangingPunct="1">
              <a:lnSpc>
                <a:spcPct val="100000"/>
              </a:lnSpc>
              <a:spcBef>
                <a:spcPts val="0"/>
              </a:spcBef>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He has spoken through the prophets.</a:t>
            </a:r>
          </a:p>
          <a:p>
            <a:pPr eaLnBrk="1" hangingPunct="1">
              <a:spcAft>
                <a:spcPts val="0"/>
              </a:spcAft>
              <a:defRPr/>
            </a:pPr>
            <a:r>
              <a:rPr lang="en-US" sz="2800" b="1">
                <a:solidFill>
                  <a:srgbClr val="000000"/>
                </a:solidFill>
                <a:ea typeface="Times New Roman" panose="02020603050405020304" pitchFamily="18" charset="0"/>
              </a:rPr>
              <a:t>2 Peter 1:20-21</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knowing this first of all, that no prophecy of Scripture comes from someone's own interpretation.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no prophecy was ever produced by the will of man, but men spoke from God as they were carried along by the Holy Spirit.</a:t>
            </a:r>
          </a:p>
        </p:txBody>
      </p:sp>
    </p:spTree>
    <p:extLst>
      <p:ext uri="{BB962C8B-B14F-4D97-AF65-F5344CB8AC3E}">
        <p14:creationId xmlns:p14="http://schemas.microsoft.com/office/powerpoint/2010/main" val="3086773645"/>
      </p:ext>
    </p:extLst>
  </p:cSld>
  <p:clrMapOvr>
    <a:masterClrMapping/>
  </p:clrMapOvr>
  <p:transition spd="slow"/>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the Holy Spirit, the Lord, the giver of life, who proceeds from the Father and the Son, who with the Father and the Son is worshiped and glorified, who has spoken through the prophets. </a:t>
            </a: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22. How does the Holy Spirit lead us to repentance? </a:t>
            </a:r>
          </a:p>
          <a:p>
            <a:pPr eaLnBrk="1" fontAlgn="auto" hangingPunct="1">
              <a:spcBef>
                <a:spcPts val="0"/>
              </a:spcBef>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819368318"/>
      </p:ext>
    </p:extLst>
  </p:cSld>
  <p:clrMapOvr>
    <a:masterClrMapping/>
  </p:clrMapOvr>
  <p:transition spd="slow"/>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the Holy Spirit, the Lord, the giver of life, who proceeds from the Father and the Son, who with the Father and the Son is worshiped and glorified, who has spoken through the prophets. </a:t>
            </a: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22. How does the Holy Spirit lead us to repentance?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convinces the world of sin, of righteousness, and of judgment.</a:t>
            </a:r>
          </a:p>
        </p:txBody>
      </p:sp>
    </p:spTree>
    <p:extLst>
      <p:ext uri="{BB962C8B-B14F-4D97-AF65-F5344CB8AC3E}">
        <p14:creationId xmlns:p14="http://schemas.microsoft.com/office/powerpoint/2010/main" val="1160412939"/>
      </p:ext>
    </p:extLst>
  </p:cSld>
  <p:clrMapOvr>
    <a:masterClrMapping/>
  </p:clrMapOvr>
  <p:transition spd="slow"/>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22. How does the Holy Spirit lead us to repentance?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convinces the world of sin, of righteousness, and of judgment.</a:t>
            </a:r>
          </a:p>
          <a:p>
            <a:pPr eaLnBrk="1" hangingPunct="1">
              <a:spcAft>
                <a:spcPts val="0"/>
              </a:spcAft>
              <a:defRPr/>
            </a:pPr>
            <a:r>
              <a:rPr lang="en-US" sz="2800" b="1">
                <a:solidFill>
                  <a:srgbClr val="000000"/>
                </a:solidFill>
                <a:ea typeface="Times New Roman" panose="02020603050405020304" pitchFamily="18" charset="0"/>
              </a:rPr>
              <a:t>Micah 3:8</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as for me, I am filled with power,</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with the Spirit of the Lord,</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and with justice and might,</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to declare to Jacob his transgression</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and to Israel his sin.</a:t>
            </a:r>
          </a:p>
        </p:txBody>
      </p:sp>
    </p:spTree>
    <p:extLst>
      <p:ext uri="{BB962C8B-B14F-4D97-AF65-F5344CB8AC3E}">
        <p14:creationId xmlns:p14="http://schemas.microsoft.com/office/powerpoint/2010/main" val="1384687840"/>
      </p:ext>
    </p:extLst>
  </p:cSld>
  <p:clrMapOvr>
    <a:masterClrMapping/>
  </p:clrMapOvr>
  <p:transition spd="slow"/>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22. How does the Holy Spirit lead us to repentance?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convinces the world of sin, of righteousness, and of judgment.</a:t>
            </a:r>
          </a:p>
          <a:p>
            <a:pPr eaLnBrk="1" hangingPunct="1">
              <a:spcAft>
                <a:spcPts val="0"/>
              </a:spcAft>
              <a:defRPr/>
            </a:pPr>
            <a:r>
              <a:rPr lang="en-US" sz="2800" b="1">
                <a:solidFill>
                  <a:srgbClr val="000000"/>
                </a:solidFill>
                <a:ea typeface="Times New Roman" panose="02020603050405020304" pitchFamily="18" charset="0"/>
              </a:rPr>
              <a:t>John 16:7-11</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Nevertheless, I tell you the truth: it is to your advantage that I go away, for if I do not go away, the Helper will not come to you. But if I go, I will send him to you.</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 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when he comes, he will convict the world concerning sin and righteousness and judgment: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concerning sin, because they do not believe in 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concerning righteousness, because I go to the Father, and you will see me no longer;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concerning judgment, because the ruler of this world is judged.</a:t>
            </a:r>
          </a:p>
        </p:txBody>
      </p:sp>
    </p:spTree>
    <p:extLst>
      <p:ext uri="{BB962C8B-B14F-4D97-AF65-F5344CB8AC3E}">
        <p14:creationId xmlns:p14="http://schemas.microsoft.com/office/powerpoint/2010/main" val="2179294224"/>
      </p:ext>
    </p:extLst>
  </p:cSld>
  <p:clrMapOvr>
    <a:masterClrMapping/>
  </p:clrMapOvr>
  <p:transition spd="slow"/>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22. How does the Holy Spirit lead us to repentance?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convinces the world of sin, of righteousness, and of judgment.</a:t>
            </a:r>
          </a:p>
          <a:p>
            <a:pPr eaLnBrk="1" hangingPunct="1">
              <a:spcAft>
                <a:spcPts val="0"/>
              </a:spcAft>
              <a:defRPr/>
            </a:pPr>
            <a:r>
              <a:rPr lang="en-US" sz="2800" b="1">
                <a:solidFill>
                  <a:srgbClr val="000000"/>
                </a:solidFill>
                <a:ea typeface="Times New Roman" panose="02020603050405020304" pitchFamily="18" charset="0"/>
              </a:rPr>
              <a:t>CoF Article III – The Holy Spirit</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believe in the Holy Spirit who proceeds from and is one in being with the Father and the Son. He convinces the world of sin, of righteousness and of judgment. He leads men through faithful response to the gospel into the fellowship of the Church. He comforts, sustains and empowers the faithful and guides them into all truth.</a:t>
            </a:r>
          </a:p>
        </p:txBody>
      </p:sp>
    </p:spTree>
    <p:extLst>
      <p:ext uri="{BB962C8B-B14F-4D97-AF65-F5344CB8AC3E}">
        <p14:creationId xmlns:p14="http://schemas.microsoft.com/office/powerpoint/2010/main" val="416436790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E369A23-CC0B-3B82-0E3A-8549E876186C}"/>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 </a:t>
            </a:r>
          </a:p>
          <a:p>
            <a:pPr eaLnBrk="1" hangingPunct="1">
              <a:spcAft>
                <a:spcPts val="0"/>
              </a:spcAft>
              <a:defRPr/>
            </a:pPr>
            <a:r>
              <a:rPr lang="en-US" sz="2800" b="1">
                <a:solidFill>
                  <a:srgbClr val="000000"/>
                </a:solidFill>
                <a:ea typeface="Times New Roman" panose="02020603050405020304" pitchFamily="18" charset="0"/>
              </a:rPr>
              <a:t>Genesis 1:1-31</a:t>
            </a:r>
            <a:endParaRPr lang="en-US" sz="2800" b="1">
              <a:solidFill>
                <a:srgbClr val="000000"/>
              </a:solidFill>
              <a:ea typeface="Times New Roman" panose="02020603050405020304" pitchFamily="18" charset="0"/>
              <a:cs typeface="Segoe UI"/>
            </a:endParaRPr>
          </a:p>
          <a:p>
            <a:pPr eaLnBrk="1" hangingPunct="1">
              <a:spcBef>
                <a:spcPts val="0"/>
              </a:spcBef>
              <a:defRPr/>
            </a:pP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22 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blessed them, saying, “Be fruitful and multiply and fill the waters in the seas, and let birds multiply on the earth.” </a:t>
            </a: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23 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there was evening and there was morning, the fifth day.</a:t>
            </a: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the Holy Spirit, the Lord, the giver of life, who proceeds from the Father and the Son, who with the Father and the Son is worshiped and glorified, who has spoken through the prophets. </a:t>
            </a: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23. Is salvation possible without the Spirit? </a:t>
            </a:r>
          </a:p>
        </p:txBody>
      </p:sp>
    </p:spTree>
    <p:extLst>
      <p:ext uri="{BB962C8B-B14F-4D97-AF65-F5344CB8AC3E}">
        <p14:creationId xmlns:p14="http://schemas.microsoft.com/office/powerpoint/2010/main" val="1249257720"/>
      </p:ext>
    </p:extLst>
  </p:cSld>
  <p:clrMapOvr>
    <a:masterClrMapping/>
  </p:clrMapOvr>
  <p:transition spd="slow"/>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the Holy Spirit, the Lord, the giver of life, who proceeds from the Father and the Son, who with the Father and the Son is worshiped and glorified, who has spoken through the prophets. </a:t>
            </a: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23. Is salvation possible without the Spirit?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 Spirit leads us through faithful response to the gospel into the fellowship of the Church.</a:t>
            </a:r>
          </a:p>
        </p:txBody>
      </p:sp>
    </p:spTree>
    <p:extLst>
      <p:ext uri="{BB962C8B-B14F-4D97-AF65-F5344CB8AC3E}">
        <p14:creationId xmlns:p14="http://schemas.microsoft.com/office/powerpoint/2010/main" val="3461561623"/>
      </p:ext>
    </p:extLst>
  </p:cSld>
  <p:clrMapOvr>
    <a:masterClrMapping/>
  </p:clrMapOvr>
  <p:transition spd="slow"/>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23. Is salvation possible without the Spirit?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 Spirit leads us through faithful response to the gospel into the fellowship of the Church.</a:t>
            </a:r>
          </a:p>
          <a:p>
            <a:pPr eaLnBrk="1" hangingPunct="1">
              <a:spcAft>
                <a:spcPts val="0"/>
              </a:spcAft>
              <a:defRPr/>
            </a:pPr>
            <a:r>
              <a:rPr lang="en-US" sz="2800" b="1">
                <a:solidFill>
                  <a:srgbClr val="000000"/>
                </a:solidFill>
                <a:ea typeface="Times New Roman" panose="02020603050405020304" pitchFamily="18" charset="0"/>
              </a:rPr>
              <a:t>CoF Article III – The Holy Spirit</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We believe in the Holy Spirit who proceeds from and is one in being with the Father and the Son. He convinces the world of sin, of righteousness and of judgment. He leads men through faithful response to the gospel into the fellowship of the Church. He comforts, sustains and empowers the faithful and guides them into all truth.</a:t>
            </a:r>
          </a:p>
        </p:txBody>
      </p:sp>
    </p:spTree>
    <p:extLst>
      <p:ext uri="{BB962C8B-B14F-4D97-AF65-F5344CB8AC3E}">
        <p14:creationId xmlns:p14="http://schemas.microsoft.com/office/powerpoint/2010/main" val="1969546596"/>
      </p:ext>
    </p:extLst>
  </p:cSld>
  <p:clrMapOvr>
    <a:masterClrMapping/>
  </p:clrMapOvr>
  <p:transition spd="slow"/>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23. Is salvation possible without the Spirit?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 Spirit leads us through faithful response to the gospel into the fellowship of the Church.</a:t>
            </a:r>
          </a:p>
          <a:p>
            <a:pPr eaLnBrk="1" hangingPunct="1">
              <a:spcAft>
                <a:spcPts val="0"/>
              </a:spcAft>
              <a:defRPr/>
            </a:pPr>
            <a:r>
              <a:rPr lang="en-US" sz="2800" b="1">
                <a:solidFill>
                  <a:srgbClr val="000000"/>
                </a:solidFill>
                <a:ea typeface="Times New Roman" panose="02020603050405020304" pitchFamily="18" charset="0"/>
              </a:rPr>
              <a:t>John 3:3-6</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Jesus answered him, “Truly, truly, I say to you, unless one is born again he cannot see the kingdom of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Nicodemus said to him, “How can a man be born when he is old? Can he enter a second time into his mother's womb and be born?”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Jesus answered, “Truly, truly, I say to you, unless one is born of water and the Spirit, he cannot enter the kingdom of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That which is born of the flesh is flesh, and that which is born of the Spirit is spirit.</a:t>
            </a:r>
          </a:p>
        </p:txBody>
      </p:sp>
    </p:spTree>
    <p:extLst>
      <p:ext uri="{BB962C8B-B14F-4D97-AF65-F5344CB8AC3E}">
        <p14:creationId xmlns:p14="http://schemas.microsoft.com/office/powerpoint/2010/main" val="3924441138"/>
      </p:ext>
    </p:extLst>
  </p:cSld>
  <p:clrMapOvr>
    <a:masterClrMapping/>
  </p:clrMapOvr>
  <p:transition spd="slow"/>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23. Is salvation possible without the Spirit?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 Spirit leads us through faithful response to the gospel into the fellowship of the Church.</a:t>
            </a:r>
          </a:p>
          <a:p>
            <a:pPr eaLnBrk="1" hangingPunct="1">
              <a:spcAft>
                <a:spcPts val="0"/>
              </a:spcAft>
              <a:defRPr/>
            </a:pPr>
            <a:r>
              <a:rPr lang="en-US" sz="2800" b="1">
                <a:solidFill>
                  <a:srgbClr val="000000"/>
                </a:solidFill>
                <a:ea typeface="Times New Roman" panose="02020603050405020304" pitchFamily="18" charset="0"/>
              </a:rPr>
              <a:t>Romans 8:9-17</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You, however, are not in the flesh but in the Spirit, if in fact the Spirit of God dwells in you. Anyone who does not have the Spirit of Christ does not belong to him.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if Christ is in you, although the body is dead because of sin, the Spirit is life because of righteousness.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If the Spirit of him who raised Jesus from the dead dwells in you, he who raised Christ Jesus from the dead will also give life to your mortal bodies through his Spirit who dwells in you.</a:t>
            </a:r>
          </a:p>
        </p:txBody>
      </p:sp>
    </p:spTree>
    <p:extLst>
      <p:ext uri="{BB962C8B-B14F-4D97-AF65-F5344CB8AC3E}">
        <p14:creationId xmlns:p14="http://schemas.microsoft.com/office/powerpoint/2010/main" val="1276440029"/>
      </p:ext>
    </p:extLst>
  </p:cSld>
  <p:clrMapOvr>
    <a:masterClrMapping/>
  </p:clrMapOvr>
  <p:transition spd="slow"/>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23. Is salvation possible without the Spirit?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 Spirit leads us through faithful response to the gospel into the fellowship of the Church.</a:t>
            </a:r>
          </a:p>
          <a:p>
            <a:pPr eaLnBrk="1" hangingPunct="1">
              <a:spcAft>
                <a:spcPts val="0"/>
              </a:spcAft>
              <a:defRPr/>
            </a:pPr>
            <a:r>
              <a:rPr lang="en-US" sz="2800" b="1">
                <a:solidFill>
                  <a:srgbClr val="000000"/>
                </a:solidFill>
                <a:ea typeface="Times New Roman" panose="02020603050405020304" pitchFamily="18" charset="0"/>
              </a:rPr>
              <a:t>Romans 8:9-17</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then, brothers, we are debtors, not to the flesh, to live according to the flesh.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if you live according to the flesh you will die, but if by the Spirit you put to death the deeds of the body, you will live.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all who are led by the Spirit of God are sons of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you did not receive the spirit of slavery to fall back into fear, but you have received the Spirit of adoption as sons, by whom we cry, “Abba! Father!” </a:t>
            </a:r>
          </a:p>
        </p:txBody>
      </p:sp>
    </p:spTree>
    <p:extLst>
      <p:ext uri="{BB962C8B-B14F-4D97-AF65-F5344CB8AC3E}">
        <p14:creationId xmlns:p14="http://schemas.microsoft.com/office/powerpoint/2010/main" val="3935866388"/>
      </p:ext>
    </p:extLst>
  </p:cSld>
  <p:clrMapOvr>
    <a:masterClrMapping/>
  </p:clrMapOvr>
  <p:transition spd="slow"/>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23. Is salvation possible without the Spirit?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 Spirit leads us through faithful response to the gospel into the fellowship of the Church.</a:t>
            </a:r>
          </a:p>
          <a:p>
            <a:pPr eaLnBrk="1" hangingPunct="1">
              <a:spcAft>
                <a:spcPts val="0"/>
              </a:spcAft>
              <a:defRPr/>
            </a:pPr>
            <a:r>
              <a:rPr lang="en-US" sz="2800" b="1">
                <a:solidFill>
                  <a:srgbClr val="000000"/>
                </a:solidFill>
                <a:ea typeface="Times New Roman" panose="02020603050405020304" pitchFamily="18" charset="0"/>
              </a:rPr>
              <a:t>Romans 8:9-17</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Spirit himself bears witness with our spirit that we are children of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if children, then heirs—heirs of God and fellow heirs with Christ, provided we suffer with him in order that we may also be glorified with him.</a:t>
            </a:r>
          </a:p>
        </p:txBody>
      </p:sp>
    </p:spTree>
    <p:extLst>
      <p:ext uri="{BB962C8B-B14F-4D97-AF65-F5344CB8AC3E}">
        <p14:creationId xmlns:p14="http://schemas.microsoft.com/office/powerpoint/2010/main" val="3729482257"/>
      </p:ext>
    </p:extLst>
  </p:cSld>
  <p:clrMapOvr>
    <a:masterClrMapping/>
  </p:clrMapOvr>
  <p:transition spd="slow"/>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23. Is salvation possible without the Spirit?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 Spirit leads us through faithful response to the gospel into the fellowship of the Church.</a:t>
            </a:r>
          </a:p>
          <a:p>
            <a:pPr eaLnBrk="1" hangingPunct="1">
              <a:spcAft>
                <a:spcPts val="0"/>
              </a:spcAft>
              <a:defRPr/>
            </a:pPr>
            <a:r>
              <a:rPr lang="en-US" sz="2800" b="1">
                <a:solidFill>
                  <a:srgbClr val="000000"/>
                </a:solidFill>
                <a:ea typeface="Times New Roman" panose="02020603050405020304" pitchFamily="18" charset="0"/>
              </a:rPr>
              <a:t>Ephesians 2:17-22</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he came and preached peace to you who were far off and peace to those who were near.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through him we both have access in one Spirit to the Father.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then you are no longer strangers and aliens, but you are fellow citizens with the saints and members of the household of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built on the foundation of the apostles and prophets, Christ Jesus himself being the cornerstone,</a:t>
            </a:r>
          </a:p>
        </p:txBody>
      </p:sp>
    </p:spTree>
    <p:extLst>
      <p:ext uri="{BB962C8B-B14F-4D97-AF65-F5344CB8AC3E}">
        <p14:creationId xmlns:p14="http://schemas.microsoft.com/office/powerpoint/2010/main" val="2823015536"/>
      </p:ext>
    </p:extLst>
  </p:cSld>
  <p:clrMapOvr>
    <a:masterClrMapping/>
  </p:clrMapOvr>
  <p:transition spd="slow"/>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23. Is salvation possible without the Spirit?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 Spirit leads us through faithful response to the gospel into the fellowship of the Church.</a:t>
            </a:r>
          </a:p>
          <a:p>
            <a:pPr eaLnBrk="1" hangingPunct="1">
              <a:spcAft>
                <a:spcPts val="0"/>
              </a:spcAft>
              <a:defRPr/>
            </a:pPr>
            <a:r>
              <a:rPr lang="en-US" sz="2800" b="1">
                <a:solidFill>
                  <a:srgbClr val="000000"/>
                </a:solidFill>
                <a:ea typeface="Times New Roman" panose="02020603050405020304" pitchFamily="18" charset="0"/>
              </a:rPr>
              <a:t>Ephesians 2:17-22</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in whom the whole structure, being joined together, grows into a holy temple in the Lord.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In him you also are being built together into a dwelling place for God by the Spirit.</a:t>
            </a:r>
          </a:p>
        </p:txBody>
      </p:sp>
    </p:spTree>
    <p:extLst>
      <p:ext uri="{BB962C8B-B14F-4D97-AF65-F5344CB8AC3E}">
        <p14:creationId xmlns:p14="http://schemas.microsoft.com/office/powerpoint/2010/main" val="1752946001"/>
      </p:ext>
    </p:extLst>
  </p:cSld>
  <p:clrMapOvr>
    <a:masterClrMapping/>
  </p:clrMapOvr>
  <p:transition spd="slow"/>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23. Is salvation possible without the Spirit?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 Spirit leads us through faithful response to the gospel into the fellowship of the Church.</a:t>
            </a:r>
          </a:p>
          <a:p>
            <a:pPr eaLnBrk="1" hangingPunct="1">
              <a:spcAft>
                <a:spcPts val="0"/>
              </a:spcAft>
              <a:defRPr/>
            </a:pPr>
            <a:r>
              <a:rPr lang="en-US" sz="2800" b="1">
                <a:solidFill>
                  <a:srgbClr val="000000"/>
                </a:solidFill>
                <a:ea typeface="Times New Roman" panose="02020603050405020304" pitchFamily="18" charset="0"/>
              </a:rPr>
              <a:t>Titus 3:4-7</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when the goodness and loving kindness of God our Savior appeared,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he saved us, not because of works done by us in righteousness, but according to his own mercy, by the washing of regeneration and renewal of the Holy Spirit,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whom he poured out on us richly through Jesus Christ our Savior,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that being justified by his grace we might become heirs according to the hope of eternal life. </a:t>
            </a:r>
          </a:p>
        </p:txBody>
      </p:sp>
    </p:spTree>
    <p:extLst>
      <p:ext uri="{BB962C8B-B14F-4D97-AF65-F5344CB8AC3E}">
        <p14:creationId xmlns:p14="http://schemas.microsoft.com/office/powerpoint/2010/main" val="4187913416"/>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7C17FBB-997A-7AA2-EC69-F0826184C2C5}"/>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 </a:t>
            </a:r>
          </a:p>
          <a:p>
            <a:pPr eaLnBrk="1" hangingPunct="1">
              <a:spcAft>
                <a:spcPts val="0"/>
              </a:spcAft>
              <a:defRPr/>
            </a:pPr>
            <a:r>
              <a:rPr lang="en-US" sz="2800" b="1">
                <a:solidFill>
                  <a:srgbClr val="000000"/>
                </a:solidFill>
                <a:ea typeface="Times New Roman" panose="02020603050405020304" pitchFamily="18" charset="0"/>
              </a:rPr>
              <a:t>Genesis 1:1-31</a:t>
            </a:r>
            <a:endParaRPr lang="en-US" sz="2800" b="1">
              <a:solidFill>
                <a:srgbClr val="000000"/>
              </a:solidFill>
              <a:ea typeface="Times New Roman" panose="02020603050405020304" pitchFamily="18" charset="0"/>
              <a:cs typeface="Segoe UI"/>
            </a:endParaRPr>
          </a:p>
          <a:p>
            <a:pPr eaLnBrk="1" hangingPunct="1">
              <a:spcBef>
                <a:spcPts val="0"/>
              </a:spcBef>
              <a:defRPr/>
            </a:pP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24 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said, “Let the earth bring forth living creatures according to their kinds—livestock and creeping things and beasts of the earth according to their kinds.” And it was so. </a:t>
            </a: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25 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made the beasts of the earth according to their kinds and the livestock according to their kinds, and everything that creeps on the ground according to its kind. And God saw that it was good.</a:t>
            </a:r>
            <a:endParaRPr sz="2800">
              <a:solidFill>
                <a:schemeClr val="bg2">
                  <a:lumMod val="25000"/>
                </a:schemeClr>
              </a:solidFill>
              <a:effectLst>
                <a:outerShdw blurRad="38100" dist="38100" dir="2700000" algn="tl">
                  <a:srgbClr val="000000">
                    <a:alpha val="43137"/>
                  </a:srgbClr>
                </a:outerShdw>
              </a:effectLst>
              <a:latin typeface="Arial Narrow" panose="020B0606020202030204" pitchFamily="34" charset="0"/>
            </a:endParaRPr>
          </a:p>
          <a:p>
            <a:pPr marL="514350" indent="-514350" eaLnBrk="1" fontAlgn="auto" hangingPunct="1">
              <a:buFont typeface="+mj-lt"/>
              <a:buAutoNum type="arabicPeriod"/>
              <a:defRPr/>
            </a:pP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the Holy Spirit, the Lord, the giver of life, who proceeds from the Father and the Son, who with the Father and the Son is worshiped and glorified, who has spoken through the prophets. </a:t>
            </a: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24. How does the Spirit work in the Church? </a:t>
            </a:r>
          </a:p>
        </p:txBody>
      </p:sp>
    </p:spTree>
    <p:extLst>
      <p:ext uri="{BB962C8B-B14F-4D97-AF65-F5344CB8AC3E}">
        <p14:creationId xmlns:p14="http://schemas.microsoft.com/office/powerpoint/2010/main" val="895288221"/>
      </p:ext>
    </p:extLst>
  </p:cSld>
  <p:clrMapOvr>
    <a:masterClrMapping/>
  </p:clrMapOvr>
  <p:transition spd="slow"/>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the Holy Spirit, the Lord, the giver of life, who proceeds from the Father and the Son, who with the Father and the Son is worshiped and glorified, who has spoken through the prophets. </a:t>
            </a: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24. How does the Spirit work in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comforts, sustains and empowers the faithful and guides us into all truth.</a:t>
            </a:r>
          </a:p>
        </p:txBody>
      </p:sp>
    </p:spTree>
    <p:extLst>
      <p:ext uri="{BB962C8B-B14F-4D97-AF65-F5344CB8AC3E}">
        <p14:creationId xmlns:p14="http://schemas.microsoft.com/office/powerpoint/2010/main" val="204182082"/>
      </p:ext>
    </p:extLst>
  </p:cSld>
  <p:clrMapOvr>
    <a:masterClrMapping/>
  </p:clrMapOvr>
  <p:transition spd="slow"/>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24. How does the Spirit work in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comforts, sustains and empowers the faithful and guides us into all truth.</a:t>
            </a:r>
          </a:p>
          <a:p>
            <a:pPr eaLnBrk="1" hangingPunct="1">
              <a:spcAft>
                <a:spcPts val="0"/>
              </a:spcAft>
              <a:defRPr/>
            </a:pPr>
            <a:r>
              <a:rPr lang="en-US" sz="2800" b="1">
                <a:solidFill>
                  <a:srgbClr val="000000"/>
                </a:solidFill>
                <a:ea typeface="Times New Roman" panose="02020603050405020304" pitchFamily="18" charset="0"/>
              </a:rPr>
              <a:t>John 14:25-26</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“These things I have spoken to you while I am still with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the Helper, the Holy Spirit, whom the Father will send in my name, he will teach you all things and bring to your remembrance all that I have said to you.</a:t>
            </a:r>
          </a:p>
        </p:txBody>
      </p:sp>
    </p:spTree>
    <p:extLst>
      <p:ext uri="{BB962C8B-B14F-4D97-AF65-F5344CB8AC3E}">
        <p14:creationId xmlns:p14="http://schemas.microsoft.com/office/powerpoint/2010/main" val="2041870087"/>
      </p:ext>
    </p:extLst>
  </p:cSld>
  <p:clrMapOvr>
    <a:masterClrMapping/>
  </p:clrMapOvr>
  <p:transition spd="slow"/>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24. How does the Spirit work in the Church?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comforts, sustains and empowers the faithful and guides us into all truth.</a:t>
            </a:r>
          </a:p>
          <a:p>
            <a:pPr eaLnBrk="1" hangingPunct="1">
              <a:spcAft>
                <a:spcPts val="0"/>
              </a:spcAft>
              <a:defRPr/>
            </a:pPr>
            <a:r>
              <a:rPr lang="en-US" sz="2800" b="1">
                <a:solidFill>
                  <a:srgbClr val="000000"/>
                </a:solidFill>
                <a:ea typeface="Times New Roman" panose="02020603050405020304" pitchFamily="18" charset="0"/>
              </a:rPr>
              <a:t>John 16:12-15</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 still have many things to say to you, but you cannot bear them now.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When the Spirit of truth comes, he will guide you into all the truth, for he will not speak on his own authority, but whatever he hears he will speak, and he will declare to you the things that are to come.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He will glorify me, for he will take what is mine and declare it to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All that the Father has is mine; therefore I said that he will take what is mine and declare it to you.</a:t>
            </a:r>
          </a:p>
        </p:txBody>
      </p:sp>
    </p:spTree>
    <p:extLst>
      <p:ext uri="{BB962C8B-B14F-4D97-AF65-F5344CB8AC3E}">
        <p14:creationId xmlns:p14="http://schemas.microsoft.com/office/powerpoint/2010/main" val="693102140"/>
      </p:ext>
    </p:extLst>
  </p:cSld>
  <p:clrMapOvr>
    <a:masterClrMapping/>
  </p:clrMapOvr>
  <p:transition spd="slow"/>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24. How does the Spirit work in the Church?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comforts, sustains and empowers the faithful and guides us into all truth.</a:t>
            </a:r>
          </a:p>
          <a:p>
            <a:pPr eaLnBrk="1" hangingPunct="1">
              <a:spcAft>
                <a:spcPts val="0"/>
              </a:spcAft>
              <a:defRPr/>
            </a:pPr>
            <a:r>
              <a:rPr lang="en-US" sz="2800" b="1">
                <a:solidFill>
                  <a:srgbClr val="000000"/>
                </a:solidFill>
                <a:ea typeface="Times New Roman" panose="02020603050405020304" pitchFamily="18" charset="0"/>
              </a:rPr>
              <a:t>Romans 8:2-6</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the law of the Spirit of life has set you free in Christ Jesus from the law of sin and death.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God has done what the law, weakened by the flesh, could not do. By sending his own Son in the likeness of sinful flesh and for sin, he condemned sin in the flesh,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in order that the righteous requirement of the law might be fulfilled in us, who walk not according to the flesh but according to the Spirit. </a:t>
            </a:r>
          </a:p>
        </p:txBody>
      </p:sp>
    </p:spTree>
    <p:extLst>
      <p:ext uri="{BB962C8B-B14F-4D97-AF65-F5344CB8AC3E}">
        <p14:creationId xmlns:p14="http://schemas.microsoft.com/office/powerpoint/2010/main" val="2400339101"/>
      </p:ext>
    </p:extLst>
  </p:cSld>
  <p:clrMapOvr>
    <a:masterClrMapping/>
  </p:clrMapOvr>
  <p:transition spd="slow"/>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24. How does the Spirit work in the Church?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comforts, sustains and empowers the faithful and guides us into all truth.</a:t>
            </a:r>
          </a:p>
          <a:p>
            <a:pPr eaLnBrk="1" hangingPunct="1">
              <a:spcAft>
                <a:spcPts val="0"/>
              </a:spcAft>
              <a:defRPr/>
            </a:pPr>
            <a:r>
              <a:rPr lang="en-US" sz="2800" b="1">
                <a:solidFill>
                  <a:srgbClr val="000000"/>
                </a:solidFill>
                <a:ea typeface="Times New Roman" panose="02020603050405020304" pitchFamily="18" charset="0"/>
              </a:rPr>
              <a:t>Romans 8:2-6</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those who live according to the flesh set their minds on the things of the flesh, but those who live according to the Spirit set their minds on the things of the Spirit.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to set the mind on the flesh is death, but to set the mind on the Spirit is life and peace.</a:t>
            </a:r>
          </a:p>
        </p:txBody>
      </p:sp>
    </p:spTree>
    <p:extLst>
      <p:ext uri="{BB962C8B-B14F-4D97-AF65-F5344CB8AC3E}">
        <p14:creationId xmlns:p14="http://schemas.microsoft.com/office/powerpoint/2010/main" val="3544472446"/>
      </p:ext>
    </p:extLst>
  </p:cSld>
  <p:clrMapOvr>
    <a:masterClrMapping/>
  </p:clrMapOvr>
  <p:transition spd="slow"/>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24. How does the Spirit work in the Church?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comforts, sustains and empowers the faithful and guides us into all truth.</a:t>
            </a:r>
          </a:p>
          <a:p>
            <a:pPr eaLnBrk="1" hangingPunct="1">
              <a:spcAft>
                <a:spcPts val="0"/>
              </a:spcAft>
              <a:defRPr/>
            </a:pPr>
            <a:r>
              <a:rPr lang="en-US" sz="2800" b="1">
                <a:solidFill>
                  <a:srgbClr val="000000"/>
                </a:solidFill>
                <a:ea typeface="Times New Roman" panose="02020603050405020304" pitchFamily="18" charset="0"/>
              </a:rPr>
              <a:t>Romans 8:12-17</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then, brothers, we are debtors, not to the flesh, to live according to the flesh.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if you live according to the flesh you will die, but if by the Spirit you put to death the deeds of the body, you will live.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all who are led by the Spirit of God are sons of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you did not receive the spirit of slavery to fall back into fear, but you have received the Spirit of adoption as sons, by whom we cry, “Abba! Father!”</a:t>
            </a:r>
          </a:p>
        </p:txBody>
      </p:sp>
    </p:spTree>
    <p:extLst>
      <p:ext uri="{BB962C8B-B14F-4D97-AF65-F5344CB8AC3E}">
        <p14:creationId xmlns:p14="http://schemas.microsoft.com/office/powerpoint/2010/main" val="2045676637"/>
      </p:ext>
    </p:extLst>
  </p:cSld>
  <p:clrMapOvr>
    <a:masterClrMapping/>
  </p:clrMapOvr>
  <p:transition spd="slow"/>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24. How does the Spirit work in the Church?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comforts, sustains and empowers the faithful and guides us into all truth.</a:t>
            </a:r>
          </a:p>
          <a:p>
            <a:pPr eaLnBrk="1" hangingPunct="1">
              <a:spcAft>
                <a:spcPts val="0"/>
              </a:spcAft>
              <a:defRPr/>
            </a:pPr>
            <a:r>
              <a:rPr lang="en-US" sz="2800" b="1">
                <a:solidFill>
                  <a:srgbClr val="000000"/>
                </a:solidFill>
                <a:ea typeface="Times New Roman" panose="02020603050405020304" pitchFamily="18" charset="0"/>
              </a:rPr>
              <a:t>Romans 8:12-17</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 Spirit himself bears witness with our spirit that we are children of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if children, then heirs—heirs of God and fellow heirs with Christ, provided we suffer with him in order that we may also be glorified with him.</a:t>
            </a:r>
          </a:p>
        </p:txBody>
      </p:sp>
    </p:spTree>
    <p:extLst>
      <p:ext uri="{BB962C8B-B14F-4D97-AF65-F5344CB8AC3E}">
        <p14:creationId xmlns:p14="http://schemas.microsoft.com/office/powerpoint/2010/main" val="3585137410"/>
      </p:ext>
    </p:extLst>
  </p:cSld>
  <p:clrMapOvr>
    <a:masterClrMapping/>
  </p:clrMapOvr>
  <p:transition spd="slow"/>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24. How does the Spirit work in the Church?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comforts, sustains and empowers the faithful and guides us into all truth.</a:t>
            </a:r>
          </a:p>
          <a:p>
            <a:pPr eaLnBrk="1" hangingPunct="1">
              <a:spcAft>
                <a:spcPts val="0"/>
              </a:spcAft>
              <a:defRPr/>
            </a:pPr>
            <a:r>
              <a:rPr lang="en-US" sz="2800" b="1">
                <a:solidFill>
                  <a:srgbClr val="000000"/>
                </a:solidFill>
                <a:ea typeface="Times New Roman" panose="02020603050405020304" pitchFamily="18" charset="0"/>
              </a:rPr>
              <a:t>Romans 8:26-27</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Likewise the Spirit helps us in our weakness. For we do not know what to pray for as we ought, but the Spirit himself intercedes for us with groanings too deep for words.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he who searches hearts knows what is the mind of the Spirit, because the Spirit intercedes for the saints according to the will of God.</a:t>
            </a:r>
          </a:p>
        </p:txBody>
      </p:sp>
    </p:spTree>
    <p:extLst>
      <p:ext uri="{BB962C8B-B14F-4D97-AF65-F5344CB8AC3E}">
        <p14:creationId xmlns:p14="http://schemas.microsoft.com/office/powerpoint/2010/main" val="2901753828"/>
      </p:ext>
    </p:extLst>
  </p:cSld>
  <p:clrMapOvr>
    <a:masterClrMapping/>
  </p:clrMapOvr>
  <p:transition spd="slow"/>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24. How does the Spirit work in the Church?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comforts, sustains and empowers the faithful and guides us into all truth.</a:t>
            </a:r>
          </a:p>
          <a:p>
            <a:pPr eaLnBrk="1" hangingPunct="1">
              <a:spcAft>
                <a:spcPts val="0"/>
              </a:spcAft>
              <a:defRPr/>
            </a:pPr>
            <a:r>
              <a:rPr lang="en-US" sz="2800" b="1">
                <a:solidFill>
                  <a:srgbClr val="000000"/>
                </a:solidFill>
                <a:ea typeface="Times New Roman" panose="02020603050405020304" pitchFamily="18" charset="0"/>
              </a:rPr>
              <a:t>1 Corinthians 12:4-11</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Now there are varieties of gifts, but the same Spirit;  and there are varieties of service, but the same Lord;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there are varieties of activities, but it is the same God who empowers them all in everyone.</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 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To each is given the manifestation of the Spirit for the common good.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to one is given through the Spirit the utterance of wisdom, and to another the utterance of knowledge according to the same Spirit, </a:t>
            </a:r>
          </a:p>
        </p:txBody>
      </p:sp>
    </p:spTree>
    <p:extLst>
      <p:ext uri="{BB962C8B-B14F-4D97-AF65-F5344CB8AC3E}">
        <p14:creationId xmlns:p14="http://schemas.microsoft.com/office/powerpoint/2010/main" val="416540456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7F96DD-D79A-D878-5986-4CE3A951C34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a:t>
            </a:r>
          </a:p>
          <a:p>
            <a:pPr eaLnBrk="1" fontAlgn="auto" hangingPunct="1">
              <a:spcBef>
                <a:spcPts val="0"/>
              </a:spcBef>
              <a:spcAft>
                <a:spcPts val="0"/>
              </a:spcAft>
              <a:defRPr/>
            </a:pPr>
            <a:r>
              <a:rPr sz="2800">
                <a:solidFill>
                  <a:schemeClr val="bg2">
                    <a:lumMod val="25000"/>
                  </a:schemeClr>
                </a:solidFill>
              </a:rPr>
              <a:t> </a:t>
            </a:r>
            <a:r>
              <a:rPr lang="en-US" sz="2800" b="1">
                <a:solidFill>
                  <a:srgbClr val="000000"/>
                </a:solidFill>
                <a:ea typeface="Times New Roman" panose="02020603050405020304" pitchFamily="18" charset="0"/>
              </a:rPr>
              <a:t>Genesis 1:1-31</a:t>
            </a:r>
            <a:endParaRPr sz="2800">
              <a:solidFill>
                <a:schemeClr val="bg2">
                  <a:lumMod val="25000"/>
                </a:schemeClr>
              </a:solidFill>
            </a:endParaRPr>
          </a:p>
          <a:p>
            <a:pPr eaLnBrk="1" hangingPunct="1">
              <a:spcBef>
                <a:spcPts val="0"/>
              </a:spcBef>
              <a:defRPr/>
            </a:pP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26 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Then God said, “Let us make man</a:t>
            </a:r>
            <a:r>
              <a:rPr sz="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t>
            </a:r>
            <a:r>
              <a:rPr sz="800" u="sng" baseline="30000">
                <a:solidFill>
                  <a:srgbClr val="4A4A4A"/>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hlinkClick r:id="rId2" tooltip="See footnote h"/>
              </a:rPr>
              <a:t>h</a:t>
            </a:r>
            <a:r>
              <a:rPr sz="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in our image, after our likeness. And let them have dominion over the fish of the sea and over the birds of the heavens and over the livestock and over all the earth and over every creeping thing that creeps on the earth.” </a:t>
            </a: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27 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So God created man in his own image, </a:t>
            </a:r>
            <a:r>
              <a:rPr sz="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in the image of God he created him;</a:t>
            </a:r>
            <a:b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br>
            <a:r>
              <a:rPr sz="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male and female he created them.</a:t>
            </a: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24. How does the Spirit work in the Church?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comforts, sustains and empowers the faithful and guides us into all truth.</a:t>
            </a:r>
          </a:p>
          <a:p>
            <a:pPr eaLnBrk="1" hangingPunct="1">
              <a:spcAft>
                <a:spcPts val="0"/>
              </a:spcAft>
              <a:defRPr/>
            </a:pPr>
            <a:r>
              <a:rPr lang="en-US" sz="2800" b="1">
                <a:solidFill>
                  <a:srgbClr val="000000"/>
                </a:solidFill>
                <a:ea typeface="Times New Roman" panose="02020603050405020304" pitchFamily="18" charset="0"/>
              </a:rPr>
              <a:t>1 Corinthians 12:4-11</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to another faith by the same Spirit, to another gifts of healing by the one Spirit,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to another the working of miracles, to another prophecy, to another the ability to distinguish between spirits, to another various kinds of tongues, to another the interpretation of tongues.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All these are empowered by one and the same Spirit, who apportions to each one individually as he wills.</a:t>
            </a:r>
          </a:p>
        </p:txBody>
      </p:sp>
    </p:spTree>
    <p:extLst>
      <p:ext uri="{BB962C8B-B14F-4D97-AF65-F5344CB8AC3E}">
        <p14:creationId xmlns:p14="http://schemas.microsoft.com/office/powerpoint/2010/main" val="2115351414"/>
      </p:ext>
    </p:extLst>
  </p:cSld>
  <p:clrMapOvr>
    <a:masterClrMapping/>
  </p:clrMapOvr>
  <p:transition spd="slow"/>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24. How does the Spirit work in the Church?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comforts, sustains and empowers the faithful and guides us into all truth.</a:t>
            </a:r>
          </a:p>
          <a:p>
            <a:pPr eaLnBrk="1" hangingPunct="1">
              <a:spcAft>
                <a:spcPts val="0"/>
              </a:spcAft>
              <a:defRPr/>
            </a:pPr>
            <a:r>
              <a:rPr lang="en-US" sz="2800" b="1">
                <a:solidFill>
                  <a:srgbClr val="000000"/>
                </a:solidFill>
                <a:ea typeface="Times New Roman" panose="02020603050405020304" pitchFamily="18" charset="0"/>
              </a:rPr>
              <a:t>Galatians 5:16-25</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I say, walk by the Spirit, and you will not gratify the desires of the flesh.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For the desires of the flesh are against the Spirit, and the desires of the Spirit are against the flesh, for these are opposed to each other, to keep you from doing the things you want to do.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if you are led by the Spirit, you are not under the law.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Now the works of the flesh are evident: sexual immorality, impurity, sensuality, </a:t>
            </a:r>
          </a:p>
        </p:txBody>
      </p:sp>
    </p:spTree>
    <p:extLst>
      <p:ext uri="{BB962C8B-B14F-4D97-AF65-F5344CB8AC3E}">
        <p14:creationId xmlns:p14="http://schemas.microsoft.com/office/powerpoint/2010/main" val="1942427122"/>
      </p:ext>
    </p:extLst>
  </p:cSld>
  <p:clrMapOvr>
    <a:masterClrMapping/>
  </p:clrMapOvr>
  <p:transition spd="slow"/>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24. How does the Spirit work in the Church?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comforts, sustains and empowers the faithful and guides us into all truth.</a:t>
            </a:r>
          </a:p>
          <a:p>
            <a:pPr eaLnBrk="1" hangingPunct="1">
              <a:spcAft>
                <a:spcPts val="0"/>
              </a:spcAft>
              <a:defRPr/>
            </a:pPr>
            <a:r>
              <a:rPr lang="en-US" sz="2800" b="1">
                <a:solidFill>
                  <a:srgbClr val="000000"/>
                </a:solidFill>
                <a:ea typeface="Times New Roman" panose="02020603050405020304" pitchFamily="18" charset="0"/>
              </a:rPr>
              <a:t>Galatians 5:16-25</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idolatry, sorcery, enmity, strife, jealousy, fits of anger, rivalries, dissensions, divisions,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envy, drunkenness, orgies, and things like these. I warn you, as I warned you before, that those who do such things will not inherit the kingdom of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But the fruit of the Spirit is love, joy, peace, patience, kindness, goodness, faithfulness,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gentleness, self-control; against such things there is no law. </a:t>
            </a:r>
          </a:p>
        </p:txBody>
      </p:sp>
    </p:spTree>
    <p:extLst>
      <p:ext uri="{BB962C8B-B14F-4D97-AF65-F5344CB8AC3E}">
        <p14:creationId xmlns:p14="http://schemas.microsoft.com/office/powerpoint/2010/main" val="2292093038"/>
      </p:ext>
    </p:extLst>
  </p:cSld>
  <p:clrMapOvr>
    <a:masterClrMapping/>
  </p:clrMapOvr>
  <p:transition spd="slow"/>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24. How does the Spirit work in the Church?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comforts, sustains and empowers the faithful and guides us into all truth.</a:t>
            </a:r>
          </a:p>
          <a:p>
            <a:pPr eaLnBrk="1" hangingPunct="1">
              <a:spcAft>
                <a:spcPts val="0"/>
              </a:spcAft>
              <a:defRPr/>
            </a:pPr>
            <a:r>
              <a:rPr lang="en-US" sz="2800" b="1">
                <a:solidFill>
                  <a:srgbClr val="000000"/>
                </a:solidFill>
                <a:ea typeface="Times New Roman" panose="02020603050405020304" pitchFamily="18" charset="0"/>
              </a:rPr>
              <a:t>Galatians 5:16-25</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those who belong to Christ Jesus have crucified the flesh with its passions and desires.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If we live by the Spirit, let us also keep in step with the Spirit.</a:t>
            </a:r>
          </a:p>
        </p:txBody>
      </p:sp>
    </p:spTree>
    <p:extLst>
      <p:ext uri="{BB962C8B-B14F-4D97-AF65-F5344CB8AC3E}">
        <p14:creationId xmlns:p14="http://schemas.microsoft.com/office/powerpoint/2010/main" val="763297499"/>
      </p:ext>
    </p:extLst>
  </p:cSld>
  <p:clrMapOvr>
    <a:masterClrMapping/>
  </p:clrMapOvr>
  <p:transition spd="slow"/>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24. How does the Spirit work in the Church?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He comforts, sustains and empowers the faithful and guides us into all truth.</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CoF Article III – The Holy Spirit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We believe in the Holy Spirit who proceeds from and is one in being with the Father and the Son. He convinces the world of sin, of righteousness and of judgment. He leads men through faithful response to the gospel into the fellowship of the Church. He comforts, sustains and empowers the faithful and guides them into all truth.</a:t>
            </a:r>
          </a:p>
        </p:txBody>
      </p:sp>
    </p:spTree>
    <p:extLst>
      <p:ext uri="{BB962C8B-B14F-4D97-AF65-F5344CB8AC3E}">
        <p14:creationId xmlns:p14="http://schemas.microsoft.com/office/powerpoint/2010/main" val="2786700348"/>
      </p:ext>
    </p:extLst>
  </p:cSld>
  <p:clrMapOvr>
    <a:masterClrMapping/>
  </p:clrMapOvr>
  <p:transition spd="slow"/>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the Holy Spirit, the Lord, the giver of life, who proceeds from the Father and the Son, who with the Father and the Son is worshiped and glorified, who has spoken through the prophets. </a:t>
            </a: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25. Where is the truth about salvation to be found? </a:t>
            </a:r>
          </a:p>
        </p:txBody>
      </p:sp>
    </p:spTree>
    <p:extLst>
      <p:ext uri="{BB962C8B-B14F-4D97-AF65-F5344CB8AC3E}">
        <p14:creationId xmlns:p14="http://schemas.microsoft.com/office/powerpoint/2010/main" val="3491451117"/>
      </p:ext>
    </p:extLst>
  </p:cSld>
  <p:clrMapOvr>
    <a:masterClrMapping/>
  </p:clrMapOvr>
  <p:transition spd="slow"/>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the Holy Spirit, the Lord, the giver of life, who proceeds from the Father and the Son, who with the Father and the Son is worshiped and glorified, who has spoken through the prophets. </a:t>
            </a: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25. Where is the truth about salvation to be found?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believe the Holy Bible, Old and New Testaments, reveals the Word of God so far as it is necessary for our salvation.</a:t>
            </a:r>
          </a:p>
        </p:txBody>
      </p:sp>
    </p:spTree>
    <p:extLst>
      <p:ext uri="{BB962C8B-B14F-4D97-AF65-F5344CB8AC3E}">
        <p14:creationId xmlns:p14="http://schemas.microsoft.com/office/powerpoint/2010/main" val="3351584556"/>
      </p:ext>
    </p:extLst>
  </p:cSld>
  <p:clrMapOvr>
    <a:masterClrMapping/>
  </p:clrMapOvr>
  <p:transition spd="slow"/>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25. Where is the truth about salvation to be found?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believe the Holy Bible, Old and New Testaments, reveals the Word of God so far as it is necessary for our salvation.</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119:105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Your word is a lamp to my feet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    and a light to my path.</a:t>
            </a:r>
          </a:p>
        </p:txBody>
      </p:sp>
    </p:spTree>
    <p:extLst>
      <p:ext uri="{BB962C8B-B14F-4D97-AF65-F5344CB8AC3E}">
        <p14:creationId xmlns:p14="http://schemas.microsoft.com/office/powerpoint/2010/main" val="2576937260"/>
      </p:ext>
    </p:extLst>
  </p:cSld>
  <p:clrMapOvr>
    <a:masterClrMapping/>
  </p:clrMapOvr>
  <p:transition spd="slow"/>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25. Where is the truth about salvation to be found?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believe the Holy Bible, Old and New Testaments, reveals the Word of God so far as it is necessary for our salvation.</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119:130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The unfolding of your words gives light;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    it imparts understanding to the simple.</a:t>
            </a:r>
          </a:p>
        </p:txBody>
      </p:sp>
    </p:spTree>
    <p:extLst>
      <p:ext uri="{BB962C8B-B14F-4D97-AF65-F5344CB8AC3E}">
        <p14:creationId xmlns:p14="http://schemas.microsoft.com/office/powerpoint/2010/main" val="892278060"/>
      </p:ext>
    </p:extLst>
  </p:cSld>
  <p:clrMapOvr>
    <a:masterClrMapping/>
  </p:clrMapOvr>
  <p:transition spd="slow"/>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25. Where is the truth about salvation to be found?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believe the Holy Bible, Old and New Testaments, reveals the Word of God so far as it is necessary for our salvation.</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4:1-4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Then Jesus was led up by the Spirit into the wilderness to be tempted by the devil.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And after fasting forty days and forty nights, he was hungry.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And the tempter came and said to him, “If you are the Son of God, command these stones to become loaves of bread.”</a:t>
            </a:r>
          </a:p>
        </p:txBody>
      </p:sp>
    </p:spTree>
    <p:extLst>
      <p:ext uri="{BB962C8B-B14F-4D97-AF65-F5344CB8AC3E}">
        <p14:creationId xmlns:p14="http://schemas.microsoft.com/office/powerpoint/2010/main" val="260386124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0713CFD-0513-3C1A-CF9C-BF2ADAF49372}"/>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 </a:t>
            </a:r>
          </a:p>
          <a:p>
            <a:pPr eaLnBrk="1" hangingPunct="1">
              <a:spcBef>
                <a:spcPts val="1200"/>
              </a:spcBef>
              <a:spcAft>
                <a:spcPts val="0"/>
              </a:spcAft>
              <a:defRPr/>
            </a:pPr>
            <a:r>
              <a:rPr lang="en-US" sz="2800" b="1">
                <a:solidFill>
                  <a:srgbClr val="000000"/>
                </a:solidFill>
                <a:ea typeface="Times New Roman" panose="02020603050405020304" pitchFamily="18" charset="0"/>
              </a:rPr>
              <a:t>Genesis 1:1-31</a:t>
            </a:r>
            <a:endParaRPr lang="en-US" sz="2800" b="1">
              <a:solidFill>
                <a:srgbClr val="000000"/>
              </a:solidFill>
              <a:ea typeface="Times New Roman" panose="02020603050405020304" pitchFamily="18" charset="0"/>
              <a:cs typeface="Segoe UI"/>
            </a:endParaRPr>
          </a:p>
          <a:p>
            <a:pPr eaLnBrk="1" hangingPunct="1">
              <a:spcBef>
                <a:spcPts val="0"/>
              </a:spcBef>
              <a:defRPr/>
            </a:pP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28 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blessed them. And God said to them, “Be fruitful and multiply and fill the earth and subdue it, and have dominion over the fish of the sea and over the birds of the heavens and over every living thing that moves on the earth.” </a:t>
            </a: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29 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said, “Behold, I have given you every plant yielding seed that is on the face of all the earth, and every tree with seed in its fruit. You shall have them for food.</a:t>
            </a: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25. Where is the truth about salvation to be found?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believe the Holy Bible, Old and New Testaments, reveals the Word of God so far as it is necessary for our salvation.</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4:1-4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But he answered, “It is written, ‘Man shall not live by bread alone, but by every word that comes from the mouth of God.’”</a:t>
            </a:r>
          </a:p>
        </p:txBody>
      </p:sp>
    </p:spTree>
    <p:extLst>
      <p:ext uri="{BB962C8B-B14F-4D97-AF65-F5344CB8AC3E}">
        <p14:creationId xmlns:p14="http://schemas.microsoft.com/office/powerpoint/2010/main" val="1957528983"/>
      </p:ext>
    </p:extLst>
  </p:cSld>
  <p:clrMapOvr>
    <a:masterClrMapping/>
  </p:clrMapOvr>
  <p:transition spd="slow"/>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25. Where is the truth about salvation to be found?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believe the Holy Bible, Old and New Testaments, reveals the Word of God so far as it is necessary for our salvation.</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Thessalonians 2:15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So then, brothers, stand firm and hold to the traditions that you were taught by us, either by our spoken word or by our letter.</a:t>
            </a:r>
          </a:p>
        </p:txBody>
      </p:sp>
    </p:spTree>
    <p:extLst>
      <p:ext uri="{BB962C8B-B14F-4D97-AF65-F5344CB8AC3E}">
        <p14:creationId xmlns:p14="http://schemas.microsoft.com/office/powerpoint/2010/main" val="2191017086"/>
      </p:ext>
    </p:extLst>
  </p:cSld>
  <p:clrMapOvr>
    <a:masterClrMapping/>
  </p:clrMapOvr>
  <p:transition spd="slow"/>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25. Where is the truth about salvation to be found?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believe the Holy Bible, Old and New Testaments, reveals the Word of God so far as it is necessary for our salvation.</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Timothy 3:16-17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16</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All Scripture is breathed out by God and profitable for teaching, for reproof, for correction, and for training in righteousness,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17</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that the man of God may be complete, equipped for every good work.</a:t>
            </a:r>
          </a:p>
        </p:txBody>
      </p:sp>
    </p:spTree>
    <p:extLst>
      <p:ext uri="{BB962C8B-B14F-4D97-AF65-F5344CB8AC3E}">
        <p14:creationId xmlns:p14="http://schemas.microsoft.com/office/powerpoint/2010/main" val="3531272930"/>
      </p:ext>
    </p:extLst>
  </p:cSld>
  <p:clrMapOvr>
    <a:masterClrMapping/>
  </p:clrMapOvr>
  <p:transition spd="slow"/>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25. Where is the truth about salvation to be found?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believe the Holy Bible, Old and New Testaments, reveals the Word of God so far as it is necessary for our salvation.</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CoF Article IV – The Holy Bible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We believe the Holy Bible, Old and New Testaments, reveals the Word of God so far as it is necessary for our salvation. It is to be received through the Holy Spirit as the true rule and guide for faith and practice. Whatever is not revealed in or established by the Holy Scriptures is not to be made an article of faith nor is it to be taught as essential to salvation.</a:t>
            </a:r>
          </a:p>
        </p:txBody>
      </p:sp>
    </p:spTree>
    <p:extLst>
      <p:ext uri="{BB962C8B-B14F-4D97-AF65-F5344CB8AC3E}">
        <p14:creationId xmlns:p14="http://schemas.microsoft.com/office/powerpoint/2010/main" val="1178225330"/>
      </p:ext>
    </p:extLst>
  </p:cSld>
  <p:clrMapOvr>
    <a:masterClrMapping/>
  </p:clrMapOvr>
  <p:transition spd="slow"/>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the Holy Spirit, the Lord, the giver of life, who proceeds from the Father and the Son, who with the Father and the Son is worshiped and glorified, who has spoken through the prophets. </a:t>
            </a: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26. How must we receive Scripture? </a:t>
            </a:r>
          </a:p>
        </p:txBody>
      </p:sp>
    </p:spTree>
    <p:extLst>
      <p:ext uri="{BB962C8B-B14F-4D97-AF65-F5344CB8AC3E}">
        <p14:creationId xmlns:p14="http://schemas.microsoft.com/office/powerpoint/2010/main" val="147208498"/>
      </p:ext>
    </p:extLst>
  </p:cSld>
  <p:clrMapOvr>
    <a:masterClrMapping/>
  </p:clrMapOvr>
  <p:transition spd="slow"/>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the Holy Spirit, the Lord, the giver of life, who proceeds from the Father and the Son, who with the Father and the Son is worshiped and glorified, who has spoken through the prophets. </a:t>
            </a: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26. How must we receive Scripture?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Holy Bible is to be received through the Holy Spirit as the true rule and guide for faith and practice.</a:t>
            </a:r>
          </a:p>
        </p:txBody>
      </p:sp>
    </p:spTree>
    <p:extLst>
      <p:ext uri="{BB962C8B-B14F-4D97-AF65-F5344CB8AC3E}">
        <p14:creationId xmlns:p14="http://schemas.microsoft.com/office/powerpoint/2010/main" val="2504668424"/>
      </p:ext>
    </p:extLst>
  </p:cSld>
  <p:clrMapOvr>
    <a:masterClrMapping/>
  </p:clrMapOvr>
  <p:transition spd="slow"/>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26. How must we receive Scripture?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Holy Bible is to be received through the Holy Spirit as the true rule and guide for faith and practice.</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Proverbs 30:5-6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5</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Every word of God proves true;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    he is a shield to those who take refuge in him.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6</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Do not add to his words,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    lest he rebuke you and you be found a liar.</a:t>
            </a:r>
          </a:p>
        </p:txBody>
      </p:sp>
    </p:spTree>
    <p:extLst>
      <p:ext uri="{BB962C8B-B14F-4D97-AF65-F5344CB8AC3E}">
        <p14:creationId xmlns:p14="http://schemas.microsoft.com/office/powerpoint/2010/main" val="3026338847"/>
      </p:ext>
    </p:extLst>
  </p:cSld>
  <p:clrMapOvr>
    <a:masterClrMapping/>
  </p:clrMapOvr>
  <p:transition spd="slow"/>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26. How must we receive Scripture?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Holy Bible is to be received through the Holy Spirit as the true rule and guide for faith and practice.</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James 1:21-25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21</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Therefore put away all filthiness and rampant wickedness and receive with meekness the implanted word, which is able to save your souls.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22</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But be doers of the word, and not hearers only, deceiving yourselves.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For if anyone is a hearer of the word and not a doer, he is like a man who looks intently at his natural face in a mirror. </a:t>
            </a:r>
          </a:p>
        </p:txBody>
      </p:sp>
    </p:spTree>
    <p:extLst>
      <p:ext uri="{BB962C8B-B14F-4D97-AF65-F5344CB8AC3E}">
        <p14:creationId xmlns:p14="http://schemas.microsoft.com/office/powerpoint/2010/main" val="85170375"/>
      </p:ext>
    </p:extLst>
  </p:cSld>
  <p:clrMapOvr>
    <a:masterClrMapping/>
  </p:clrMapOvr>
  <p:transition spd="slow"/>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26. How must we receive Scripture?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Holy Bible is to be received through the Holy Spirit as the true rule and guide for faith and practice.</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James 1:21-25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For he looks at himself and goes away and at once forgets what he was like.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But the one who looks into the perfect law, the law of liberty, and perseveres, being no hearer who forgets but a doer who acts, he will be blessed in his doing.</a:t>
            </a:r>
          </a:p>
        </p:txBody>
      </p:sp>
    </p:spTree>
    <p:extLst>
      <p:ext uri="{BB962C8B-B14F-4D97-AF65-F5344CB8AC3E}">
        <p14:creationId xmlns:p14="http://schemas.microsoft.com/office/powerpoint/2010/main" val="3763127682"/>
      </p:ext>
    </p:extLst>
  </p:cSld>
  <p:clrMapOvr>
    <a:masterClrMapping/>
  </p:clrMapOvr>
  <p:transition spd="slow"/>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26. How must we receive Scripture?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Holy Bible is to be received through the Holy Spirit as the true rule and guide for faith and practice.</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Peter 1:23-25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since you have been born again, not of perishable seed but of imperishable, through the living and abiding word of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for “All flesh is like grass and all its glory like the flower of grass. The grass withers, and the flower falls,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but the word of the Lord remains forever.” And this word is the good news that was preached to you.</a:t>
            </a:r>
          </a:p>
        </p:txBody>
      </p:sp>
    </p:spTree>
    <p:extLst>
      <p:ext uri="{BB962C8B-B14F-4D97-AF65-F5344CB8AC3E}">
        <p14:creationId xmlns:p14="http://schemas.microsoft.com/office/powerpoint/2010/main" val="179453316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D1FD52-D94C-3967-812B-1981CFED1A82}"/>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 </a:t>
            </a:r>
          </a:p>
          <a:p>
            <a:pPr eaLnBrk="1" hangingPunct="1">
              <a:spcAft>
                <a:spcPts val="0"/>
              </a:spcAft>
              <a:defRPr/>
            </a:pPr>
            <a:r>
              <a:rPr lang="en-US" sz="2800" b="1">
                <a:solidFill>
                  <a:srgbClr val="000000"/>
                </a:solidFill>
                <a:ea typeface="Times New Roman" panose="02020603050405020304" pitchFamily="18" charset="0"/>
              </a:rPr>
              <a:t>Genesis 1:1-31</a:t>
            </a:r>
            <a:endParaRPr lang="en-US" sz="2800" b="1">
              <a:solidFill>
                <a:srgbClr val="000000"/>
              </a:solidFill>
              <a:ea typeface="Times New Roman" panose="02020603050405020304" pitchFamily="18" charset="0"/>
              <a:cs typeface="Segoe UI"/>
            </a:endParaRPr>
          </a:p>
          <a:p>
            <a:pPr eaLnBrk="1" hangingPunct="1">
              <a:spcBef>
                <a:spcPts val="0"/>
              </a:spcBef>
              <a:defRPr/>
            </a:pP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30 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to every beast of the earth and to every bird of the heavens and to everything that creeps on the earth, everything that has the breath of life, I have given every green plant for food.” And it was so. </a:t>
            </a:r>
            <a:r>
              <a:rPr sz="2800" b="1"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31 </a:t>
            </a:r>
            <a:r>
              <a:rPr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And God saw everything that he had made, and behold, it was very good. And there was evening and there was morning, the sixth day.</a:t>
            </a:r>
            <a:endParaRPr sz="280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a:p>
            <a:pPr eaLnBrk="1" fontAlgn="auto" hangingPunct="1">
              <a:defRPr/>
            </a:pPr>
            <a:endParaRPr sz="2800">
              <a:solidFill>
                <a:schemeClr val="bg2">
                  <a:lumMod val="25000"/>
                </a:schemeClr>
              </a:solidFill>
              <a:effectLst>
                <a:outerShdw blurRad="38100" dist="38100" dir="2700000" algn="tl">
                  <a:srgbClr val="000000">
                    <a:alpha val="43137"/>
                  </a:srgbClr>
                </a:outerShdw>
              </a:effectLst>
              <a:latin typeface="Arial Narrow" panose="020B0606020202030204" pitchFamily="34" charset="0"/>
            </a:endParaRPr>
          </a:p>
          <a:p>
            <a:pPr marL="514350" indent="-514350" eaLnBrk="1" fontAlgn="auto" hangingPunct="1">
              <a:buFont typeface="+mj-lt"/>
              <a:buAutoNum type="arabicPeriod"/>
              <a:defRPr/>
            </a:pP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26. How must we receive Scripture?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Holy Bible is to be received through the Holy Spirit as the true rule and guide for faith and practice.</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Jude 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Beloved, although I was very eager to write to you about our common salvation, I found it necessary to write appealing to you to contend for the faith that was once for all delivered to the saints.</a:t>
            </a:r>
          </a:p>
        </p:txBody>
      </p:sp>
    </p:spTree>
    <p:extLst>
      <p:ext uri="{BB962C8B-B14F-4D97-AF65-F5344CB8AC3E}">
        <p14:creationId xmlns:p14="http://schemas.microsoft.com/office/powerpoint/2010/main" val="119779373"/>
      </p:ext>
    </p:extLst>
  </p:cSld>
  <p:clrMapOvr>
    <a:masterClrMapping/>
  </p:clrMapOvr>
  <p:transition spd="slow"/>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26. How must we receive Scripture?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Holy Bible is to be received through the Holy Spirit as the true rule and guide for faith and practice.</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CoF Article IV – The Holy Bible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mn-cs"/>
              </a:rPr>
              <a:t>We believe the Holy Bible, Old and New Testaments, reveals the Word of God so far as it is necessary for our salvation. It is to be received through the Holy Spirit as the true rule and guide for faith and practice. Whatever is not revealed in or established by the Holy Scriptures is not to be made an article of faith nor is it to be taught as essential to salvation.</a:t>
            </a:r>
          </a:p>
        </p:txBody>
      </p:sp>
    </p:spTree>
    <p:extLst>
      <p:ext uri="{BB962C8B-B14F-4D97-AF65-F5344CB8AC3E}">
        <p14:creationId xmlns:p14="http://schemas.microsoft.com/office/powerpoint/2010/main" val="1199119808"/>
      </p:ext>
    </p:extLst>
  </p:cSld>
  <p:clrMapOvr>
    <a:masterClrMapping/>
  </p:clrMapOvr>
  <p:transition spd="slow"/>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dirty="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dirty="0">
                <a:solidFill>
                  <a:schemeClr val="bg2">
                    <a:lumMod val="25000"/>
                  </a:schemeClr>
                </a:solidFill>
              </a:rPr>
              <a:t>Ecumenical Affirmations</a:t>
            </a:r>
          </a:p>
          <a:p>
            <a:pPr eaLnBrk="1" fontAlgn="auto" hangingPunct="1">
              <a:spcBef>
                <a:spcPts val="0"/>
              </a:spcBef>
              <a:spcAft>
                <a:spcPts val="600"/>
              </a:spcAft>
              <a:defRPr/>
            </a:pPr>
            <a:r>
              <a:rPr lang="en-US" sz="2800" b="1" dirty="0">
                <a:solidFill>
                  <a:schemeClr val="bg2">
                    <a:lumMod val="25000"/>
                  </a:schemeClr>
                </a:solidFill>
              </a:rPr>
              <a:t>We believe in one holy catholic and apostolic church. </a:t>
            </a:r>
          </a:p>
        </p:txBody>
      </p:sp>
    </p:spTree>
    <p:extLst>
      <p:ext uri="{BB962C8B-B14F-4D97-AF65-F5344CB8AC3E}">
        <p14:creationId xmlns:p14="http://schemas.microsoft.com/office/powerpoint/2010/main" val="2889885826"/>
      </p:ext>
    </p:extLst>
  </p:cSld>
  <p:clrMapOvr>
    <a:masterClrMapping/>
  </p:clrMapOvr>
  <p:transition spd="slow"/>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one holy catholic and apostolic church.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27. Do you believe in the Church? </a:t>
            </a:r>
          </a:p>
        </p:txBody>
      </p:sp>
    </p:spTree>
    <p:extLst>
      <p:ext uri="{BB962C8B-B14F-4D97-AF65-F5344CB8AC3E}">
        <p14:creationId xmlns:p14="http://schemas.microsoft.com/office/powerpoint/2010/main" val="4277327786"/>
      </p:ext>
    </p:extLst>
  </p:cSld>
  <p:clrMapOvr>
    <a:masterClrMapping/>
  </p:clrMapOvr>
  <p:transition spd="slow"/>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one holy catholic and apostolic church.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27. Do you believe in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believe in one, holy, catholic, and apostolic church.</a:t>
            </a:r>
          </a:p>
        </p:txBody>
      </p:sp>
    </p:spTree>
    <p:extLst>
      <p:ext uri="{BB962C8B-B14F-4D97-AF65-F5344CB8AC3E}">
        <p14:creationId xmlns:p14="http://schemas.microsoft.com/office/powerpoint/2010/main" val="988972930"/>
      </p:ext>
    </p:extLst>
  </p:cSld>
  <p:clrMapOvr>
    <a:masterClrMapping/>
  </p:clrMapOvr>
  <p:transition spd="slow"/>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27. Do you believe in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believe in one, holy, catholic, and apostolic church.</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a:t>
            </a:r>
            <a:r>
              <a:rPr lang="en-US" sz="2800" b="1">
                <a:solidFill>
                  <a:srgbClr val="000000"/>
                </a:solidFill>
                <a:latin typeface="Segoe UI"/>
              </a:rPr>
              <a:t>10:16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I have other sheep that are not of this fold. I must bring them also, and they will listen to my voice. So there will be one flock, one shepherd.</a:t>
            </a:r>
          </a:p>
        </p:txBody>
      </p:sp>
    </p:spTree>
    <p:extLst>
      <p:ext uri="{BB962C8B-B14F-4D97-AF65-F5344CB8AC3E}">
        <p14:creationId xmlns:p14="http://schemas.microsoft.com/office/powerpoint/2010/main" val="2141121065"/>
      </p:ext>
    </p:extLst>
  </p:cSld>
  <p:clrMapOvr>
    <a:masterClrMapping/>
  </p:clrMapOvr>
  <p:transition spd="slow"/>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27. Do you believe in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believe in one, holy, catholic, and apostolic church.</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12:12-13</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just as the body is one and has many members, and all the members of the body, though many, are one body, so it is with Christ.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in one Spirit we were all baptized into one body—Jews or Greeks, slaves or free—and all were made to drink of one Spirit.</a:t>
            </a:r>
          </a:p>
        </p:txBody>
      </p:sp>
    </p:spTree>
    <p:extLst>
      <p:ext uri="{BB962C8B-B14F-4D97-AF65-F5344CB8AC3E}">
        <p14:creationId xmlns:p14="http://schemas.microsoft.com/office/powerpoint/2010/main" val="1289810980"/>
      </p:ext>
    </p:extLst>
  </p:cSld>
  <p:clrMapOvr>
    <a:masterClrMapping/>
  </p:clrMapOvr>
  <p:transition spd="slow"/>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27. Do you believe in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believe in one, holy, catholic, and apostolic church.</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4:4-6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There is one body and one Spirit—just as you were called to the one hope that belongs to your call—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one Lord, one faith, one baptism,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one God and Father of all, who is over all and through all and in all.</a:t>
            </a:r>
          </a:p>
        </p:txBody>
      </p:sp>
    </p:spTree>
    <p:extLst>
      <p:ext uri="{BB962C8B-B14F-4D97-AF65-F5344CB8AC3E}">
        <p14:creationId xmlns:p14="http://schemas.microsoft.com/office/powerpoint/2010/main" val="3482847928"/>
      </p:ext>
    </p:extLst>
  </p:cSld>
  <p:clrMapOvr>
    <a:masterClrMapping/>
  </p:clrMapOvr>
  <p:transition spd="slow"/>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27. Do you believe in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believe in one, holy, catholic, and apostolic church.</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5:25-27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Husbands, love your wives, as Christ loved the church and gave himself up for her,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that he might sanctify her, having cleansed her by the washing of water with the word,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so that he might present the church to himself in splendor, without spot or wrinkle or any such thing, that she might be holy and without blemish.</a:t>
            </a:r>
          </a:p>
        </p:txBody>
      </p:sp>
    </p:spTree>
    <p:extLst>
      <p:ext uri="{BB962C8B-B14F-4D97-AF65-F5344CB8AC3E}">
        <p14:creationId xmlns:p14="http://schemas.microsoft.com/office/powerpoint/2010/main" val="2167329120"/>
      </p:ext>
    </p:extLst>
  </p:cSld>
  <p:clrMapOvr>
    <a:masterClrMapping/>
  </p:clrMapOvr>
  <p:transition spd="slow"/>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27. Do you believe in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believe in one, holy, catholic, and apostolic church.</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Peter 2:9-10</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But you are a chosen race, a royal priesthood, a holy nation, a people for his own possession, that you may proclaim the excellencies of him who called you out of darkness into his marvelous light.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Once you were not a people, but now you are God's people; once you had not received mercy, but now you have received mercy.</a:t>
            </a:r>
          </a:p>
        </p:txBody>
      </p:sp>
    </p:spTree>
    <p:extLst>
      <p:ext uri="{BB962C8B-B14F-4D97-AF65-F5344CB8AC3E}">
        <p14:creationId xmlns:p14="http://schemas.microsoft.com/office/powerpoint/2010/main" val="95923267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BA71D7-4FFA-7322-2DCD-7B6416FF4B6B}"/>
              </a:ext>
            </a:extLst>
          </p:cNvPr>
          <p:cNvSpPr>
            <a:spLocks noGrp="1"/>
          </p:cNvSpPr>
          <p:nvPr>
            <p:ph sz="quarter" idx="13"/>
          </p:nvPr>
        </p:nvSpPr>
        <p:spPr/>
        <p:txBody>
          <a:bodyPr anchor="ctr" anchorCtr="1"/>
          <a:lstStyle/>
          <a:p>
            <a:r>
              <a:rPr lang="en-US" sz="3600" b="0" i="0">
                <a:solidFill>
                  <a:srgbClr val="000000"/>
                </a:solidFill>
                <a:effectLst/>
                <a:latin typeface="+mj-lt"/>
              </a:rPr>
              <a:t>All scripture references are taken from The ESV® Bible (The Holy Bible, English Standard Version®). ESV® Text Edition: 2016. Copyright © 2001 by Crossway, a publishing ministry of Good News Publishers.</a:t>
            </a:r>
            <a:endParaRPr lang="en-US" sz="3600">
              <a:latin typeface="+mj-lt"/>
            </a:endParaRPr>
          </a:p>
        </p:txBody>
      </p:sp>
    </p:spTree>
    <p:extLst>
      <p:ext uri="{BB962C8B-B14F-4D97-AF65-F5344CB8AC3E}">
        <p14:creationId xmlns:p14="http://schemas.microsoft.com/office/powerpoint/2010/main" val="2281292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85AEA4-C193-7DBC-9F38-B282A9C1D9B7}"/>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a:t>
            </a:r>
            <a:r>
              <a:rPr lang="en-US" sz="2800">
                <a:solidFill>
                  <a:schemeClr val="bg2">
                    <a:lumMod val="25000"/>
                  </a:schemeClr>
                </a:solidFill>
              </a:rPr>
              <a:t> </a:t>
            </a:r>
            <a:endParaRPr lang="en-US" sz="2800">
              <a:solidFill>
                <a:schemeClr val="bg2">
                  <a:lumMod val="25000"/>
                </a:schemeClr>
              </a:solidFill>
              <a:cs typeface="Segoe UI"/>
            </a:endParaRPr>
          </a:p>
          <a:p>
            <a:pPr eaLnBrk="1" fontAlgn="auto" hangingPunct="1">
              <a:spcAft>
                <a:spcPts val="0"/>
              </a:spcAft>
              <a:defRPr/>
            </a:pPr>
            <a:r>
              <a:rPr lang="en-US" sz="2800" b="1">
                <a:solidFill>
                  <a:srgbClr val="000000"/>
                </a:solidFill>
              </a:rPr>
              <a:t>Genesis 17:1</a:t>
            </a:r>
          </a:p>
          <a:p>
            <a:pPr eaLnBrk="1" fontAlgn="auto" hangingPunct="1">
              <a:spcBef>
                <a:spcPts val="0"/>
              </a:spcBef>
              <a:defRPr/>
            </a:pPr>
            <a:r>
              <a:rPr lang="en-US" sz="2800">
                <a:solidFill>
                  <a:schemeClr val="bg2">
                    <a:lumMod val="25000"/>
                  </a:schemeClr>
                </a:solidFill>
                <a:effectLst>
                  <a:outerShdw blurRad="38100" dist="38100" dir="2700000" algn="tl">
                    <a:srgbClr val="000000">
                      <a:alpha val="43137"/>
                    </a:srgbClr>
                  </a:outerShdw>
                </a:effectLst>
                <a:latin typeface="Arial Narrow"/>
              </a:rPr>
              <a:t>When Abram was ninety-nine years old the LORD appeared to Abram and said to him, “I am God Almighty; walk before me, and be blameless,</a:t>
            </a:r>
          </a:p>
          <a:p>
            <a:pPr eaLnBrk="1" fontAlgn="auto" hangingPunct="1">
              <a:defRPr/>
            </a:pPr>
            <a:endParaRPr sz="2800">
              <a:solidFill>
                <a:schemeClr val="bg2">
                  <a:lumMod val="25000"/>
                </a:schemeClr>
              </a:solidFill>
              <a:effectLst>
                <a:outerShdw blurRad="38100" dist="38100" dir="2700000" algn="tl">
                  <a:srgbClr val="000000">
                    <a:alpha val="43137"/>
                  </a:srgbClr>
                </a:outerShdw>
              </a:effectLst>
              <a:latin typeface="Arial Narrow" panose="020B0606020202030204" pitchFamily="34" charset="0"/>
            </a:endParaRPr>
          </a:p>
          <a:p>
            <a:pPr marL="514350" indent="-514350" eaLnBrk="1" fontAlgn="auto" hangingPunct="1">
              <a:buFont typeface="+mj-lt"/>
              <a:buAutoNum type="arabicPeriod"/>
              <a:defRPr/>
            </a:pP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27. Do you believe in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believe in one, holy, catholic, and apostolic church.</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5:9-10</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they sang a new song, saying,</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“Worthy are you to take the scroll</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to open its seals,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you were slain, and by your blood you ransomed people for God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from every tribe and language and people and nation,</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you have made them a kingdom and priests to our God,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they shall reign on the earth.”</a:t>
            </a:r>
          </a:p>
        </p:txBody>
      </p:sp>
    </p:spTree>
    <p:extLst>
      <p:ext uri="{BB962C8B-B14F-4D97-AF65-F5344CB8AC3E}">
        <p14:creationId xmlns:p14="http://schemas.microsoft.com/office/powerpoint/2010/main" val="1479922715"/>
      </p:ext>
    </p:extLst>
  </p:cSld>
  <p:clrMapOvr>
    <a:masterClrMapping/>
  </p:clrMapOvr>
  <p:transition spd="slow"/>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one holy catholic and apostolic church.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28. Who constitutes the Church? </a:t>
            </a:r>
          </a:p>
        </p:txBody>
      </p:sp>
    </p:spTree>
    <p:extLst>
      <p:ext uri="{BB962C8B-B14F-4D97-AF65-F5344CB8AC3E}">
        <p14:creationId xmlns:p14="http://schemas.microsoft.com/office/powerpoint/2010/main" val="315355173"/>
      </p:ext>
    </p:extLst>
  </p:cSld>
  <p:clrMapOvr>
    <a:masterClrMapping/>
  </p:clrMapOvr>
  <p:transition spd="slow"/>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one holy catholic and apostolic church.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28. Who constitutes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Christian Church is the community of all true believers under the Lordship of Christ. </a:t>
            </a:r>
          </a:p>
        </p:txBody>
      </p:sp>
    </p:spTree>
    <p:extLst>
      <p:ext uri="{BB962C8B-B14F-4D97-AF65-F5344CB8AC3E}">
        <p14:creationId xmlns:p14="http://schemas.microsoft.com/office/powerpoint/2010/main" val="3701913790"/>
      </p:ext>
    </p:extLst>
  </p:cSld>
  <p:clrMapOvr>
    <a:masterClrMapping/>
  </p:clrMapOvr>
  <p:transition spd="slow"/>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28. Who constitutes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Christian Church is the community of all true believers under the Lordship of Christ.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Matthew 28:19-20</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Go therefore and make disciples of all nations, baptizing them in the name of the Father and of the Son and of the Holy Spirit,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teaching them to observe all that I have commanded you. And behold, I am with you always, to the end of the age.”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327162021"/>
      </p:ext>
    </p:extLst>
  </p:cSld>
  <p:clrMapOvr>
    <a:masterClrMapping/>
  </p:clrMapOvr>
  <p:transition spd="slow"/>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28. Who constitutes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Christian Church is the community of all true believers under the Lordship of Christ.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1:2-3</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To the church of God that is in Corinth, to those sanctified in Christ Jesus, called to be saints together with all those who in every place call upon the name of our Lord Jesus Christ, both their Lord and ours: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Grace to you and peace from God our Father and the Lord Jesus Christ.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43078300"/>
      </p:ext>
    </p:extLst>
  </p:cSld>
  <p:clrMapOvr>
    <a:masterClrMapping/>
  </p:clrMapOvr>
  <p:transition spd="slow"/>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28. Who constitutes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Christian Church is the community of all true believers under the Lordship of Christ.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2:11-22</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Therefore remember that at one time you Gentiles in the flesh, called “the uncircumcision” by what is called the circumcision, which is made in the flesh by hands—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remember that you were at that time separated from Christ, alienated from the commonwealth of Israel and strangers to the covenants of promise, having no hope and without God in the world. </a:t>
            </a:r>
          </a:p>
        </p:txBody>
      </p:sp>
    </p:spTree>
    <p:extLst>
      <p:ext uri="{BB962C8B-B14F-4D97-AF65-F5344CB8AC3E}">
        <p14:creationId xmlns:p14="http://schemas.microsoft.com/office/powerpoint/2010/main" val="2145694882"/>
      </p:ext>
    </p:extLst>
  </p:cSld>
  <p:clrMapOvr>
    <a:masterClrMapping/>
  </p:clrMapOvr>
  <p:transition spd="slow"/>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28. Who constitutes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Christian Church is the community of all true believers under the Lordship of Christ.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2:11-22</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But now in Christ Jesus you who once were far off have been brought near by the blood of Christ.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he himself is our peace, who has made us both one and has broken down in his flesh the dividing wall of hostility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by abolishing the law of commandments expressed in ordinances, that he might create in himself one new man in place of the two, so making peace,</a:t>
            </a:r>
          </a:p>
        </p:txBody>
      </p:sp>
    </p:spTree>
    <p:extLst>
      <p:ext uri="{BB962C8B-B14F-4D97-AF65-F5344CB8AC3E}">
        <p14:creationId xmlns:p14="http://schemas.microsoft.com/office/powerpoint/2010/main" val="2078248709"/>
      </p:ext>
    </p:extLst>
  </p:cSld>
  <p:clrMapOvr>
    <a:masterClrMapping/>
  </p:clrMapOvr>
  <p:transition spd="slow"/>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28. Who constitutes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Christian Church is the community of all true believers under the Lordship of Christ.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2:11-22</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might reconcile us both to God in one body through the cross, thereby killing the hostility.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he came and preached peace to you who were far off and peace to those who were near.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through him we both have access in one Spirit to the Father.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So then you are no longer strangers and aliens, but you are fellow citizens with the saints and members of the household of God, </a:t>
            </a:r>
          </a:p>
        </p:txBody>
      </p:sp>
    </p:spTree>
    <p:extLst>
      <p:ext uri="{BB962C8B-B14F-4D97-AF65-F5344CB8AC3E}">
        <p14:creationId xmlns:p14="http://schemas.microsoft.com/office/powerpoint/2010/main" val="216130433"/>
      </p:ext>
    </p:extLst>
  </p:cSld>
  <p:clrMapOvr>
    <a:masterClrMapping/>
  </p:clrMapOvr>
  <p:transition spd="slow"/>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28. Who constitutes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Christian Church is the community of all true believers under the Lordship of Christ.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2:11-22</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built on the foundation of the apostles and prophets, Christ Jesus himself being the cornerstone,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in whom the whole structure, being joined together, grows into a holy temple in the Lord.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In him you also are being built together into a dwelling place for God by the Spirit.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70995010"/>
      </p:ext>
    </p:extLst>
  </p:cSld>
  <p:clrMapOvr>
    <a:masterClrMapping/>
  </p:clrMapOvr>
  <p:transition spd="slow"/>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28. Who constitutes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Christian Church is the community of all true believers under the Lordship of Christ.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7:9-10</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After this I looked, and behold, a great multitude that no one could number, from every nation, from all tribes and peoples and languages, standing before the throne and before the Lamb, clothed in white robes, with palm branches in their hands,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crying out with a loud voice, “Salvation belongs to our God who sits on the throne, and to the Lamb!”</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911017054"/>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0FE5FCA-4720-FFF6-AD7B-3E88A61297C4}"/>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a:t>
            </a:r>
            <a:r>
              <a:rPr lang="en-US" sz="2800">
                <a:solidFill>
                  <a:schemeClr val="bg2">
                    <a:lumMod val="25000"/>
                  </a:schemeClr>
                </a:solidFill>
              </a:rPr>
              <a:t> </a:t>
            </a:r>
            <a:endParaRPr lang="en-US" sz="2800">
              <a:solidFill>
                <a:schemeClr val="bg2">
                  <a:lumMod val="25000"/>
                </a:schemeClr>
              </a:solidFill>
              <a:cs typeface="Segoe UI"/>
            </a:endParaRPr>
          </a:p>
          <a:p>
            <a:pPr eaLnBrk="1" fontAlgn="auto" hangingPunct="1">
              <a:spcAft>
                <a:spcPts val="0"/>
              </a:spcAft>
              <a:defRPr/>
            </a:pPr>
            <a:r>
              <a:rPr lang="en-US" sz="2800" b="1">
                <a:solidFill>
                  <a:srgbClr val="000000"/>
                </a:solidFill>
              </a:rPr>
              <a:t>Joshua 2:11</a:t>
            </a:r>
          </a:p>
          <a:p>
            <a:pPr eaLnBrk="1" fontAlgn="auto" hangingPunct="1">
              <a:spcBef>
                <a:spcPts val="0"/>
              </a:spcBef>
              <a:defRPr/>
            </a:pPr>
            <a:r>
              <a:rPr lang="en-US" sz="2800">
                <a:solidFill>
                  <a:schemeClr val="bg2">
                    <a:lumMod val="25000"/>
                  </a:schemeClr>
                </a:solidFill>
                <a:effectLst>
                  <a:outerShdw blurRad="38100" dist="38100" dir="2700000" algn="tl">
                    <a:srgbClr val="000000">
                      <a:alpha val="43137"/>
                    </a:srgbClr>
                  </a:outerShdw>
                </a:effectLst>
                <a:latin typeface="Arial Narrow"/>
              </a:rPr>
              <a:t>And as soon as we heard it, our hearts melted, and there was no spirit left in any man because of you, for the LORD your God, he is God in the heavens above and on the earth beneath.</a:t>
            </a:r>
          </a:p>
          <a:p>
            <a:pPr eaLnBrk="1" fontAlgn="auto" hangingPunct="1">
              <a:defRPr/>
            </a:pPr>
            <a:endParaRPr sz="2800">
              <a:solidFill>
                <a:schemeClr val="bg2">
                  <a:lumMod val="25000"/>
                </a:schemeClr>
              </a:solidFill>
              <a:effectLst>
                <a:outerShdw blurRad="38100" dist="38100" dir="2700000" algn="tl">
                  <a:srgbClr val="000000">
                    <a:alpha val="43137"/>
                  </a:srgbClr>
                </a:outerShdw>
              </a:effectLst>
              <a:latin typeface="Arial Narrow" panose="020B0606020202030204" pitchFamily="34" charset="0"/>
            </a:endParaRPr>
          </a:p>
          <a:p>
            <a:pPr marL="514350" indent="-514350" eaLnBrk="1" fontAlgn="auto" hangingPunct="1">
              <a:buFont typeface="+mj-lt"/>
              <a:buAutoNum type="arabicPeriod"/>
              <a:defRPr/>
            </a:pP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28. Who constitutes the Church?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Christian Church is the community of all true believers under the Lordship of Christ.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err="1">
                <a:ln>
                  <a:noFill/>
                </a:ln>
                <a:solidFill>
                  <a:srgbClr val="000000"/>
                </a:solidFill>
                <a:effectLst/>
                <a:uLnTx/>
                <a:uFillTx/>
                <a:latin typeface="Segoe UI"/>
                <a:ea typeface="Times New Roman" panose="02020603050405020304" pitchFamily="18" charset="0"/>
                <a:cs typeface="+mn-cs"/>
              </a:rPr>
              <a:t>CoF</a:t>
            </a: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Article V – The Church</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the Christian Church is the community of all true believers under the Lordship of Christ. We believe it is one, holy, apostolic and catholic. It is the redemptive fellowship in which the Word of God is preached by men divinely called, and the sacraments are duly administered according to Christ’s own appointment. Under the discipline of the Holy Spirit the Church exists for the maintenance of worship, the edification of believers and the redemption of the world.</a:t>
            </a:r>
          </a:p>
        </p:txBody>
      </p:sp>
    </p:spTree>
    <p:extLst>
      <p:ext uri="{BB962C8B-B14F-4D97-AF65-F5344CB8AC3E}">
        <p14:creationId xmlns:p14="http://schemas.microsoft.com/office/powerpoint/2010/main" val="3260681675"/>
      </p:ext>
    </p:extLst>
  </p:cSld>
  <p:clrMapOvr>
    <a:masterClrMapping/>
  </p:clrMapOvr>
  <p:transition spd="slow"/>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one holy catholic and apostolic church.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29. What is the Church? </a:t>
            </a:r>
          </a:p>
        </p:txBody>
      </p:sp>
    </p:spTree>
    <p:extLst>
      <p:ext uri="{BB962C8B-B14F-4D97-AF65-F5344CB8AC3E}">
        <p14:creationId xmlns:p14="http://schemas.microsoft.com/office/powerpoint/2010/main" val="1919048768"/>
      </p:ext>
    </p:extLst>
  </p:cSld>
  <p:clrMapOvr>
    <a:masterClrMapping/>
  </p:clrMapOvr>
  <p:transition spd="slow"/>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one holy catholic and apostolic church.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29. What is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the redemptive fellowship in which the Word of God is preached by those divinely called, and the sacraments are duly administered according to Christ's own appointment. </a:t>
            </a:r>
          </a:p>
        </p:txBody>
      </p:sp>
    </p:spTree>
    <p:extLst>
      <p:ext uri="{BB962C8B-B14F-4D97-AF65-F5344CB8AC3E}">
        <p14:creationId xmlns:p14="http://schemas.microsoft.com/office/powerpoint/2010/main" val="967002480"/>
      </p:ext>
    </p:extLst>
  </p:cSld>
  <p:clrMapOvr>
    <a:masterClrMapping/>
  </p:clrMapOvr>
  <p:transition spd="slow"/>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29. What is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the redemptive fellowship in which the Word of God is preached by those divinely called, and the sacraments are duly administered according to Christ's own appointment.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Jeremiah 1:5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“Before I formed you in the womb I knew you,</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before you were born I consecrated you;</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 appointed you a prophet to the nations.”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052447030"/>
      </p:ext>
    </p:extLst>
  </p:cSld>
  <p:clrMapOvr>
    <a:masterClrMapping/>
  </p:clrMapOvr>
  <p:transition spd="slow"/>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29. What is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the redemptive fellowship in which the Word of God is preached by those divinely called, and the sacraments are duly administered according to Christ's own appointment.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2:41-47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So those who received his word were baptized, and there were added that day about three thousand souls.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they devoted themselves to the apostles' teaching and the fellowship, to the breaking of bread and the prayers.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507441350"/>
      </p:ext>
    </p:extLst>
  </p:cSld>
  <p:clrMapOvr>
    <a:masterClrMapping/>
  </p:clrMapOvr>
  <p:transition spd="slow"/>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29. What is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the redemptive fellowship in which the Word of God is preached by those divinely called, and the sacraments are duly administered according to Christ's own appointment.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2:41-47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awe came upon every soul, and many wonders and signs were being done through the apostles.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all who believed were together and had all things in common.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they were selling their possessions and belongings and distributing the proceeds to all, as any had need. </a:t>
            </a:r>
          </a:p>
        </p:txBody>
      </p:sp>
    </p:spTree>
    <p:extLst>
      <p:ext uri="{BB962C8B-B14F-4D97-AF65-F5344CB8AC3E}">
        <p14:creationId xmlns:p14="http://schemas.microsoft.com/office/powerpoint/2010/main" val="651778729"/>
      </p:ext>
    </p:extLst>
  </p:cSld>
  <p:clrMapOvr>
    <a:masterClrMapping/>
  </p:clrMapOvr>
  <p:transition spd="slow"/>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29. What is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the redemptive fellowship in which the Word of God is preached by those divinely called, and the sacraments are duly administered according to Christ's own appointment.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2:41-47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day by day, attending the temple together and breaking bread in their homes, they received their food with glad and generous hearts,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praising God and having favor with all the people. And the Lord added to their number day by day those who were being saved.</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81478923"/>
      </p:ext>
    </p:extLst>
  </p:cSld>
  <p:clrMapOvr>
    <a:masterClrMapping/>
  </p:clrMapOvr>
  <p:transition spd="slow"/>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29. What is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the redemptive fellowship in which the Word of God is preached by those divinely called, and the sacraments are duly administered according to Christ's own appointment.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11:23-27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I received from the Lord what I also delivered to you, that the Lord Jesus on the night when he was betrayed took bread,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when he had given thanks, he broke it, and said, “This is my body, which is for you. Do this in remembrance of me.”</a:t>
            </a:r>
          </a:p>
        </p:txBody>
      </p:sp>
    </p:spTree>
    <p:extLst>
      <p:ext uri="{BB962C8B-B14F-4D97-AF65-F5344CB8AC3E}">
        <p14:creationId xmlns:p14="http://schemas.microsoft.com/office/powerpoint/2010/main" val="3782053976"/>
      </p:ext>
    </p:extLst>
  </p:cSld>
  <p:clrMapOvr>
    <a:masterClrMapping/>
  </p:clrMapOvr>
  <p:transition spd="slow"/>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29. What is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the redemptive fellowship in which the Word of God is preached by those divinely called, and the sacraments are duly administered according to Christ's own appointment.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11:23-27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In the same way also he took the cup, after supper, saying, “This cup is the new covenant in my blood. Do this, as often as you drink it, in remembrance of 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as often as you eat this bread and drink the cup, you proclaim the Lord's death until he comes.</a:t>
            </a:r>
          </a:p>
        </p:txBody>
      </p:sp>
    </p:spTree>
    <p:extLst>
      <p:ext uri="{BB962C8B-B14F-4D97-AF65-F5344CB8AC3E}">
        <p14:creationId xmlns:p14="http://schemas.microsoft.com/office/powerpoint/2010/main" val="2501241759"/>
      </p:ext>
    </p:extLst>
  </p:cSld>
  <p:clrMapOvr>
    <a:masterClrMapping/>
  </p:clrMapOvr>
  <p:transition spd="slow"/>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29. What is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the redemptive fellowship in which the Word of God is preached by those divinely called, and the sacraments are duly administered according to Christ's own appointment.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11:23-27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Whoever, therefore, eats the bread or drinks the cup of the Lord in an unworthy manner will be guilty concerning the body and blood of the Lord.</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567376463"/>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EC588D0-07F8-65CD-D73C-295B06C63FA0}"/>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a:t>
            </a:r>
            <a:r>
              <a:rPr lang="en-US" sz="2800">
                <a:solidFill>
                  <a:schemeClr val="bg2">
                    <a:lumMod val="25000"/>
                  </a:schemeClr>
                </a:solidFill>
              </a:rPr>
              <a:t> </a:t>
            </a:r>
            <a:endParaRPr lang="en-US" sz="2800">
              <a:solidFill>
                <a:schemeClr val="bg2">
                  <a:lumMod val="25000"/>
                </a:schemeClr>
              </a:solidFill>
              <a:cs typeface="Segoe UI"/>
            </a:endParaRPr>
          </a:p>
          <a:p>
            <a:pPr eaLnBrk="1" fontAlgn="auto" hangingPunct="1">
              <a:spcAft>
                <a:spcPts val="0"/>
              </a:spcAft>
              <a:defRPr/>
            </a:pPr>
            <a:r>
              <a:rPr lang="en-US" sz="2800" b="1">
                <a:solidFill>
                  <a:srgbClr val="000000"/>
                </a:solidFill>
              </a:rPr>
              <a:t>Psalm 8:3-8</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3</a:t>
            </a:r>
            <a:r>
              <a:rPr lang="en-US" sz="2800">
                <a:solidFill>
                  <a:schemeClr val="bg2">
                    <a:lumMod val="25000"/>
                  </a:schemeClr>
                </a:solidFill>
                <a:effectLst>
                  <a:outerShdw blurRad="38100" dist="38100" dir="2700000" algn="tl">
                    <a:srgbClr val="000000">
                      <a:alpha val="43137"/>
                    </a:srgbClr>
                  </a:outerShdw>
                </a:effectLst>
                <a:latin typeface="Arial Narrow"/>
              </a:rPr>
              <a:t> When I look at your heavens, the work of your fingers,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the moon and the stars, which you have set in place,</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4</a:t>
            </a:r>
            <a:r>
              <a:rPr lang="en-US" sz="2800">
                <a:solidFill>
                  <a:schemeClr val="bg2">
                    <a:lumMod val="25000"/>
                  </a:schemeClr>
                </a:solidFill>
                <a:effectLst>
                  <a:outerShdw blurRad="38100" dist="38100" dir="2700000" algn="tl">
                    <a:srgbClr val="000000">
                      <a:alpha val="43137"/>
                    </a:srgbClr>
                  </a:outerShdw>
                </a:effectLst>
                <a:latin typeface="Arial Narrow"/>
              </a:rPr>
              <a:t> what is man that you are mindful of him,</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and the son of man that you care for him?</a:t>
            </a:r>
            <a:endParaRPr lang="en-US" sz="2800" b="1">
              <a:solidFill>
                <a:schemeClr val="bg2">
                  <a:lumMod val="25000"/>
                </a:schemeClr>
              </a:solidFill>
              <a:latin typeface="Arial Narrow"/>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29. What is the Church?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the redemptive fellowship in which the Word of God is preached by those divinely called, and the sacraments are duly administered according to Christ's own appointment.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err="1">
                <a:ln>
                  <a:noFill/>
                </a:ln>
                <a:solidFill>
                  <a:srgbClr val="000000"/>
                </a:solidFill>
                <a:effectLst/>
                <a:uLnTx/>
                <a:uFillTx/>
                <a:latin typeface="Segoe UI"/>
                <a:ea typeface="Times New Roman" panose="02020603050405020304" pitchFamily="18" charset="0"/>
                <a:cs typeface="+mn-cs"/>
              </a:rPr>
              <a:t>CoF</a:t>
            </a: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Article V – The Church</a:t>
            </a:r>
          </a:p>
          <a:p>
            <a:pPr eaLnBrk="1" hangingPunct="1">
              <a:spcBef>
                <a:spcPts val="0"/>
              </a:spcBef>
              <a:spcAft>
                <a:spcPts val="0"/>
              </a:spcAft>
              <a:defRPr/>
            </a:pPr>
            <a:r>
              <a:rPr lang="en-US" sz="2500">
                <a:solidFill>
                  <a:srgbClr val="000000"/>
                </a:solidFill>
                <a:effectLst>
                  <a:outerShdw blurRad="38100" dist="38100" dir="2700000" algn="tl">
                    <a:srgbClr val="000000">
                      <a:alpha val="43137"/>
                    </a:srgbClr>
                  </a:outerShdw>
                </a:effectLst>
                <a:latin typeface="Arial Narrow" panose="020B0606020202030204" pitchFamily="34" charset="0"/>
              </a:rPr>
              <a:t>We believe the Christian Church is the community of all true believers under the Lordship of Christ. We believe it is one, holy, apostolic and catholic. It is the redemptive fellowship in which the Word of God is preached by men divinely called, and the sacraments are duly administered according to Christ’s own appointment. Under the discipline of the Holy Spirit the Church exists for the maintenance of worship, the edification of believers and the redemption of the world.</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89700026"/>
      </p:ext>
    </p:extLst>
  </p:cSld>
  <p:clrMapOvr>
    <a:masterClrMapping/>
  </p:clrMapOvr>
  <p:transition spd="slow"/>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one holy catholic and apostolic church.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30. Why does the Church exist? </a:t>
            </a:r>
          </a:p>
        </p:txBody>
      </p:sp>
    </p:spTree>
    <p:extLst>
      <p:ext uri="{BB962C8B-B14F-4D97-AF65-F5344CB8AC3E}">
        <p14:creationId xmlns:p14="http://schemas.microsoft.com/office/powerpoint/2010/main" val="1176541919"/>
      </p:ext>
    </p:extLst>
  </p:cSld>
  <p:clrMapOvr>
    <a:masterClrMapping/>
  </p:clrMapOvr>
  <p:transition spd="slow"/>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one holy catholic and apostolic church.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30. Why does the Church exist?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Under the discipline of the Holy Spirit the Church exists for the maintenance of worship, the edification of believers, and the redemption of the world. </a:t>
            </a:r>
          </a:p>
        </p:txBody>
      </p:sp>
    </p:spTree>
    <p:extLst>
      <p:ext uri="{BB962C8B-B14F-4D97-AF65-F5344CB8AC3E}">
        <p14:creationId xmlns:p14="http://schemas.microsoft.com/office/powerpoint/2010/main" val="2713780502"/>
      </p:ext>
    </p:extLst>
  </p:cSld>
  <p:clrMapOvr>
    <a:masterClrMapping/>
  </p:clrMapOvr>
  <p:transition spd="slow"/>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30. Why does the Church exist?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Under the discipline of the Holy Spirit the Church exists for the maintenance of worship, the edification of believers, and the redemption of the world.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12:27-28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Now you are the body of Christ and individually members of it.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God has appointed in the church first apostles, second prophets, third teachers, then miracles, then gifts of healing, helping, administrating, and various kinds of tongues.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022095358"/>
      </p:ext>
    </p:extLst>
  </p:cSld>
  <p:clrMapOvr>
    <a:masterClrMapping/>
  </p:clrMapOvr>
  <p:transition spd="slow"/>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30. Why does the Church exist?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Under the discipline of the Holy Spirit the Church exists for the maintenance of worship, the edification of believers, and the redemption of the world.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14:12</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So with yourselves, since you are eager for manifestations of the Spirit, strive to excel in building up the church.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712116413"/>
      </p:ext>
    </p:extLst>
  </p:cSld>
  <p:clrMapOvr>
    <a:masterClrMapping/>
  </p:clrMapOvr>
  <p:transition spd="slow"/>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30. Why does the Church exist?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Under the discipline of the Holy Spirit the Church exists for the maintenance of worship, the edification of believers, and the redemption of the world.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6:1-2</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Brothers, if anyone is caught in any transgression, you who are spiritual should restore him in a spirit of gentleness. Keep watch on yourself, lest you too be tempted.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Bear one another's burdens, and so fulfill the law of Christ.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686497252"/>
      </p:ext>
    </p:extLst>
  </p:cSld>
  <p:clrMapOvr>
    <a:masterClrMapping/>
  </p:clrMapOvr>
  <p:transition spd="slow"/>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30. Why does the Church exist?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Under the discipline of the Holy Spirit the Church exists for the maintenance of worship, the edification of believers, and the redemption of the world.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1">
                <a:solidFill>
                  <a:srgbClr val="000000"/>
                </a:solidFill>
                <a:latin typeface="Segoe UI"/>
              </a:rPr>
              <a:t>Galatians 6:6-10</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Let the one who is taught the word share all good things with the one who teaches.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Do not be deceived: God is not mocked, for whatever one sows, that will he also reap.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the one who sows to his own flesh will from the flesh reap corruption, but the one who sows to the Spirit will from the Spirit reap eternal life.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396262495"/>
      </p:ext>
    </p:extLst>
  </p:cSld>
  <p:clrMapOvr>
    <a:masterClrMapping/>
  </p:clrMapOvr>
  <p:transition spd="slow"/>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30. Why does the Church exist?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Under the discipline of the Holy Spirit the Church exists for the maintenance of worship, the edification of believers, and the redemption of the world.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1">
                <a:solidFill>
                  <a:srgbClr val="000000"/>
                </a:solidFill>
                <a:latin typeface="Segoe UI"/>
              </a:rPr>
              <a:t>Galatians 6:6-10</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let us not grow weary of doing good, for in due season we will reap, if we do not give up.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So then, as we have opportunity, let us do good to everyone, and especially to those who are of the household of faith.</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273976336"/>
      </p:ext>
    </p:extLst>
  </p:cSld>
  <p:clrMapOvr>
    <a:masterClrMapping/>
  </p:clrMapOvr>
  <p:transition spd="slow"/>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30. Why does the Church exist?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Under the discipline of the Holy Spirit the Church exists for the maintenance of worship, the edification of believers, and the redemption of the world.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1">
                <a:solidFill>
                  <a:srgbClr val="000000"/>
                </a:solidFill>
                <a:latin typeface="Segoe UI"/>
              </a:rPr>
              <a:t>Ephesians 4:11-16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he gave the apostles, the prophets, the evangelists, the shepherds and teachers,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to equip the saints for the work of ministry, for building up the body of Christ,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until we all attain to the unity of the faith and of the knowledge of the Son of God, to mature manhood, to the measure of the stature of the fullness of Christ,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758378150"/>
      </p:ext>
    </p:extLst>
  </p:cSld>
  <p:clrMapOvr>
    <a:masterClrMapping/>
  </p:clrMapOvr>
  <p:transition spd="slow"/>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30. Why does the Church exist?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Under the discipline of the Holy Spirit the Church exists for the maintenance of worship, the edification of believers, and the redemption of the world.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1">
                <a:solidFill>
                  <a:srgbClr val="000000"/>
                </a:solidFill>
                <a:latin typeface="Segoe UI"/>
              </a:rPr>
              <a:t>Ephesians 4:11-16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so that we may no longer be children, tossed to and </a:t>
            </a:r>
            <a:r>
              <a:rPr lang="en-US" sz="2800" err="1">
                <a:solidFill>
                  <a:srgbClr val="000000"/>
                </a:solidFill>
                <a:effectLst>
                  <a:outerShdw blurRad="38100" dist="38100" dir="2700000" algn="tl">
                    <a:srgbClr val="000000">
                      <a:alpha val="43137"/>
                    </a:srgbClr>
                  </a:outerShdw>
                </a:effectLst>
                <a:latin typeface="Arial Narrow" panose="020B0606020202030204" pitchFamily="34" charset="0"/>
              </a:rPr>
              <a:t>fro</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by the waves and carried about by every wind of doctrine, by human cunning, by craftiness in deceitful schemes.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Rather, speaking the truth in love, we are to grow up in every way into him who is the head, into Christ, </a:t>
            </a:r>
          </a:p>
        </p:txBody>
      </p:sp>
    </p:spTree>
    <p:extLst>
      <p:ext uri="{BB962C8B-B14F-4D97-AF65-F5344CB8AC3E}">
        <p14:creationId xmlns:p14="http://schemas.microsoft.com/office/powerpoint/2010/main" val="476999818"/>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BB8F35-E99C-30F5-708A-2079A3BAB6F7}"/>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dirty="0">
                <a:solidFill>
                  <a:schemeClr val="bg2">
                    <a:lumMod val="25000"/>
                  </a:schemeClr>
                </a:solidFill>
              </a:rPr>
              <a:t>1. Do you believe in God?</a:t>
            </a:r>
          </a:p>
          <a:p>
            <a:pPr eaLnBrk="1" fontAlgn="auto" hangingPunct="1">
              <a:spcBef>
                <a:spcPts val="0"/>
              </a:spcBef>
              <a:defRPr/>
            </a:pPr>
            <a:r>
              <a:rPr sz="2800" dirty="0">
                <a:solidFill>
                  <a:schemeClr val="bg2">
                    <a:lumMod val="25000"/>
                  </a:schemeClr>
                </a:solidFill>
              </a:rPr>
              <a:t>Yes. I believe in God, the Father, the Almighty, maker of heaven and earth, of all that is, seen and unseen. </a:t>
            </a:r>
          </a:p>
          <a:p>
            <a:pPr eaLnBrk="1" fontAlgn="auto" hangingPunct="1">
              <a:spcBef>
                <a:spcPts val="0"/>
              </a:spcBef>
              <a:spcAft>
                <a:spcPts val="0"/>
              </a:spcAft>
              <a:defRPr/>
            </a:pPr>
            <a:r>
              <a:rPr lang="en-US" sz="2800" b="1" dirty="0">
                <a:solidFill>
                  <a:srgbClr val="000000"/>
                </a:solidFill>
              </a:rPr>
              <a:t>Psalm 8:3-8</a:t>
            </a:r>
          </a:p>
          <a:p>
            <a:pPr eaLnBrk="1" fontAlgn="auto" hangingPunct="1">
              <a:spcBef>
                <a:spcPts val="0"/>
              </a:spcBef>
              <a:spcAft>
                <a:spcPts val="0"/>
              </a:spcAft>
              <a:defRPr/>
            </a:pPr>
            <a:r>
              <a:rPr sz="2800" baseline="30000" dirty="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5</a:t>
            </a:r>
            <a:r>
              <a:rPr sz="2800" dirty="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 Yet you have made him a little lower than the heavenly beings</a:t>
            </a:r>
          </a:p>
          <a:p>
            <a:pPr eaLnBrk="1" fontAlgn="auto" hangingPunct="1">
              <a:spcBef>
                <a:spcPts val="0"/>
              </a:spcBef>
              <a:spcAft>
                <a:spcPts val="0"/>
              </a:spcAft>
              <a:defRPr/>
            </a:pPr>
            <a:r>
              <a:rPr sz="2800" dirty="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    and crowned him with glory and honor.</a:t>
            </a:r>
          </a:p>
          <a:p>
            <a:pPr eaLnBrk="1" fontAlgn="auto" hangingPunct="1">
              <a:spcBef>
                <a:spcPts val="0"/>
              </a:spcBef>
              <a:spcAft>
                <a:spcPts val="0"/>
              </a:spcAft>
              <a:defRPr/>
            </a:pPr>
            <a:r>
              <a:rPr sz="2800" baseline="30000" dirty="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6</a:t>
            </a:r>
            <a:r>
              <a:rPr sz="2800" dirty="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 You have given him dominion over the works of your hands;</a:t>
            </a:r>
          </a:p>
          <a:p>
            <a:pPr eaLnBrk="1" fontAlgn="auto" hangingPunct="1">
              <a:spcBef>
                <a:spcPts val="0"/>
              </a:spcBef>
              <a:spcAft>
                <a:spcPts val="0"/>
              </a:spcAft>
              <a:defRPr/>
            </a:pPr>
            <a:r>
              <a:rPr sz="2800" dirty="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    you have put all things under his feet,</a:t>
            </a:r>
          </a:p>
          <a:p>
            <a:pPr marL="514350" indent="-514350" eaLnBrk="1" fontAlgn="auto" hangingPunct="1">
              <a:buFont typeface="+mj-lt"/>
              <a:buAutoNum type="arabicPeriod"/>
              <a:defRPr/>
            </a:pPr>
            <a:endParaRPr sz="2800" b="1" dirty="0">
              <a:solidFill>
                <a:schemeClr val="bg2">
                  <a:lumMod val="25000"/>
                </a:schemeClr>
              </a:solidFill>
            </a:endParaRPr>
          </a:p>
          <a:p>
            <a:pPr eaLnBrk="1" fontAlgn="auto" hangingPunct="1">
              <a:defRPr/>
            </a:pPr>
            <a:endParaRPr sz="2800" b="1" dirty="0">
              <a:solidFill>
                <a:schemeClr val="bg2">
                  <a:lumMod val="25000"/>
                </a:schemeClr>
              </a:solidFill>
            </a:endParaRPr>
          </a:p>
        </p:txBody>
      </p:sp>
    </p:spTree>
  </p:cSld>
  <p:clrMapOvr>
    <a:masterClrMapping/>
  </p:clrMapOvr>
  <p:transition spd="slow"/>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30. Why does the Church exist?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Under the discipline of the Holy Spirit the Church exists for the maintenance of worship, the edification of believers, and the redemption of the world.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1">
                <a:solidFill>
                  <a:srgbClr val="000000"/>
                </a:solidFill>
                <a:latin typeface="Segoe UI"/>
              </a:rPr>
              <a:t>Ephesians 4:11-16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from whom the whole body, joined and held together by every joint with which it is equipped, when each part is working properly, makes the body grow so that it builds itself up in love.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279915489"/>
      </p:ext>
    </p:extLst>
  </p:cSld>
  <p:clrMapOvr>
    <a:masterClrMapping/>
  </p:clrMapOvr>
  <p:transition spd="slow"/>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30. Why does the Church exist?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Under the discipline of the Holy Spirit the Church exists for the maintenance of worship, the edification of believers, and the redemption of the world.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1">
                <a:solidFill>
                  <a:srgbClr val="000000"/>
                </a:solidFill>
                <a:latin typeface="Segoe UI"/>
              </a:rPr>
              <a:t>Hebrews 3:12-14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Take care, brothers, lest there be in any of you an evil, unbelieving heart, leading you to fall away from the living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But exhort one another every day, as long as it is called “today,” that none of you may be hardened by the deceitfulness of sin.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we have come to share in Christ, if indeed we hold our original confidence firm to the end.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002160461"/>
      </p:ext>
    </p:extLst>
  </p:cSld>
  <p:clrMapOvr>
    <a:masterClrMapping/>
  </p:clrMapOvr>
  <p:transition spd="slow"/>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30. Why does the Church exist?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Under the discipline of the Holy Spirit the Church exists for the maintenance of worship, the edification of believers, and the redemption of the world.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1">
                <a:solidFill>
                  <a:srgbClr val="000000"/>
                </a:solidFill>
                <a:latin typeface="Segoe UI"/>
              </a:rPr>
              <a:t>Hebrews 10:23-25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Let us hold fast the confession of our hope without wavering, for he who promised is faithful.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let us consider how to stir up one another to love and good works,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not neglecting to meet together, as is the habit of some, but encouraging one another, and all the more as you see the Day drawing near.</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293571062"/>
      </p:ext>
    </p:extLst>
  </p:cSld>
  <p:clrMapOvr>
    <a:masterClrMapping/>
  </p:clrMapOvr>
  <p:transition spd="slow"/>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30. Why does the Church exist?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Under the discipline of the Holy Spirit the Church exists for the maintenance of worship, the edification of believers, and the redemption of the world.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err="1">
                <a:ln>
                  <a:noFill/>
                </a:ln>
                <a:solidFill>
                  <a:srgbClr val="000000"/>
                </a:solidFill>
                <a:effectLst/>
                <a:uLnTx/>
                <a:uFillTx/>
                <a:latin typeface="Segoe UI"/>
                <a:ea typeface="Times New Roman" panose="02020603050405020304" pitchFamily="18" charset="0"/>
                <a:cs typeface="+mn-cs"/>
              </a:rPr>
              <a:t>CoF</a:t>
            </a: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Article V – The Church</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500">
                <a:solidFill>
                  <a:srgbClr val="000000"/>
                </a:solidFill>
                <a:effectLst>
                  <a:outerShdw blurRad="38100" dist="38100" dir="2700000" algn="tl">
                    <a:srgbClr val="000000">
                      <a:alpha val="43137"/>
                    </a:srgbClr>
                  </a:outerShdw>
                </a:effectLst>
                <a:latin typeface="Arial Narrow" panose="020B0606020202030204" pitchFamily="34" charset="0"/>
              </a:rPr>
              <a:t>We believe the Christian Church is the community of all true believers under the Lordship of Christ. We believe it is one, holy, apostolic and catholic. It is the redemptive fellowship in which the Word of God is preached by men divinely called, and the sacraments are duly administered according to Christ’s own appointment. Under the discipline of the Holy Spirit the Church exists for the maintenance of worship, the edification of believers and the redemption of the world.</a:t>
            </a:r>
          </a:p>
        </p:txBody>
      </p:sp>
    </p:spTree>
    <p:extLst>
      <p:ext uri="{BB962C8B-B14F-4D97-AF65-F5344CB8AC3E}">
        <p14:creationId xmlns:p14="http://schemas.microsoft.com/office/powerpoint/2010/main" val="1386265799"/>
      </p:ext>
    </p:extLst>
  </p:cSld>
  <p:clrMapOvr>
    <a:masterClrMapping/>
  </p:clrMapOvr>
  <p:transition spd="slow"/>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one holy catholic and apostolic church.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p:txBody>
      </p:sp>
    </p:spTree>
    <p:extLst>
      <p:ext uri="{BB962C8B-B14F-4D97-AF65-F5344CB8AC3E}">
        <p14:creationId xmlns:p14="http://schemas.microsoft.com/office/powerpoint/2010/main" val="838165417"/>
      </p:ext>
    </p:extLst>
  </p:cSld>
  <p:clrMapOvr>
    <a:masterClrMapping/>
  </p:clrMapOvr>
  <p:transition spd="slow"/>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one holy catholic and apostolic church.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p:txBody>
      </p:sp>
    </p:spTree>
    <p:extLst>
      <p:ext uri="{BB962C8B-B14F-4D97-AF65-F5344CB8AC3E}">
        <p14:creationId xmlns:p14="http://schemas.microsoft.com/office/powerpoint/2010/main" val="3296320677"/>
      </p:ext>
    </p:extLst>
  </p:cSld>
  <p:clrMapOvr>
    <a:masterClrMapping/>
  </p:clrMapOvr>
  <p:transition spd="slow"/>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92:1-2</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It is good to give thanks to the Lord,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to sing praises to your name, O Most High;</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to declare your steadfast love in the morning,</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your faithfulness by night,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675232092"/>
      </p:ext>
    </p:extLst>
  </p:cSld>
  <p:clrMapOvr>
    <a:masterClrMapping/>
  </p:clrMapOvr>
  <p:transition spd="slow"/>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95:1-7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Oh come, let us sing to the Lord;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let us make a joyful noise to the rock of our salvation!</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Let us come into his presence with thanksgiving;</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let us make a joyful noise to him with songs of praise!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22508170"/>
      </p:ext>
    </p:extLst>
  </p:cSld>
  <p:clrMapOvr>
    <a:masterClrMapping/>
  </p:clrMapOvr>
  <p:transition spd="slow"/>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95:1-7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the Lord is a great God,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a great King above all gods.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In his hand are the depths of the earth;</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the heights of the mountains are his also.</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380475937"/>
      </p:ext>
    </p:extLst>
  </p:cSld>
  <p:clrMapOvr>
    <a:masterClrMapping/>
  </p:clrMapOvr>
  <p:transition spd="slow"/>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95:1-7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 sea is his, for he made it,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his hands formed the dry land.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Oh come, let us worship and bow down;</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let us kneel before the Lord, our Maker!</a:t>
            </a:r>
          </a:p>
        </p:txBody>
      </p:sp>
    </p:spTree>
    <p:extLst>
      <p:ext uri="{BB962C8B-B14F-4D97-AF65-F5344CB8AC3E}">
        <p14:creationId xmlns:p14="http://schemas.microsoft.com/office/powerpoint/2010/main" val="198285096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20D418-8520-5E25-B507-A3B4F6D483CA}"/>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 </a:t>
            </a:r>
          </a:p>
          <a:p>
            <a:pPr eaLnBrk="1" fontAlgn="auto" hangingPunct="1">
              <a:spcBef>
                <a:spcPts val="0"/>
              </a:spcBef>
              <a:spcAft>
                <a:spcPts val="0"/>
              </a:spcAft>
              <a:defRPr/>
            </a:pPr>
            <a:r>
              <a:rPr lang="en-US" sz="2800" b="1">
                <a:solidFill>
                  <a:srgbClr val="000000"/>
                </a:solidFill>
              </a:rPr>
              <a:t>Psalm 8:3-8</a:t>
            </a:r>
          </a:p>
          <a:p>
            <a:pPr eaLnBrk="1" fontAlgn="auto" hangingPunct="1">
              <a:spcBef>
                <a:spcPts val="0"/>
              </a:spcBef>
              <a:spcAft>
                <a:spcPts val="0"/>
              </a:spcAft>
              <a:defRPr/>
            </a:pPr>
            <a:r>
              <a:rPr sz="2800" baseline="3000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7 </a:t>
            </a:r>
            <a:r>
              <a:rPr sz="280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all sheep and oxen,</a:t>
            </a:r>
          </a:p>
          <a:p>
            <a:pPr eaLnBrk="1" fontAlgn="auto" hangingPunct="1">
              <a:spcBef>
                <a:spcPts val="0"/>
              </a:spcBef>
              <a:spcAft>
                <a:spcPts val="0"/>
              </a:spcAft>
              <a:defRPr/>
            </a:pPr>
            <a:r>
              <a:rPr sz="280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    and also the beasts of the field,</a:t>
            </a:r>
          </a:p>
          <a:p>
            <a:pPr eaLnBrk="1" fontAlgn="auto" hangingPunct="1">
              <a:spcBef>
                <a:spcPts val="0"/>
              </a:spcBef>
              <a:spcAft>
                <a:spcPts val="0"/>
              </a:spcAft>
              <a:defRPr/>
            </a:pPr>
            <a:r>
              <a:rPr sz="2800" baseline="3000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8</a:t>
            </a:r>
            <a:r>
              <a:rPr sz="280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 the birds of the heavens, and the fish of the sea,</a:t>
            </a:r>
          </a:p>
          <a:p>
            <a:pPr eaLnBrk="1" fontAlgn="auto" hangingPunct="1">
              <a:spcBef>
                <a:spcPts val="0"/>
              </a:spcBef>
              <a:spcAft>
                <a:spcPts val="0"/>
              </a:spcAft>
              <a:defRPr/>
            </a:pPr>
            <a:r>
              <a:rPr sz="280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    whatever passes along the paths of the seas.</a:t>
            </a:r>
          </a:p>
          <a:p>
            <a:pPr eaLnBrk="1" fontAlgn="auto" hangingPunct="1">
              <a:defRPr/>
            </a:pPr>
            <a:endParaRPr sz="2800">
              <a:solidFill>
                <a:schemeClr val="bg2">
                  <a:lumMod val="25000"/>
                </a:schemeClr>
              </a:solidFill>
              <a:effectLst>
                <a:outerShdw blurRad="38100" dist="38100" dir="2700000" algn="tl">
                  <a:srgbClr val="000000">
                    <a:alpha val="43137"/>
                  </a:srgbClr>
                </a:outerShdw>
              </a:effectLst>
              <a:latin typeface="Arial Narrow" panose="020B0606020202030204" pitchFamily="34" charset="0"/>
            </a:endParaRPr>
          </a:p>
          <a:p>
            <a:pPr marL="514350" indent="-514350" eaLnBrk="1" fontAlgn="auto" hangingPunct="1">
              <a:buFont typeface="+mj-lt"/>
              <a:buAutoNum type="arabicPeriod"/>
              <a:defRPr/>
            </a:pP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95:1-7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he is our God,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we are the people of his pasture,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the sheep of his hand.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Today, if you hear his voice,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89288932"/>
      </p:ext>
    </p:extLst>
  </p:cSld>
  <p:clrMapOvr>
    <a:masterClrMapping/>
  </p:clrMapOvr>
  <p:transition spd="slow"/>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103:1-5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Bless the Lord, O my soul,</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all that is within me,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bless his holy name!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Bless the Lord, O my soul,</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forget not all his benefits,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542954334"/>
      </p:ext>
    </p:extLst>
  </p:cSld>
  <p:clrMapOvr>
    <a:masterClrMapping/>
  </p:clrMapOvr>
  <p:transition spd="slow"/>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103:1-5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who forgives all your iniquity,</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who heals all your diseases,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who redeems your life from the pit,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who crowns you with steadfast love and mercy,</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who satisfies you with good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so that your youth is renewed like the eagle's.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502117869"/>
      </p:ext>
    </p:extLst>
  </p:cSld>
  <p:clrMapOvr>
    <a:masterClrMapping/>
  </p:clrMapOvr>
  <p:transition spd="slow"/>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107:1</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Oh give thanks to the Lord, for he is good,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for his steadfast love endures forever!</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982754084"/>
      </p:ext>
    </p:extLst>
  </p:cSld>
  <p:clrMapOvr>
    <a:masterClrMapping/>
  </p:clrMapOvr>
  <p:transition spd="slow"/>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Philippians 2:9-11</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Therefore God has highly exalted him and bestowed on him the name that is above every name,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so that at the name of Jesus every knee should bow, in heaven and on earth and under the earth,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every tongue confess that Jesus Christ is Lord, to the glory of God the Father.</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251807947"/>
      </p:ext>
    </p:extLst>
  </p:cSld>
  <p:clrMapOvr>
    <a:masterClrMapping/>
  </p:clrMapOvr>
  <p:transition spd="slow"/>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4:11</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“Worthy are you, our Lord and God,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to receive glory and honor and power,</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you created all things,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by your will they existed and were created.”</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235840519"/>
      </p:ext>
    </p:extLst>
  </p:cSld>
  <p:clrMapOvr>
    <a:masterClrMapping/>
  </p:clrMapOvr>
  <p:transition spd="slow"/>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5:9-14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they sang a new song, saying,</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“Worthy are you to take the scroll</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to open its seals,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you were slain, and by your blood you ransomed people for God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from every tribe and language and people and nation,</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99009655"/>
      </p:ext>
    </p:extLst>
  </p:cSld>
  <p:clrMapOvr>
    <a:masterClrMapping/>
  </p:clrMapOvr>
  <p:transition spd="slow"/>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5:9-14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you have made them a kingdom and priests to our God,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they shall reign on the earth.”</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Then I looked, and I heard around the throne and the living creatures and the elders the voice of many angels, numbering myriads of myriads and thousands of thousands, </a:t>
            </a:r>
          </a:p>
        </p:txBody>
      </p:sp>
    </p:spTree>
    <p:extLst>
      <p:ext uri="{BB962C8B-B14F-4D97-AF65-F5344CB8AC3E}">
        <p14:creationId xmlns:p14="http://schemas.microsoft.com/office/powerpoint/2010/main" val="1233322617"/>
      </p:ext>
    </p:extLst>
  </p:cSld>
  <p:clrMapOvr>
    <a:masterClrMapping/>
  </p:clrMapOvr>
  <p:transition spd="slow"/>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5:9-14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saying with a loud voice,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“Worthy is the Lamb who was slain,</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to receive power and wealth and wisdom and might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honor and glory and blessing!”</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68699986"/>
      </p:ext>
    </p:extLst>
  </p:cSld>
  <p:clrMapOvr>
    <a:masterClrMapping/>
  </p:clrMapOvr>
  <p:transition spd="slow"/>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5:9-14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I heard every creature in heaven and on earth and under the earth and in the sea, and all that is in them, saying,</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“To him who sits on the throne and to the Lamb</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be blessing and honor and glory and might forever and ever!”</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the four living creatures said, “Amen!” and the elders fell down and worshiped.</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02583176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4BE80F5-0701-B072-BE7F-47B79FF45AD8}"/>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a:t>
            </a:r>
            <a:r>
              <a:rPr lang="en-US" sz="2800">
                <a:solidFill>
                  <a:schemeClr val="bg2">
                    <a:lumMod val="25000"/>
                  </a:schemeClr>
                </a:solidFill>
              </a:rPr>
              <a:t> </a:t>
            </a:r>
            <a:endParaRPr lang="en-US" sz="2800">
              <a:solidFill>
                <a:schemeClr val="bg2">
                  <a:lumMod val="25000"/>
                </a:schemeClr>
              </a:solidFill>
              <a:cs typeface="Segoe UI"/>
            </a:endParaRPr>
          </a:p>
          <a:p>
            <a:pPr eaLnBrk="1" fontAlgn="auto" hangingPunct="1">
              <a:spcBef>
                <a:spcPts val="0"/>
              </a:spcBef>
              <a:spcAft>
                <a:spcPts val="0"/>
              </a:spcAft>
              <a:defRPr/>
            </a:pPr>
            <a:r>
              <a:rPr lang="en-US" sz="2800" b="1">
                <a:solidFill>
                  <a:srgbClr val="000000"/>
                </a:solidFill>
              </a:rPr>
              <a:t>Isaiah 42:5</a:t>
            </a:r>
            <a:endParaRPr lang="en-US" sz="2800" b="1">
              <a:solidFill>
                <a:srgbClr val="000000"/>
              </a:solidFill>
              <a:cs typeface="Segoe UI"/>
            </a:endParaRP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Thus says God, the LORD,</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who created the heavens and stretched them out,</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who spread out the earth and what comes from it,</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who gives breath to the people on it</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and spirit to those who walk in it:</a:t>
            </a:r>
          </a:p>
        </p:txBody>
      </p:sp>
    </p:spTree>
  </p:cSld>
  <p:clrMapOvr>
    <a:masterClrMapping/>
  </p:clrMapOvr>
  <p:transition spd="slow"/>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CoF Article XIII – Public Worship</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divine worship is the duty and privilege of man who, in the presence of God, bows in adoration, humility and dedication. We believe divine worship is essential to the life of the Church, and that the assembling of the people of God for such worship is necessary to Christian fellowship and spiritual growth.</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644459474"/>
      </p:ext>
    </p:extLst>
  </p:cSld>
  <p:clrMapOvr>
    <a:masterClrMapping/>
  </p:clrMapOvr>
  <p:transition spd="slow"/>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31. Is it right and good to worship our creator and redeemer?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is our duty and privilege to bow in adoration, humility, and dedication in the presence of God.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CoF Article XIII – Public Worship</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the order of public worship need not be the same in all places but may be modified by the church according to circumstances and the needs of men. It should be in a language and form understood by the people, consistent with the Holy Scriptures to the edification of all, and in accordance with the order and Discipline of the Church.</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816526546"/>
      </p:ext>
    </p:extLst>
  </p:cSld>
  <p:clrMapOvr>
    <a:masterClrMapping/>
  </p:clrMapOvr>
  <p:transition spd="slow"/>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one holy catholic and apostolic church.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32. Why is worship essential to the life of the Church? </a:t>
            </a:r>
          </a:p>
        </p:txBody>
      </p:sp>
    </p:spTree>
    <p:extLst>
      <p:ext uri="{BB962C8B-B14F-4D97-AF65-F5344CB8AC3E}">
        <p14:creationId xmlns:p14="http://schemas.microsoft.com/office/powerpoint/2010/main" val="2199791614"/>
      </p:ext>
    </p:extLst>
  </p:cSld>
  <p:clrMapOvr>
    <a:masterClrMapping/>
  </p:clrMapOvr>
  <p:transition spd="slow"/>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believe in one holy catholic and apostolic church.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32. Why is worship essential to the life of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assembling of the people of God for worship is necessary to Christian fellowship and spiritual growth. </a:t>
            </a:r>
          </a:p>
        </p:txBody>
      </p:sp>
    </p:spTree>
    <p:extLst>
      <p:ext uri="{BB962C8B-B14F-4D97-AF65-F5344CB8AC3E}">
        <p14:creationId xmlns:p14="http://schemas.microsoft.com/office/powerpoint/2010/main" val="4010892792"/>
      </p:ext>
    </p:extLst>
  </p:cSld>
  <p:clrMapOvr>
    <a:masterClrMapping/>
  </p:clrMapOvr>
  <p:transition spd="slow"/>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32. Why is worship essential to the life of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assembling of the people of God for worship is necessary to Christian fellowship and spiritual growth.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2:41-47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So those who received his word were baptized, and there were added that day about three thousand souls.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they devoted themselves to the apostles' teaching and the fellowship, to the breaking of bread and the prayers.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awe came upon every soul, and many wonders and signs were being done through the apostles.</a:t>
            </a:r>
          </a:p>
        </p:txBody>
      </p:sp>
    </p:spTree>
    <p:extLst>
      <p:ext uri="{BB962C8B-B14F-4D97-AF65-F5344CB8AC3E}">
        <p14:creationId xmlns:p14="http://schemas.microsoft.com/office/powerpoint/2010/main" val="1174722356"/>
      </p:ext>
    </p:extLst>
  </p:cSld>
  <p:clrMapOvr>
    <a:masterClrMapping/>
  </p:clrMapOvr>
  <p:transition spd="slow"/>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32. Why is worship essential to the life of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assembling of the people of God for worship is necessary to Christian fellowship and spiritual growth.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2:41-47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all who believed were together and had all things in common.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they were selling their possessions and belongings and distributing the proceeds to all, as any had need.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day by day, attending the temple together and breaking bread in their homes, they received their food with glad and generous hearts,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praising God and having favor with all the people. And the Lord added to their number day by day those who were being saved.</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602821925"/>
      </p:ext>
    </p:extLst>
  </p:cSld>
  <p:clrMapOvr>
    <a:masterClrMapping/>
  </p:clrMapOvr>
  <p:transition spd="slow"/>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32. Why is worship essential to the life of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assembling of the people of God for worship is necessary to Christian fellowship and spiritual growth.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4:31</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when they had prayed, the place in which they were gathered together was shaken, and they were all filled with the Holy Spirit and continued to speak the word of God with boldness.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848422077"/>
      </p:ext>
    </p:extLst>
  </p:cSld>
  <p:clrMapOvr>
    <a:masterClrMapping/>
  </p:clrMapOvr>
  <p:transition spd="slow"/>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32. Why is worship essential to the life of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assembling of the people of God for worship is necessary to Christian fellowship and spiritual growth.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1:11-12</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I long to see you, that I may impart to you some spiritual gift to strengthen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that is, that we may be mutually encouraged by each other's faith, both yours and mine.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771365901"/>
      </p:ext>
    </p:extLst>
  </p:cSld>
  <p:clrMapOvr>
    <a:masterClrMapping/>
  </p:clrMapOvr>
  <p:transition spd="slow"/>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32. Why is worship essential to the life of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assembling of the people of God for worship is necessary to Christian fellowship and spiritual growth.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Hebrews 10:23-25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Let us hold fast the confession of our hope without wavering, for he who promised is faithful.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let us consider how to stir up one another to love and good works,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not neglecting to meet together, as is the habit of some, but encouraging one another, and all the more as you see the Day drawing near.</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167958485"/>
      </p:ext>
    </p:extLst>
  </p:cSld>
  <p:clrMapOvr>
    <a:masterClrMapping/>
  </p:clrMapOvr>
  <p:transition spd="slow"/>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32. Why is worship essential to the life of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assembling of the people of God for worship is necessary to Christian fellowship and spiritual growth.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CoF Article XIII – Public Worship</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divine worship is the duty and privilege of man who, in the presence of God, bows in adoration, humility and dedication. We believe divine worship is essential to the life of the Church, and that the assembling of the people of God for such worship is necessary to Christian fellowship and spiritual growth.</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77116115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B167DE9-453B-7993-DCA0-54576D3142B9}"/>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a:t>
            </a:r>
            <a:r>
              <a:rPr lang="en-US" sz="2800">
                <a:solidFill>
                  <a:schemeClr val="bg2">
                    <a:lumMod val="25000"/>
                  </a:schemeClr>
                </a:solidFill>
              </a:rPr>
              <a:t> </a:t>
            </a:r>
            <a:endParaRPr lang="en-US" sz="2800">
              <a:solidFill>
                <a:schemeClr val="bg2">
                  <a:lumMod val="25000"/>
                </a:schemeClr>
              </a:solidFill>
              <a:cs typeface="Segoe UI"/>
            </a:endParaRPr>
          </a:p>
          <a:p>
            <a:pPr eaLnBrk="1" fontAlgn="auto" hangingPunct="1">
              <a:spcBef>
                <a:spcPts val="0"/>
              </a:spcBef>
              <a:spcAft>
                <a:spcPts val="0"/>
              </a:spcAft>
              <a:defRPr/>
            </a:pPr>
            <a:r>
              <a:rPr lang="en-US" sz="2800" b="1">
                <a:solidFill>
                  <a:srgbClr val="000000"/>
                </a:solidFill>
              </a:rPr>
              <a:t>1 Corinthians 8:6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Thus says God, the LORD,</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who created the heavens and stretched them out,</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who spread out the earth and what comes from it,</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who gives breath to the people on it</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and spirit to those who walk in it:</a:t>
            </a:r>
          </a:p>
        </p:txBody>
      </p:sp>
    </p:spTree>
  </p:cSld>
  <p:clrMapOvr>
    <a:masterClrMapping/>
  </p:clrMapOvr>
  <p:transition spd="slow"/>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32. Why is worship essential to the life of the Church?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assembling of the people of God for worship is necessary to Christian fellowship and spiritual growth.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CoF Article XIII – Public Worship</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the order of public worship need not be the same in all places but may be modified by the church according to circumstances and the needs of men. It should be in a language and form understood by the people, consistent with the Holy Scriptures to the edification of all, and in accordance with the order and Discipline of the Church.</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487216857"/>
      </p:ext>
    </p:extLst>
  </p:cSld>
  <p:clrMapOvr>
    <a:masterClrMapping/>
  </p:clrMapOvr>
  <p:transition spd="slow"/>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dirty="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dirty="0">
                <a:solidFill>
                  <a:schemeClr val="bg2">
                    <a:lumMod val="25000"/>
                  </a:schemeClr>
                </a:solidFill>
              </a:rPr>
              <a:t>Ecumenical Affirmations</a:t>
            </a:r>
          </a:p>
          <a:p>
            <a:pPr eaLnBrk="1" fontAlgn="auto" hangingPunct="1">
              <a:spcBef>
                <a:spcPts val="0"/>
              </a:spcBef>
              <a:spcAft>
                <a:spcPts val="600"/>
              </a:spcAft>
              <a:defRPr/>
            </a:pPr>
            <a:r>
              <a:rPr lang="en-US" sz="2800" b="1" dirty="0">
                <a:solidFill>
                  <a:schemeClr val="bg2">
                    <a:lumMod val="25000"/>
                  </a:schemeClr>
                </a:solidFill>
              </a:rPr>
              <a:t>We acknowledge one baptism for the forgiveness of sins. </a:t>
            </a:r>
          </a:p>
        </p:txBody>
      </p:sp>
    </p:spTree>
    <p:extLst>
      <p:ext uri="{BB962C8B-B14F-4D97-AF65-F5344CB8AC3E}">
        <p14:creationId xmlns:p14="http://schemas.microsoft.com/office/powerpoint/2010/main" val="1579699439"/>
      </p:ext>
    </p:extLst>
  </p:cSld>
  <p:clrMapOvr>
    <a:masterClrMapping/>
  </p:clrMapOvr>
  <p:transition spd="slow"/>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acknowledge one baptism for the forgiveness of sins.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33. Do you believe that there is but one baptism? </a:t>
            </a:r>
          </a:p>
          <a:p>
            <a:pPr eaLnBrk="1" fontAlgn="auto" hangingPunct="1">
              <a:spcBef>
                <a:spcPts val="0"/>
              </a:spcBef>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280521580"/>
      </p:ext>
    </p:extLst>
  </p:cSld>
  <p:clrMapOvr>
    <a:masterClrMapping/>
  </p:clrMapOvr>
  <p:transition spd="slow"/>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acknowledge one baptism for the forgiveness of sins.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33. Do you believe that there is but one baptism?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acknowledge one baptism for the forgiveness of sins.</a:t>
            </a:r>
          </a:p>
        </p:txBody>
      </p:sp>
    </p:spTree>
    <p:extLst>
      <p:ext uri="{BB962C8B-B14F-4D97-AF65-F5344CB8AC3E}">
        <p14:creationId xmlns:p14="http://schemas.microsoft.com/office/powerpoint/2010/main" val="4013827668"/>
      </p:ext>
    </p:extLst>
  </p:cSld>
  <p:clrMapOvr>
    <a:masterClrMapping/>
  </p:clrMapOvr>
  <p:transition spd="slow"/>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33. Do you believe that there is but one baptism?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I acknowledge one baptism for the forgiveness of sins.</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4:4-6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There is one body and one Spirit—just as you were called to the one hope that belongs to your call—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one Lord, one faith, one baptism,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one God and Father of all, who is over all and through all and in all.</a:t>
            </a:r>
          </a:p>
        </p:txBody>
      </p:sp>
    </p:spTree>
    <p:extLst>
      <p:ext uri="{BB962C8B-B14F-4D97-AF65-F5344CB8AC3E}">
        <p14:creationId xmlns:p14="http://schemas.microsoft.com/office/powerpoint/2010/main" val="1561250476"/>
      </p:ext>
    </p:extLst>
  </p:cSld>
  <p:clrMapOvr>
    <a:masterClrMapping/>
  </p:clrMapOvr>
  <p:transition spd="slow"/>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acknowledge one baptism for the forgiveness of sins.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34. What is Baptism? </a:t>
            </a:r>
          </a:p>
        </p:txBody>
      </p:sp>
    </p:spTree>
    <p:extLst>
      <p:ext uri="{BB962C8B-B14F-4D97-AF65-F5344CB8AC3E}">
        <p14:creationId xmlns:p14="http://schemas.microsoft.com/office/powerpoint/2010/main" val="3771682761"/>
      </p:ext>
    </p:extLst>
  </p:cSld>
  <p:clrMapOvr>
    <a:masterClrMapping/>
  </p:clrMapOvr>
  <p:transition spd="slow"/>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acknowledge one baptism for the forgiveness of sins. </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34. What is Baptism?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Baptism signifies entrance into the household of faith and is a symbol of repentance and inner cleansing from sin, a representation of the new birth in Christ Jesus, and a mark of Christian discipleship.</a:t>
            </a:r>
          </a:p>
        </p:txBody>
      </p:sp>
    </p:spTree>
    <p:extLst>
      <p:ext uri="{BB962C8B-B14F-4D97-AF65-F5344CB8AC3E}">
        <p14:creationId xmlns:p14="http://schemas.microsoft.com/office/powerpoint/2010/main" val="3036016263"/>
      </p:ext>
    </p:extLst>
  </p:cSld>
  <p:clrMapOvr>
    <a:masterClrMapping/>
  </p:clrMapOvr>
  <p:transition spd="slow"/>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34. What is Baptism?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Baptism signifies entrance into the household of faith and is a symbol of repentance and inner cleansing from sin, a representation of the new birth in Christ Jesus, and a mark of Christian discipleship.</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2:37-39</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Now when they heard this they were cut to the heart, and said to Peter and the rest of the apostles, “Brothers, what shall we do?”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Peter said to them, “Repent and be baptized every one of you in the name of Jesus Christ for the forgiveness of your sins, and you will receive the gift of the Holy Spirit. </a:t>
            </a:r>
          </a:p>
        </p:txBody>
      </p:sp>
    </p:spTree>
    <p:extLst>
      <p:ext uri="{BB962C8B-B14F-4D97-AF65-F5344CB8AC3E}">
        <p14:creationId xmlns:p14="http://schemas.microsoft.com/office/powerpoint/2010/main" val="559113613"/>
      </p:ext>
    </p:extLst>
  </p:cSld>
  <p:clrMapOvr>
    <a:masterClrMapping/>
  </p:clrMapOvr>
  <p:transition spd="slow"/>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34. What is Baptism?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Baptism signifies entrance into the household of faith and is a symbol of repentance and inner cleansing from sin, a representation of the new birth in Christ Jesus, and a mark of Christian discipleship.</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2:37-39</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the promise is for you and for your children and for all who are far off, everyone whom the Lord our God calls to himself.”</a:t>
            </a:r>
          </a:p>
        </p:txBody>
      </p:sp>
    </p:spTree>
    <p:extLst>
      <p:ext uri="{BB962C8B-B14F-4D97-AF65-F5344CB8AC3E}">
        <p14:creationId xmlns:p14="http://schemas.microsoft.com/office/powerpoint/2010/main" val="3681597474"/>
      </p:ext>
    </p:extLst>
  </p:cSld>
  <p:clrMapOvr>
    <a:masterClrMapping/>
  </p:clrMapOvr>
  <p:transition spd="slow"/>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34. What is Baptism?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Baptism signifies entrance into the household of faith and is a symbol of repentance and inner cleansing from sin, a representation of the new birth in Christ Jesus, and a mark of Christian discipleship.</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6:1-5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What shall we say then? Are we to continue in sin that grace may abound?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By no means! How can we who died to sin still live in it?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Do you not know that all of us who have been baptized into Christ Jesus were baptized into his death?</a:t>
            </a:r>
          </a:p>
        </p:txBody>
      </p:sp>
    </p:spTree>
    <p:extLst>
      <p:ext uri="{BB962C8B-B14F-4D97-AF65-F5344CB8AC3E}">
        <p14:creationId xmlns:p14="http://schemas.microsoft.com/office/powerpoint/2010/main" val="1897851813"/>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F0B7EA7-257A-18CC-EEFE-7990DAFD8EC5}"/>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a:t>
            </a:r>
            <a:r>
              <a:rPr lang="en-US" sz="2800">
                <a:solidFill>
                  <a:schemeClr val="bg2">
                    <a:lumMod val="25000"/>
                  </a:schemeClr>
                </a:solidFill>
              </a:rPr>
              <a:t> </a:t>
            </a:r>
            <a:endParaRPr lang="en-US" sz="2800">
              <a:solidFill>
                <a:schemeClr val="bg2">
                  <a:lumMod val="25000"/>
                </a:schemeClr>
              </a:solidFill>
              <a:cs typeface="Segoe UI"/>
            </a:endParaRPr>
          </a:p>
          <a:p>
            <a:pPr eaLnBrk="1" fontAlgn="auto" hangingPunct="1">
              <a:spcBef>
                <a:spcPts val="0"/>
              </a:spcBef>
              <a:spcAft>
                <a:spcPts val="0"/>
              </a:spcAft>
              <a:defRPr/>
            </a:pPr>
            <a:r>
              <a:rPr lang="en-US" sz="2800" b="1">
                <a:solidFill>
                  <a:srgbClr val="000000"/>
                </a:solidFill>
              </a:rPr>
              <a:t>Ephesians 4:6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…one God and Father of all, who is over all and through all and in all.</a:t>
            </a:r>
          </a:p>
          <a:p>
            <a:pPr eaLnBrk="1" fontAlgn="auto" hangingPunct="1">
              <a:spcBef>
                <a:spcPts val="0"/>
              </a:spcBef>
              <a:spcAft>
                <a:spcPts val="0"/>
              </a:spcAft>
              <a:defRPr/>
            </a:pPr>
            <a:endParaRPr sz="2800">
              <a:solidFill>
                <a:schemeClr val="bg2">
                  <a:lumMod val="25000"/>
                </a:schemeClr>
              </a:solidFill>
              <a:effectLst>
                <a:outerShdw blurRad="38100" dist="38100" dir="2700000" algn="tl">
                  <a:srgbClr val="000000">
                    <a:alpha val="43137"/>
                  </a:srgbClr>
                </a:outerShdw>
              </a:effectLst>
              <a:latin typeface="Arial Narrow" panose="020B0606020202030204" pitchFamily="34" charset="0"/>
            </a:endParaRPr>
          </a:p>
        </p:txBody>
      </p:sp>
    </p:spTree>
  </p:cSld>
  <p:clrMapOvr>
    <a:masterClrMapping/>
  </p:clrMapOvr>
  <p:transition spd="slow"/>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34. What is Baptism?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Baptism signifies entrance into the household of faith and is a symbol of repentance and inner cleansing from sin, a representation of the new birth in Christ Jesus, and a mark of Christian discipleship.</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6:1-5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were buried therefore with him by baptism into death, in order that, just as Christ was raised from the dead by the glory of the Father, we too might walk in newness of life.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if we have been united with him in a death like his, we shall certainly be united with him in a resurrection like his.</a:t>
            </a:r>
          </a:p>
        </p:txBody>
      </p:sp>
    </p:spTree>
    <p:extLst>
      <p:ext uri="{BB962C8B-B14F-4D97-AF65-F5344CB8AC3E}">
        <p14:creationId xmlns:p14="http://schemas.microsoft.com/office/powerpoint/2010/main" val="1892646891"/>
      </p:ext>
    </p:extLst>
  </p:cSld>
  <p:clrMapOvr>
    <a:masterClrMapping/>
  </p:clrMapOvr>
  <p:transition spd="slow"/>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34. What is Baptism?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Baptism signifies entrance into the household of faith and is a symbol of repentance and inner cleansing from sin, a representation of the new birth in Christ Jesus, and a mark of Christian discipleship.</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12:12-13</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just as the body is one and has many members, and all the members of the body, though many, are one body, so it is with Christ.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in one Spirit we were all baptized into one body—Jews or Greeks, slaves or free—and all were made to drink of one Spirit.</a:t>
            </a:r>
          </a:p>
        </p:txBody>
      </p:sp>
    </p:spTree>
    <p:extLst>
      <p:ext uri="{BB962C8B-B14F-4D97-AF65-F5344CB8AC3E}">
        <p14:creationId xmlns:p14="http://schemas.microsoft.com/office/powerpoint/2010/main" val="2992913202"/>
      </p:ext>
    </p:extLst>
  </p:cSld>
  <p:clrMapOvr>
    <a:masterClrMapping/>
  </p:clrMapOvr>
  <p:transition spd="slow"/>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34. What is Baptism?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Baptism signifies entrance into the household of faith and is a symbol of repentance and inner cleansing from sin, a representation of the new birth in Christ Jesus, and a mark of Christian discipleship.</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3:27-28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as many of you as were baptized into Christ have put on Christ.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There is neither Jew nor Greek, there is neither slave nor free, there is no male and female, for you are all one in Christ Jesus.</a:t>
            </a:r>
          </a:p>
        </p:txBody>
      </p:sp>
    </p:spTree>
    <p:extLst>
      <p:ext uri="{BB962C8B-B14F-4D97-AF65-F5344CB8AC3E}">
        <p14:creationId xmlns:p14="http://schemas.microsoft.com/office/powerpoint/2010/main" val="1953507829"/>
      </p:ext>
    </p:extLst>
  </p:cSld>
  <p:clrMapOvr>
    <a:masterClrMapping/>
  </p:clrMapOvr>
  <p:transition spd="slow"/>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34. What is Baptism?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Baptism signifies entrance into the household of faith and is a symbol of repentance and inner cleansing from sin, a representation of the new birth in Christ Jesus, and a mark of Christian discipleship.</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Colossians 2:11-14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In him also you were circumcised with a circumcision made without hands, by putting off the body of the flesh, by the circumcision of Christ,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having been buried with him in baptism, in which you were also raised with him through faith in the powerful working of God, who raised him from the dead. </a:t>
            </a:r>
          </a:p>
        </p:txBody>
      </p:sp>
    </p:spTree>
    <p:extLst>
      <p:ext uri="{BB962C8B-B14F-4D97-AF65-F5344CB8AC3E}">
        <p14:creationId xmlns:p14="http://schemas.microsoft.com/office/powerpoint/2010/main" val="75271287"/>
      </p:ext>
    </p:extLst>
  </p:cSld>
  <p:clrMapOvr>
    <a:masterClrMapping/>
  </p:clrMapOvr>
  <p:transition spd="slow"/>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34. What is Baptism?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Baptism signifies entrance into the household of faith and is a symbol of repentance and inner cleansing from sin, a representation of the new birth in Christ Jesus, and a mark of Christian discipleship.</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Colossians 2:11-14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you, who were dead in your trespasses and the uncircumcision of your flesh, God made alive together with him, having forgiven us all our trespasses,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by canceling the record of debt that stood against us with its legal demands. This he set aside, nailing it to the cross.</a:t>
            </a:r>
          </a:p>
        </p:txBody>
      </p:sp>
    </p:spTree>
    <p:extLst>
      <p:ext uri="{BB962C8B-B14F-4D97-AF65-F5344CB8AC3E}">
        <p14:creationId xmlns:p14="http://schemas.microsoft.com/office/powerpoint/2010/main" val="1323795216"/>
      </p:ext>
    </p:extLst>
  </p:cSld>
  <p:clrMapOvr>
    <a:masterClrMapping/>
  </p:clrMapOvr>
  <p:transition spd="slow"/>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34. What is Baptism?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Baptism signifies entrance into the household of faith and is a symbol of repentance and inner cleansing from sin, a representation of the new birth in Christ Jesus, and a mark of Christian discipleship.</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Hebrews 10:19-22</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Therefore, brothers, since we have confidence to enter the holy places by the blood of Jesus,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by the new and living way that he opened for us through the curtain, that is, through his flesh, </a:t>
            </a:r>
          </a:p>
        </p:txBody>
      </p:sp>
    </p:spTree>
    <p:extLst>
      <p:ext uri="{BB962C8B-B14F-4D97-AF65-F5344CB8AC3E}">
        <p14:creationId xmlns:p14="http://schemas.microsoft.com/office/powerpoint/2010/main" val="671834307"/>
      </p:ext>
    </p:extLst>
  </p:cSld>
  <p:clrMapOvr>
    <a:masterClrMapping/>
  </p:clrMapOvr>
  <p:transition spd="slow"/>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34. What is Baptism?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Baptism signifies entrance into the household of faith and is a symbol of repentance and inner cleansing from sin, a representation of the new birth in Christ Jesus, and a mark of Christian discipleship.</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Hebrews 10:19-22</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since we have a great priest over the house of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let us draw near with a true heart in full assurance of faith, with our hearts sprinkled clean from an evil conscience and our bodies washed with pure water.</a:t>
            </a:r>
          </a:p>
        </p:txBody>
      </p:sp>
    </p:spTree>
    <p:extLst>
      <p:ext uri="{BB962C8B-B14F-4D97-AF65-F5344CB8AC3E}">
        <p14:creationId xmlns:p14="http://schemas.microsoft.com/office/powerpoint/2010/main" val="2775054933"/>
      </p:ext>
    </p:extLst>
  </p:cSld>
  <p:clrMapOvr>
    <a:masterClrMapping/>
  </p:clrMapOvr>
  <p:transition spd="slow"/>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34. What is Baptism?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Baptism signifies entrance into the household of faith and is a symbol of repentance and inner cleansing from sin, a representation of the new birth in Christ Jesus, and a mark of Christian discipleship.</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CoF 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Baptism signifies entrance into the household of faith, and is a symbol of repentance and inner cleansing from sin, a representation of the new birth in Christ Jesus and a mark of Christian discipleship.</a:t>
            </a:r>
          </a:p>
        </p:txBody>
      </p:sp>
    </p:spTree>
    <p:extLst>
      <p:ext uri="{BB962C8B-B14F-4D97-AF65-F5344CB8AC3E}">
        <p14:creationId xmlns:p14="http://schemas.microsoft.com/office/powerpoint/2010/main" val="1925038469"/>
      </p:ext>
    </p:extLst>
  </p:cSld>
  <p:clrMapOvr>
    <a:masterClrMapping/>
  </p:clrMapOvr>
  <p:transition spd="slow"/>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34. What is Baptism?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Baptism signifies entrance into the household of faith and is a symbol of repentance and inner cleansing from sin, a representation of the new birth in Christ Jesus, and a mark of Christian discipleship.</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CoF 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children are under the atonement of Christ and as heirs of the Kingdom of God are acceptable subjects for Christian Baptism. Children of believing parents through Baptism become the special responsibility of the Church. They should be nurtured and led to personal acceptance of Christ, and by profession of faith confirm their Baptism.</a:t>
            </a:r>
          </a:p>
        </p:txBody>
      </p:sp>
    </p:spTree>
    <p:extLst>
      <p:ext uri="{BB962C8B-B14F-4D97-AF65-F5344CB8AC3E}">
        <p14:creationId xmlns:p14="http://schemas.microsoft.com/office/powerpoint/2010/main" val="2332325897"/>
      </p:ext>
    </p:extLst>
  </p:cSld>
  <p:clrMapOvr>
    <a:masterClrMapping/>
  </p:clrMapOvr>
  <p:transition spd="slow"/>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dirty="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dirty="0">
                <a:solidFill>
                  <a:schemeClr val="bg2">
                    <a:lumMod val="25000"/>
                  </a:schemeClr>
                </a:solidFill>
              </a:rPr>
              <a:t>Ecumenical Affirmations</a:t>
            </a:r>
          </a:p>
          <a:p>
            <a:pPr eaLnBrk="1" fontAlgn="auto" hangingPunct="1">
              <a:spcBef>
                <a:spcPts val="0"/>
              </a:spcBef>
              <a:spcAft>
                <a:spcPts val="600"/>
              </a:spcAft>
              <a:defRPr/>
            </a:pPr>
            <a:r>
              <a:rPr lang="en-US" sz="2800" b="1" dirty="0">
                <a:solidFill>
                  <a:schemeClr val="bg2">
                    <a:lumMod val="25000"/>
                  </a:schemeClr>
                </a:solidFill>
              </a:rPr>
              <a:t>We look for the resurrection of the dead, and the life of the world to come. Amen.</a:t>
            </a:r>
          </a:p>
        </p:txBody>
      </p:sp>
    </p:spTree>
    <p:extLst>
      <p:ext uri="{BB962C8B-B14F-4D97-AF65-F5344CB8AC3E}">
        <p14:creationId xmlns:p14="http://schemas.microsoft.com/office/powerpoint/2010/main" val="424396017"/>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D3475F2-2014-E1CD-61C2-82C81CAF76D5}"/>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a:t>
            </a:r>
            <a:r>
              <a:rPr lang="en-US" sz="2800">
                <a:solidFill>
                  <a:schemeClr val="bg2">
                    <a:lumMod val="25000"/>
                  </a:schemeClr>
                </a:solidFill>
              </a:rPr>
              <a:t> </a:t>
            </a:r>
            <a:endParaRPr lang="en-US" sz="2800">
              <a:solidFill>
                <a:schemeClr val="bg2">
                  <a:lumMod val="25000"/>
                </a:schemeClr>
              </a:solidFill>
              <a:cs typeface="Segoe UI"/>
            </a:endParaRPr>
          </a:p>
          <a:p>
            <a:pPr eaLnBrk="1" fontAlgn="auto" hangingPunct="1">
              <a:spcBef>
                <a:spcPts val="0"/>
              </a:spcBef>
              <a:spcAft>
                <a:spcPts val="0"/>
              </a:spcAft>
              <a:defRPr/>
            </a:pPr>
            <a:r>
              <a:rPr lang="en-US" sz="2800" b="1">
                <a:solidFill>
                  <a:srgbClr val="000000"/>
                </a:solidFill>
              </a:rPr>
              <a:t>Hebrews 1:5</a:t>
            </a:r>
            <a:endParaRPr lang="en-US" sz="2800" b="1">
              <a:solidFill>
                <a:srgbClr val="000000"/>
              </a:solidFill>
              <a:cs typeface="Segoe UI"/>
            </a:endParaRP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For to which of the angels did God ever say, ,</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“You are my Son,</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today I have begotten you”? ,</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Or again,</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“I will be to him a father,</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and he shall be to me a son”?</a:t>
            </a:r>
          </a:p>
        </p:txBody>
      </p:sp>
    </p:spTree>
  </p:cSld>
  <p:clrMapOvr>
    <a:masterClrMapping/>
  </p:clrMapOvr>
  <p:transition spd="slow"/>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look for the resurrection of the dead, and the life of the world to come. Amen.</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35. What is our greatest hope? </a:t>
            </a:r>
          </a:p>
        </p:txBody>
      </p:sp>
    </p:spTree>
    <p:extLst>
      <p:ext uri="{BB962C8B-B14F-4D97-AF65-F5344CB8AC3E}">
        <p14:creationId xmlns:p14="http://schemas.microsoft.com/office/powerpoint/2010/main" val="3783707186"/>
      </p:ext>
    </p:extLst>
  </p:cSld>
  <p:clrMapOvr>
    <a:masterClrMapping/>
  </p:clrMapOvr>
  <p:transition spd="slow"/>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look for the resurrection of the dead, and the life of the world to come. Amen.</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35. What is our greatest hope?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look for the resurrection of the dead, and the life of the world to come. </a:t>
            </a:r>
          </a:p>
        </p:txBody>
      </p:sp>
    </p:spTree>
    <p:extLst>
      <p:ext uri="{BB962C8B-B14F-4D97-AF65-F5344CB8AC3E}">
        <p14:creationId xmlns:p14="http://schemas.microsoft.com/office/powerpoint/2010/main" val="2572995981"/>
      </p:ext>
    </p:extLst>
  </p:cSld>
  <p:clrMapOvr>
    <a:masterClrMapping/>
  </p:clrMapOvr>
  <p:transition spd="slow"/>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35. What is our greatest hope?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look for the resurrection of the dead, and the life of the world to come.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6:39-40</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39</a:t>
            </a:r>
            <a:r>
              <a:rPr lang="en-US" sz="2800">
                <a:solidFill>
                  <a:srgbClr val="000000"/>
                </a:solidFill>
                <a:effectLst>
                  <a:outerShdw blurRad="38100" dist="38100" dir="2700000" algn="tl">
                    <a:srgbClr val="000000">
                      <a:alpha val="43137"/>
                    </a:srgbClr>
                  </a:outerShdw>
                </a:effectLst>
                <a:latin typeface="Arial Narrow"/>
              </a:rPr>
              <a:t>And this is the will of him who sent me, that I should lose nothing of all that he has given me, but raise it up on the last day. </a:t>
            </a:r>
            <a:r>
              <a:rPr lang="en-US" sz="2800" baseline="30000">
                <a:solidFill>
                  <a:srgbClr val="000000"/>
                </a:solidFill>
                <a:effectLst>
                  <a:outerShdw blurRad="38100" dist="38100" dir="2700000" algn="tl">
                    <a:srgbClr val="000000">
                      <a:alpha val="43137"/>
                    </a:srgbClr>
                  </a:outerShdw>
                </a:effectLst>
                <a:latin typeface="Arial Narrow"/>
              </a:rPr>
              <a:t>40</a:t>
            </a:r>
            <a:r>
              <a:rPr lang="en-US" sz="2800">
                <a:solidFill>
                  <a:srgbClr val="000000"/>
                </a:solidFill>
                <a:effectLst>
                  <a:outerShdw blurRad="38100" dist="38100" dir="2700000" algn="tl">
                    <a:srgbClr val="000000">
                      <a:alpha val="43137"/>
                    </a:srgbClr>
                  </a:outerShdw>
                </a:effectLst>
                <a:latin typeface="Arial Narrow"/>
              </a:rPr>
              <a:t>For this is the will of my Father, that everyone who looks on the Son and believes in him should have eternal life, and I will raise him up on the last day.”</a:t>
            </a:r>
          </a:p>
        </p:txBody>
      </p:sp>
    </p:spTree>
    <p:extLst>
      <p:ext uri="{BB962C8B-B14F-4D97-AF65-F5344CB8AC3E}">
        <p14:creationId xmlns:p14="http://schemas.microsoft.com/office/powerpoint/2010/main" val="541401525"/>
      </p:ext>
    </p:extLst>
  </p:cSld>
  <p:clrMapOvr>
    <a:masterClrMapping/>
  </p:clrMapOvr>
  <p:transition spd="slow"/>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35. What is our greatest hope?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look for the resurrection of the dead, and the life of the world to come.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11:25-26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Jesus said to her, “I am the resurrection and the life. Whoever believes in me, though he die, yet shall he live, </a:t>
            </a:r>
            <a:r>
              <a:rPr lang="en-US" sz="2800" baseline="30000">
                <a:solidFill>
                  <a:srgbClr val="000000"/>
                </a:solidFill>
                <a:effectLst>
                  <a:outerShdw blurRad="38100" dist="38100" dir="2700000" algn="tl">
                    <a:srgbClr val="000000">
                      <a:alpha val="43137"/>
                    </a:srgbClr>
                  </a:outerShdw>
                </a:effectLst>
                <a:latin typeface="Arial Narrow"/>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everyone who lives and believes in me shall never die. Do you believe this?”</a:t>
            </a:r>
          </a:p>
        </p:txBody>
      </p:sp>
    </p:spTree>
    <p:extLst>
      <p:ext uri="{BB962C8B-B14F-4D97-AF65-F5344CB8AC3E}">
        <p14:creationId xmlns:p14="http://schemas.microsoft.com/office/powerpoint/2010/main" val="1659357244"/>
      </p:ext>
    </p:extLst>
  </p:cSld>
  <p:clrMapOvr>
    <a:masterClrMapping/>
  </p:clrMapOvr>
  <p:transition spd="slow"/>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35. What is our greatest hope?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look for the resurrection of the dead, and the life of the world to come.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6:5-8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5</a:t>
            </a:r>
            <a:r>
              <a:rPr lang="en-US" sz="2800">
                <a:solidFill>
                  <a:srgbClr val="000000"/>
                </a:solidFill>
                <a:effectLst>
                  <a:outerShdw blurRad="38100" dist="38100" dir="2700000" algn="tl">
                    <a:srgbClr val="000000">
                      <a:alpha val="43137"/>
                    </a:srgbClr>
                  </a:outerShdw>
                </a:effectLst>
                <a:latin typeface="Arial Narrow"/>
              </a:rPr>
              <a:t>For if we have been united with him in a death like his, we shall certainly be united with him in a resurrection like his. </a:t>
            </a:r>
            <a:r>
              <a:rPr lang="en-US" sz="2800" baseline="30000">
                <a:solidFill>
                  <a:srgbClr val="000000"/>
                </a:solidFill>
                <a:effectLst>
                  <a:outerShdw blurRad="38100" dist="38100" dir="2700000" algn="tl">
                    <a:srgbClr val="000000">
                      <a:alpha val="43137"/>
                    </a:srgbClr>
                  </a:outerShdw>
                </a:effectLst>
                <a:latin typeface="Arial Narrow"/>
              </a:rPr>
              <a:t>6</a:t>
            </a:r>
            <a:r>
              <a:rPr lang="en-US" sz="2800">
                <a:solidFill>
                  <a:srgbClr val="000000"/>
                </a:solidFill>
                <a:effectLst>
                  <a:outerShdw blurRad="38100" dist="38100" dir="2700000" algn="tl">
                    <a:srgbClr val="000000">
                      <a:alpha val="43137"/>
                    </a:srgbClr>
                  </a:outerShdw>
                </a:effectLst>
                <a:latin typeface="Arial Narrow"/>
              </a:rPr>
              <a:t>We know that our old self was crucified with him in order that the body of sin might be brought to nothing, so that we would no longer be enslaved to sin. </a:t>
            </a:r>
            <a:r>
              <a:rPr lang="en-US" sz="2800" baseline="30000">
                <a:solidFill>
                  <a:srgbClr val="000000"/>
                </a:solidFill>
                <a:effectLst>
                  <a:outerShdw blurRad="38100" dist="38100" dir="2700000" algn="tl">
                    <a:srgbClr val="000000">
                      <a:alpha val="43137"/>
                    </a:srgbClr>
                  </a:outerShdw>
                </a:effectLst>
                <a:latin typeface="Arial Narrow"/>
              </a:rPr>
              <a:t>7</a:t>
            </a:r>
            <a:r>
              <a:rPr lang="en-US" sz="2800">
                <a:solidFill>
                  <a:srgbClr val="000000"/>
                </a:solidFill>
                <a:effectLst>
                  <a:outerShdw blurRad="38100" dist="38100" dir="2700000" algn="tl">
                    <a:srgbClr val="000000">
                      <a:alpha val="43137"/>
                    </a:srgbClr>
                  </a:outerShdw>
                </a:effectLst>
                <a:latin typeface="Arial Narrow"/>
              </a:rPr>
              <a:t>For one who has died has been set free from sin. </a:t>
            </a:r>
            <a:r>
              <a:rPr lang="en-US" sz="2800" baseline="30000">
                <a:solidFill>
                  <a:srgbClr val="000000"/>
                </a:solidFill>
                <a:effectLst>
                  <a:outerShdw blurRad="38100" dist="38100" dir="2700000" algn="tl">
                    <a:srgbClr val="000000">
                      <a:alpha val="43137"/>
                    </a:srgbClr>
                  </a:outerShdw>
                </a:effectLst>
                <a:latin typeface="Arial Narrow"/>
              </a:rPr>
              <a:t>8</a:t>
            </a:r>
            <a:r>
              <a:rPr lang="en-US" sz="2800">
                <a:solidFill>
                  <a:srgbClr val="000000"/>
                </a:solidFill>
                <a:effectLst>
                  <a:outerShdw blurRad="38100" dist="38100" dir="2700000" algn="tl">
                    <a:srgbClr val="000000">
                      <a:alpha val="43137"/>
                    </a:srgbClr>
                  </a:outerShdw>
                </a:effectLst>
                <a:latin typeface="Arial Narrow"/>
              </a:rPr>
              <a:t>Now if we have died with Christ, we believe that we will also live with him.</a:t>
            </a:r>
          </a:p>
        </p:txBody>
      </p:sp>
    </p:spTree>
    <p:extLst>
      <p:ext uri="{BB962C8B-B14F-4D97-AF65-F5344CB8AC3E}">
        <p14:creationId xmlns:p14="http://schemas.microsoft.com/office/powerpoint/2010/main" val="1016143885"/>
      </p:ext>
    </p:extLst>
  </p:cSld>
  <p:clrMapOvr>
    <a:masterClrMapping/>
  </p:clrMapOvr>
  <p:transition spd="slow"/>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35. What is our greatest hope?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look for the resurrection of the dead, and the life of the world to come.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8:22-23</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22</a:t>
            </a:r>
            <a:r>
              <a:rPr lang="en-US" sz="2800">
                <a:solidFill>
                  <a:srgbClr val="000000"/>
                </a:solidFill>
                <a:effectLst>
                  <a:outerShdw blurRad="38100" dist="38100" dir="2700000" algn="tl">
                    <a:srgbClr val="000000">
                      <a:alpha val="43137"/>
                    </a:srgbClr>
                  </a:outerShdw>
                </a:effectLst>
                <a:latin typeface="Arial Narrow"/>
              </a:rPr>
              <a:t>For we know that the whole creation has been groaning together in the pains of childbirth until now. </a:t>
            </a:r>
            <a:r>
              <a:rPr lang="en-US" sz="2800" baseline="30000">
                <a:solidFill>
                  <a:srgbClr val="000000"/>
                </a:solidFill>
                <a:effectLst>
                  <a:outerShdw blurRad="38100" dist="38100" dir="2700000" algn="tl">
                    <a:srgbClr val="000000">
                      <a:alpha val="43137"/>
                    </a:srgbClr>
                  </a:outerShdw>
                </a:effectLst>
                <a:latin typeface="Arial Narrow"/>
              </a:rPr>
              <a:t>23</a:t>
            </a:r>
            <a:r>
              <a:rPr lang="en-US" sz="2800">
                <a:solidFill>
                  <a:srgbClr val="000000"/>
                </a:solidFill>
                <a:effectLst>
                  <a:outerShdw blurRad="38100" dist="38100" dir="2700000" algn="tl">
                    <a:srgbClr val="000000">
                      <a:alpha val="43137"/>
                    </a:srgbClr>
                  </a:outerShdw>
                </a:effectLst>
                <a:latin typeface="Arial Narrow"/>
              </a:rPr>
              <a:t>And not only the creation, but we ourselves, who have the </a:t>
            </a:r>
            <a:r>
              <a:rPr lang="en-US" sz="2800" err="1">
                <a:solidFill>
                  <a:srgbClr val="000000"/>
                </a:solidFill>
                <a:effectLst>
                  <a:outerShdw blurRad="38100" dist="38100" dir="2700000" algn="tl">
                    <a:srgbClr val="000000">
                      <a:alpha val="43137"/>
                    </a:srgbClr>
                  </a:outerShdw>
                </a:effectLst>
                <a:latin typeface="Arial Narrow"/>
              </a:rPr>
              <a:t>firstfruits</a:t>
            </a:r>
            <a:r>
              <a:rPr lang="en-US" sz="2800">
                <a:solidFill>
                  <a:srgbClr val="000000"/>
                </a:solidFill>
                <a:effectLst>
                  <a:outerShdw blurRad="38100" dist="38100" dir="2700000" algn="tl">
                    <a:srgbClr val="000000">
                      <a:alpha val="43137"/>
                    </a:srgbClr>
                  </a:outerShdw>
                </a:effectLst>
                <a:latin typeface="Arial Narrow"/>
              </a:rPr>
              <a:t> of the Spirit, groan inwardly as we wait eagerly for adoption as sons, the redemption of our bodies.</a:t>
            </a:r>
          </a:p>
        </p:txBody>
      </p:sp>
    </p:spTree>
    <p:extLst>
      <p:ext uri="{BB962C8B-B14F-4D97-AF65-F5344CB8AC3E}">
        <p14:creationId xmlns:p14="http://schemas.microsoft.com/office/powerpoint/2010/main" val="403375227"/>
      </p:ext>
    </p:extLst>
  </p:cSld>
  <p:clrMapOvr>
    <a:masterClrMapping/>
  </p:clrMapOvr>
  <p:transition spd="slow"/>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35. What is our greatest hope?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look for the resurrection of the dead, and the life of the world to come.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15:20-23</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20</a:t>
            </a:r>
            <a:r>
              <a:rPr lang="en-US" sz="2800">
                <a:solidFill>
                  <a:srgbClr val="000000"/>
                </a:solidFill>
                <a:effectLst>
                  <a:outerShdw blurRad="38100" dist="38100" dir="2700000" algn="tl">
                    <a:srgbClr val="000000">
                      <a:alpha val="43137"/>
                    </a:srgbClr>
                  </a:outerShdw>
                </a:effectLst>
                <a:latin typeface="Arial Narrow"/>
              </a:rPr>
              <a:t>But in fact Christ has been raised from the dead, the </a:t>
            </a:r>
            <a:r>
              <a:rPr lang="en-US" sz="2800" err="1">
                <a:solidFill>
                  <a:srgbClr val="000000"/>
                </a:solidFill>
                <a:effectLst>
                  <a:outerShdw blurRad="38100" dist="38100" dir="2700000" algn="tl">
                    <a:srgbClr val="000000">
                      <a:alpha val="43137"/>
                    </a:srgbClr>
                  </a:outerShdw>
                </a:effectLst>
                <a:latin typeface="Arial Narrow"/>
              </a:rPr>
              <a:t>firstfruits</a:t>
            </a:r>
            <a:r>
              <a:rPr lang="en-US" sz="2800">
                <a:solidFill>
                  <a:srgbClr val="000000"/>
                </a:solidFill>
                <a:effectLst>
                  <a:outerShdw blurRad="38100" dist="38100" dir="2700000" algn="tl">
                    <a:srgbClr val="000000">
                      <a:alpha val="43137"/>
                    </a:srgbClr>
                  </a:outerShdw>
                </a:effectLst>
                <a:latin typeface="Arial Narrow"/>
              </a:rPr>
              <a:t> of those who have fallen asleep. </a:t>
            </a:r>
            <a:r>
              <a:rPr lang="en-US" sz="2800" baseline="30000">
                <a:solidFill>
                  <a:srgbClr val="000000"/>
                </a:solidFill>
                <a:effectLst>
                  <a:outerShdw blurRad="38100" dist="38100" dir="2700000" algn="tl">
                    <a:srgbClr val="000000">
                      <a:alpha val="43137"/>
                    </a:srgbClr>
                  </a:outerShdw>
                </a:effectLst>
                <a:latin typeface="Arial Narrow"/>
              </a:rPr>
              <a:t>21</a:t>
            </a:r>
            <a:r>
              <a:rPr lang="en-US" sz="2800">
                <a:solidFill>
                  <a:srgbClr val="000000"/>
                </a:solidFill>
                <a:effectLst>
                  <a:outerShdw blurRad="38100" dist="38100" dir="2700000" algn="tl">
                    <a:srgbClr val="000000">
                      <a:alpha val="43137"/>
                    </a:srgbClr>
                  </a:outerShdw>
                </a:effectLst>
                <a:latin typeface="Arial Narrow"/>
              </a:rPr>
              <a:t>For as by a man came death, by a man has come also the resurrection of the dead. </a:t>
            </a:r>
            <a:r>
              <a:rPr lang="en-US" sz="2800" baseline="30000">
                <a:solidFill>
                  <a:srgbClr val="000000"/>
                </a:solidFill>
                <a:effectLst>
                  <a:outerShdw blurRad="38100" dist="38100" dir="2700000" algn="tl">
                    <a:srgbClr val="000000">
                      <a:alpha val="43137"/>
                    </a:srgbClr>
                  </a:outerShdw>
                </a:effectLst>
                <a:latin typeface="Arial Narrow"/>
              </a:rPr>
              <a:t>22</a:t>
            </a:r>
            <a:r>
              <a:rPr lang="en-US" sz="2800">
                <a:solidFill>
                  <a:srgbClr val="000000"/>
                </a:solidFill>
                <a:effectLst>
                  <a:outerShdw blurRad="38100" dist="38100" dir="2700000" algn="tl">
                    <a:srgbClr val="000000">
                      <a:alpha val="43137"/>
                    </a:srgbClr>
                  </a:outerShdw>
                </a:effectLst>
                <a:latin typeface="Arial Narrow"/>
              </a:rPr>
              <a:t>For as in Adam all die, so also in Christ shall all be made alive. </a:t>
            </a:r>
            <a:r>
              <a:rPr lang="en-US" sz="2800" baseline="30000">
                <a:solidFill>
                  <a:srgbClr val="000000"/>
                </a:solidFill>
                <a:effectLst>
                  <a:outerShdw blurRad="38100" dist="38100" dir="2700000" algn="tl">
                    <a:srgbClr val="000000">
                      <a:alpha val="43137"/>
                    </a:srgbClr>
                  </a:outerShdw>
                </a:effectLst>
                <a:latin typeface="Arial Narrow"/>
              </a:rPr>
              <a:t>23</a:t>
            </a:r>
            <a:r>
              <a:rPr lang="en-US" sz="2800">
                <a:solidFill>
                  <a:srgbClr val="000000"/>
                </a:solidFill>
                <a:effectLst>
                  <a:outerShdw blurRad="38100" dist="38100" dir="2700000" algn="tl">
                    <a:srgbClr val="000000">
                      <a:alpha val="43137"/>
                    </a:srgbClr>
                  </a:outerShdw>
                </a:effectLst>
                <a:latin typeface="Arial Narrow"/>
              </a:rPr>
              <a:t>But each in his own order: Christ the </a:t>
            </a:r>
            <a:r>
              <a:rPr lang="en-US" sz="2800" err="1">
                <a:solidFill>
                  <a:srgbClr val="000000"/>
                </a:solidFill>
                <a:effectLst>
                  <a:outerShdw blurRad="38100" dist="38100" dir="2700000" algn="tl">
                    <a:srgbClr val="000000">
                      <a:alpha val="43137"/>
                    </a:srgbClr>
                  </a:outerShdw>
                </a:effectLst>
                <a:latin typeface="Arial Narrow"/>
              </a:rPr>
              <a:t>firstfruits</a:t>
            </a:r>
            <a:r>
              <a:rPr lang="en-US" sz="2800">
                <a:solidFill>
                  <a:srgbClr val="000000"/>
                </a:solidFill>
                <a:effectLst>
                  <a:outerShdw blurRad="38100" dist="38100" dir="2700000" algn="tl">
                    <a:srgbClr val="000000">
                      <a:alpha val="43137"/>
                    </a:srgbClr>
                  </a:outerShdw>
                </a:effectLst>
                <a:latin typeface="Arial Narrow"/>
              </a:rPr>
              <a:t>, then at his coming those who belong to Christ.</a:t>
            </a:r>
          </a:p>
        </p:txBody>
      </p:sp>
    </p:spTree>
    <p:extLst>
      <p:ext uri="{BB962C8B-B14F-4D97-AF65-F5344CB8AC3E}">
        <p14:creationId xmlns:p14="http://schemas.microsoft.com/office/powerpoint/2010/main" val="3746689861"/>
      </p:ext>
    </p:extLst>
  </p:cSld>
  <p:clrMapOvr>
    <a:masterClrMapping/>
  </p:clrMapOvr>
  <p:transition spd="slow"/>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35. What is our greatest hope?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look for the resurrection of the dead, and the life of the world to come.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15:50-55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 tell you this, brothers: flesh and blood cannot inherit the kingdom of God, nor does the perishable inherit the imperishable.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Behold! I tell you a mystery. We shall not all sleep, but we shall all be changed,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in a moment, in the twinkling of an eye, at the last trumpet. For the trumpet will sound, and the dead will be raised imperishable, and we shall be changed. </a:t>
            </a:r>
          </a:p>
        </p:txBody>
      </p:sp>
    </p:spTree>
    <p:extLst>
      <p:ext uri="{BB962C8B-B14F-4D97-AF65-F5344CB8AC3E}">
        <p14:creationId xmlns:p14="http://schemas.microsoft.com/office/powerpoint/2010/main" val="137710277"/>
      </p:ext>
    </p:extLst>
  </p:cSld>
  <p:clrMapOvr>
    <a:masterClrMapping/>
  </p:clrMapOvr>
  <p:transition spd="slow"/>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35. What is our greatest hope?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look for the resurrection of the dead, and the life of the world to come.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15:50-55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this perishable body must put on the imperishable, and this mortal body must put on immortality.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When the perishable puts on the imperishable, and the mortal puts on immortality, then shall come to pass the saying that is written:</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“Death is swallowed up in victory.”</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“O death, where is your victory?</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O death, where is your sting?”</a:t>
            </a:r>
          </a:p>
        </p:txBody>
      </p:sp>
    </p:spTree>
    <p:extLst>
      <p:ext uri="{BB962C8B-B14F-4D97-AF65-F5344CB8AC3E}">
        <p14:creationId xmlns:p14="http://schemas.microsoft.com/office/powerpoint/2010/main" val="2251816829"/>
      </p:ext>
    </p:extLst>
  </p:cSld>
  <p:clrMapOvr>
    <a:masterClrMapping/>
  </p:clrMapOvr>
  <p:transition spd="slow"/>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35. What is our greatest hope?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look for the resurrection of the dead, and the life of the world to come.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Philippians 3:10-12</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that I may know him and the power of his resurrection, and may share his sufferings, becoming like him in his death,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that by any means possible I may attain the resurrection from the dead.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Not that I have already obtained this or am already perfect, but I press on to make it my own, because Christ Jesus has made me his own.</a:t>
            </a:r>
          </a:p>
        </p:txBody>
      </p:sp>
    </p:spTree>
    <p:extLst>
      <p:ext uri="{BB962C8B-B14F-4D97-AF65-F5344CB8AC3E}">
        <p14:creationId xmlns:p14="http://schemas.microsoft.com/office/powerpoint/2010/main" val="87557053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935461-F359-6780-2053-6436BF73D9CD}"/>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chemeClr val="bg2">
                    <a:lumMod val="25000"/>
                  </a:schemeClr>
                </a:solidFill>
              </a:rPr>
              <a:t>1. Do you believe in God?</a:t>
            </a:r>
          </a:p>
          <a:p>
            <a:pPr eaLnBrk="1" fontAlgn="auto" hangingPunct="1">
              <a:spcBef>
                <a:spcPts val="0"/>
              </a:spcBef>
              <a:defRPr/>
            </a:pPr>
            <a:r>
              <a:rPr sz="2800">
                <a:solidFill>
                  <a:schemeClr val="bg2">
                    <a:lumMod val="25000"/>
                  </a:schemeClr>
                </a:solidFill>
              </a:rPr>
              <a:t>Yes. I believe in God, the Father, the Almighty, maker of heaven and earth, of all that is, seen and unseen.</a:t>
            </a:r>
            <a:r>
              <a:rPr lang="en-US" sz="2800">
                <a:solidFill>
                  <a:schemeClr val="bg2">
                    <a:lumMod val="25000"/>
                  </a:schemeClr>
                </a:solidFill>
              </a:rPr>
              <a:t> </a:t>
            </a:r>
            <a:endParaRPr lang="en-US" sz="2800">
              <a:solidFill>
                <a:schemeClr val="bg2">
                  <a:lumMod val="25000"/>
                </a:schemeClr>
              </a:solidFill>
              <a:cs typeface="Segoe UI"/>
            </a:endParaRPr>
          </a:p>
          <a:p>
            <a:pPr eaLnBrk="1" fontAlgn="auto" hangingPunct="1">
              <a:spcBef>
                <a:spcPts val="0"/>
              </a:spcBef>
              <a:spcAft>
                <a:spcPts val="0"/>
              </a:spcAft>
              <a:defRPr/>
            </a:pPr>
            <a:r>
              <a:rPr lang="en-US" sz="2800" b="1">
                <a:solidFill>
                  <a:srgbClr val="000000"/>
                </a:solidFill>
              </a:rPr>
              <a:t>Revelation 4:11</a:t>
            </a:r>
            <a:endParaRPr lang="en-US" sz="2800" b="1">
              <a:solidFill>
                <a:srgbClr val="000000"/>
              </a:solidFill>
              <a:cs typeface="Segoe UI"/>
            </a:endParaRP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“Worthy are you, our Lord and God,</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to receive glory and honor and power,</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for you created all things,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and by your will they existed and were created.”</a:t>
            </a:r>
          </a:p>
        </p:txBody>
      </p:sp>
    </p:spTree>
  </p:cSld>
  <p:clrMapOvr>
    <a:masterClrMapping/>
  </p:clrMapOvr>
  <p:transition spd="slow"/>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35. What is our greatest hope?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look for the resurrection of the dead, and the life of the world to come.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Philippians 3:20-21</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But our citizenship is in heaven, and from it we await a Savior, the Lord Jesus Christ,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who will transform our lowly body to be like his glorious body, by the power that enables him even to subject all things to himself.</a:t>
            </a:r>
          </a:p>
        </p:txBody>
      </p:sp>
    </p:spTree>
    <p:extLst>
      <p:ext uri="{BB962C8B-B14F-4D97-AF65-F5344CB8AC3E}">
        <p14:creationId xmlns:p14="http://schemas.microsoft.com/office/powerpoint/2010/main" val="3832943453"/>
      </p:ext>
    </p:extLst>
  </p:cSld>
  <p:clrMapOvr>
    <a:masterClrMapping/>
  </p:clrMapOvr>
  <p:transition spd="slow"/>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35. What is our greatest hope?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look for the resurrection of the dead, and the life of the world to come.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Thessalonians 4:13-18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But we do not want you to be uninformed, brothers, about those who are asleep, that you may not grieve as others do who have no hope.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since we believe that Jesus died and rose again, even so, through Jesus, God will bring with him those who have fallen asleep.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this we declare to you by a word from the Lord, that we who are alive, who are left until the coming of the Lord, will not precede those who have fallen asleep. </a:t>
            </a:r>
          </a:p>
        </p:txBody>
      </p:sp>
    </p:spTree>
    <p:extLst>
      <p:ext uri="{BB962C8B-B14F-4D97-AF65-F5344CB8AC3E}">
        <p14:creationId xmlns:p14="http://schemas.microsoft.com/office/powerpoint/2010/main" val="3129684618"/>
      </p:ext>
    </p:extLst>
  </p:cSld>
  <p:clrMapOvr>
    <a:masterClrMapping/>
  </p:clrMapOvr>
  <p:transition spd="slow"/>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35. What is our greatest hope?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look for the resurrection of the dead, and the life of the world to come.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Thessalonians 4:13-18</a:t>
            </a:r>
          </a:p>
          <a:p>
            <a:pPr lvl="0"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the Lord himself will descend from heaven with a cry of command, with the voice of an archangel, and with the sound of the trumpet of God. And the dead in Christ will rise first.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Then we who are alive, who are left, will be caught up together with them in the clouds to meet the Lord in the air, and so we will always be with the Lord.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Therefore encourage one another with these words. </a:t>
            </a:r>
          </a:p>
        </p:txBody>
      </p:sp>
    </p:spTree>
    <p:extLst>
      <p:ext uri="{BB962C8B-B14F-4D97-AF65-F5344CB8AC3E}">
        <p14:creationId xmlns:p14="http://schemas.microsoft.com/office/powerpoint/2010/main" val="3210201369"/>
      </p:ext>
    </p:extLst>
  </p:cSld>
  <p:clrMapOvr>
    <a:masterClrMapping/>
  </p:clrMapOvr>
  <p:transition spd="slow"/>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look for the resurrection of the dead, and the life of the world to come. Amen.</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p:txBody>
      </p:sp>
    </p:spTree>
    <p:extLst>
      <p:ext uri="{BB962C8B-B14F-4D97-AF65-F5344CB8AC3E}">
        <p14:creationId xmlns:p14="http://schemas.microsoft.com/office/powerpoint/2010/main" val="68248761"/>
      </p:ext>
    </p:extLst>
  </p:cSld>
  <p:clrMapOvr>
    <a:masterClrMapping/>
  </p:clrMapOvr>
  <p:transition spd="slow"/>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a:defRPr/>
            </a:pPr>
            <a:r>
              <a:rPr sz="3200">
                <a:solidFill>
                  <a:schemeClr val="bg2">
                    <a:lumMod val="25000"/>
                  </a:schemeClr>
                </a:solidFill>
              </a:rPr>
              <a:t>Ecumenical Affirmations</a:t>
            </a:r>
          </a:p>
          <a:p>
            <a:pPr eaLnBrk="1" fontAlgn="auto" hangingPunct="1">
              <a:spcBef>
                <a:spcPts val="0"/>
              </a:spcBef>
              <a:spcAft>
                <a:spcPts val="600"/>
              </a:spcAft>
              <a:defRPr/>
            </a:pPr>
            <a:r>
              <a:rPr lang="en-US" sz="1800" b="1">
                <a:solidFill>
                  <a:schemeClr val="bg2">
                    <a:lumMod val="25000"/>
                  </a:schemeClr>
                </a:solidFill>
              </a:rPr>
              <a:t>We look for the resurrection of the dead, and the life of the world to come. Amen.</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p:txBody>
      </p:sp>
    </p:spTree>
    <p:extLst>
      <p:ext uri="{BB962C8B-B14F-4D97-AF65-F5344CB8AC3E}">
        <p14:creationId xmlns:p14="http://schemas.microsoft.com/office/powerpoint/2010/main" val="3111906033"/>
      </p:ext>
    </p:extLst>
  </p:cSld>
  <p:clrMapOvr>
    <a:masterClrMapping/>
  </p:clrMapOvr>
  <p:transition spd="slow"/>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13:24-30</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He put another parable before them, saying, “The kingdom of heaven may be compared to a man who sowed good seed in his field,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but while his men were sleeping, his enemy came and sowed weeds among the wheat and went away.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So when the plants came up and bore grain, then the weeds appeared also. </a:t>
            </a:r>
          </a:p>
        </p:txBody>
      </p:sp>
    </p:spTree>
    <p:extLst>
      <p:ext uri="{BB962C8B-B14F-4D97-AF65-F5344CB8AC3E}">
        <p14:creationId xmlns:p14="http://schemas.microsoft.com/office/powerpoint/2010/main" val="3522164105"/>
      </p:ext>
    </p:extLst>
  </p:cSld>
  <p:clrMapOvr>
    <a:masterClrMapping/>
  </p:clrMapOvr>
  <p:transition spd="slow"/>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13:24-30</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the servants of the master of the house came and said to him, ‘Master, did you not sow good seed in your field? How then does it have weeds?’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He said to them, ‘An enemy has done this.’ So the servants said to him, ‘Then do you want us to go and gather them?’</a:t>
            </a:r>
          </a:p>
        </p:txBody>
      </p:sp>
    </p:spTree>
    <p:extLst>
      <p:ext uri="{BB962C8B-B14F-4D97-AF65-F5344CB8AC3E}">
        <p14:creationId xmlns:p14="http://schemas.microsoft.com/office/powerpoint/2010/main" val="4234318302"/>
      </p:ext>
    </p:extLst>
  </p:cSld>
  <p:clrMapOvr>
    <a:masterClrMapping/>
  </p:clrMapOvr>
  <p:transition spd="slow"/>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10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13:24-30</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But he said, ‘No, lest in gathering the weeds you root up the wheat along with them.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Let both grow together until the harvest, and at harvest time I will tell the reapers, “Gather the weeds first and bind them in bundles to be burned, but gather the wheat into my barn.”’”</a:t>
            </a:r>
          </a:p>
        </p:txBody>
      </p:sp>
    </p:spTree>
    <p:extLst>
      <p:ext uri="{BB962C8B-B14F-4D97-AF65-F5344CB8AC3E}">
        <p14:creationId xmlns:p14="http://schemas.microsoft.com/office/powerpoint/2010/main" val="3033997524"/>
      </p:ext>
    </p:extLst>
  </p:cSld>
  <p:clrMapOvr>
    <a:masterClrMapping/>
  </p:clrMapOvr>
  <p:transition spd="slow"/>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13:36-43</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Then he left the crowds and went into the house. And his disciples came to him, saying, “Explain to us the parable of the weeds of the field.”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He answered, “The one who sows the good seed is the Son of Man.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 field is the world, and the good seed is the sons of the kingdom. The weeds are the sons of the evil one,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the enemy who sowed them is the devil. The harvest is the end of the age, and the reapers are angels. </a:t>
            </a:r>
          </a:p>
        </p:txBody>
      </p:sp>
    </p:spTree>
    <p:extLst>
      <p:ext uri="{BB962C8B-B14F-4D97-AF65-F5344CB8AC3E}">
        <p14:creationId xmlns:p14="http://schemas.microsoft.com/office/powerpoint/2010/main" val="2329234334"/>
      </p:ext>
    </p:extLst>
  </p:cSld>
  <p:clrMapOvr>
    <a:masterClrMapping/>
  </p:clrMapOvr>
  <p:transition spd="slow"/>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13:36-43</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Just as the weeds are gathered and burned with fire, so will it be at the end of the age.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 Son of Man will send his angels, and they will gather out of his kingdom all causes of sin and all law-breakers,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throw them into the fiery furnace. In that place there will be weeping and gnashing of teeth.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Then the righteous will shine like the sun in the kingdom of their Father. He who has ears, let him hear.</a:t>
            </a:r>
          </a:p>
        </p:txBody>
      </p:sp>
    </p:spTree>
    <p:extLst>
      <p:ext uri="{BB962C8B-B14F-4D97-AF65-F5344CB8AC3E}">
        <p14:creationId xmlns:p14="http://schemas.microsoft.com/office/powerpoint/2010/main" val="69456504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4">
            <a:extLst>
              <a:ext uri="{FF2B5EF4-FFF2-40B4-BE49-F238E27FC236}">
                <a16:creationId xmlns:a16="http://schemas.microsoft.com/office/drawing/2014/main" id="{4E091087-70F8-CB48-2E5F-47D21ABF2937}"/>
              </a:ext>
            </a:extLst>
          </p:cNvPr>
          <p:cNvSpPr>
            <a:spLocks noGrp="1" noChangeArrowheads="1"/>
          </p:cNvSpPr>
          <p:nvPr>
            <p:ph sz="quarter" idx="13"/>
          </p:nvPr>
        </p:nvSpPr>
        <p:spPr>
          <a:xfrm>
            <a:off x="444500" y="1463675"/>
            <a:ext cx="11210925" cy="4600575"/>
          </a:xfrm>
        </p:spPr>
        <p:txBody>
          <a:bodyPr/>
          <a:lstStyle/>
          <a:p>
            <a:pPr eaLnBrk="1" hangingPunct="1"/>
            <a:r>
              <a:rPr altLang="en-US" sz="3600" dirty="0"/>
              <a:t>Part 1: Statement of Purpose</a:t>
            </a:r>
          </a:p>
          <a:p>
            <a:pPr lvl="1" eaLnBrk="1" hangingPunct="1"/>
            <a:r>
              <a:rPr lang="en-US" altLang="en-US" sz="2800" dirty="0">
                <a:solidFill>
                  <a:schemeClr val="bg2">
                    <a:lumMod val="25000"/>
                  </a:schemeClr>
                </a:solidFill>
              </a:rPr>
              <a:t>The Meaning of a Catechetical Statement:</a:t>
            </a:r>
          </a:p>
          <a:p>
            <a:pPr lvl="1" eaLnBrk="1" hangingPunct="1"/>
            <a:r>
              <a:rPr lang="en-US" altLang="en-US" sz="2800" dirty="0">
                <a:solidFill>
                  <a:schemeClr val="bg2">
                    <a:lumMod val="25000"/>
                  </a:schemeClr>
                </a:solidFill>
              </a:rPr>
              <a:t>The Goal of the Catechetical Process: </a:t>
            </a:r>
          </a:p>
          <a:p>
            <a:pPr lvl="1" eaLnBrk="1" hangingPunct="1"/>
            <a:r>
              <a:rPr lang="en-US" altLang="en-US" sz="2800" dirty="0">
                <a:solidFill>
                  <a:schemeClr val="bg2">
                    <a:lumMod val="25000"/>
                  </a:schemeClr>
                </a:solidFill>
              </a:rPr>
              <a:t>Occasions for Catechesis: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935461-F359-6780-2053-6436BF73D9CD}"/>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dirty="0">
                <a:solidFill>
                  <a:schemeClr val="bg2">
                    <a:lumMod val="25000"/>
                  </a:schemeClr>
                </a:solidFill>
              </a:rPr>
              <a:t>1. Do you believe in God?</a:t>
            </a:r>
          </a:p>
          <a:p>
            <a:pPr eaLnBrk="1" fontAlgn="auto" hangingPunct="1">
              <a:spcBef>
                <a:spcPts val="0"/>
              </a:spcBef>
              <a:defRPr/>
            </a:pPr>
            <a:r>
              <a:rPr sz="2800" dirty="0">
                <a:solidFill>
                  <a:schemeClr val="bg2">
                    <a:lumMod val="25000"/>
                  </a:schemeClr>
                </a:solidFill>
              </a:rPr>
              <a:t>Yes. I believe in God, the Father, the Almighty, maker of heaven and earth, of all that is, seen and unseen.</a:t>
            </a:r>
            <a:r>
              <a:rPr lang="en-US" sz="2800" dirty="0">
                <a:solidFill>
                  <a:schemeClr val="bg2">
                    <a:lumMod val="25000"/>
                  </a:schemeClr>
                </a:solidFill>
              </a:rPr>
              <a:t> </a:t>
            </a:r>
            <a:endParaRPr lang="en-US" sz="2800" dirty="0">
              <a:solidFill>
                <a:schemeClr val="bg2">
                  <a:lumMod val="25000"/>
                </a:schemeClr>
              </a:solidFill>
              <a:cs typeface="Segoe UI"/>
            </a:endParaRPr>
          </a:p>
          <a:p>
            <a:pPr eaLnBrk="1" fontAlgn="auto" hangingPunct="1">
              <a:spcBef>
                <a:spcPts val="0"/>
              </a:spcBef>
              <a:spcAft>
                <a:spcPts val="0"/>
              </a:spcAft>
              <a:defRPr/>
            </a:pPr>
            <a:r>
              <a:rPr lang="en-US" sz="2800" b="1" dirty="0" err="1">
                <a:solidFill>
                  <a:srgbClr val="000000"/>
                </a:solidFill>
              </a:rPr>
              <a:t>CoF</a:t>
            </a:r>
            <a:r>
              <a:rPr lang="en-US" sz="2800" b="1" dirty="0">
                <a:solidFill>
                  <a:srgbClr val="000000"/>
                </a:solidFill>
              </a:rPr>
              <a:t> Article I – God</a:t>
            </a:r>
          </a:p>
          <a:p>
            <a:pPr eaLnBrk="1" fontAlgn="auto" hangingPunct="1">
              <a:spcBef>
                <a:spcPts val="0"/>
              </a:spcBef>
              <a:spcAft>
                <a:spcPts val="0"/>
              </a:spcAft>
              <a:defRPr/>
            </a:pPr>
            <a:r>
              <a:rPr lang="en-US" sz="2800" dirty="0">
                <a:solidFill>
                  <a:schemeClr val="bg2">
                    <a:lumMod val="25000"/>
                  </a:schemeClr>
                </a:solidFill>
                <a:effectLst>
                  <a:outerShdw blurRad="38100" dist="38100" dir="2700000" algn="tl">
                    <a:srgbClr val="000000">
                      <a:alpha val="43137"/>
                    </a:srgbClr>
                  </a:outerShdw>
                </a:effectLst>
                <a:latin typeface="Arial Narrow"/>
              </a:rPr>
              <a:t>We believe in the one true, holy and living God, Eternal Spirit, who is Creator, Sovereign and Preserver of all things visible and invisible. He is infinite in power, wisdom, justice, goodness and love, and rules with gracious regard for the well-being and salvation of men, to the glory of his name. We believe the one God reveals himself as the Trinity: Father, Son and Holy Spirit, distinct but inseparable, eternally one in essence and power.</a:t>
            </a:r>
          </a:p>
        </p:txBody>
      </p:sp>
    </p:spTree>
    <p:extLst>
      <p:ext uri="{BB962C8B-B14F-4D97-AF65-F5344CB8AC3E}">
        <p14:creationId xmlns:p14="http://schemas.microsoft.com/office/powerpoint/2010/main" val="616079265"/>
      </p:ext>
    </p:extLst>
  </p:cSld>
  <p:clrMapOvr>
    <a:masterClrMapping/>
  </p:clrMapOvr>
  <p:transition spd="slow"/>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25:31-46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“When the Son of Man comes in his glory, and all the angels with him, then he will sit on his glorious throne.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Before him will be gathered all the nations, and he will separate people one from another as a shepherd separates the sheep from the goats.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he will place the sheep on his right, but the goats on the left. </a:t>
            </a:r>
          </a:p>
        </p:txBody>
      </p:sp>
    </p:spTree>
    <p:extLst>
      <p:ext uri="{BB962C8B-B14F-4D97-AF65-F5344CB8AC3E}">
        <p14:creationId xmlns:p14="http://schemas.microsoft.com/office/powerpoint/2010/main" val="1169160796"/>
      </p:ext>
    </p:extLst>
  </p:cSld>
  <p:clrMapOvr>
    <a:masterClrMapping/>
  </p:clrMapOvr>
  <p:transition spd="slow"/>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25:31-46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Then the King will say to those on his right, ‘Come, you who are blessed by my Father, inherit the kingdom prepared for you from the foundation of the world.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I was hungry and you gave me food, I was thirsty and you gave me drink, I was a stranger and you welcomed 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 was naked and you clothed me, I was sick and you visited me, I was in prison and you came to me.’</a:t>
            </a:r>
          </a:p>
        </p:txBody>
      </p:sp>
    </p:spTree>
    <p:extLst>
      <p:ext uri="{BB962C8B-B14F-4D97-AF65-F5344CB8AC3E}">
        <p14:creationId xmlns:p14="http://schemas.microsoft.com/office/powerpoint/2010/main" val="3598105974"/>
      </p:ext>
    </p:extLst>
  </p:cSld>
  <p:clrMapOvr>
    <a:masterClrMapping/>
  </p:clrMapOvr>
  <p:transition spd="slow"/>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25:31-46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Then the righteous will answer him, saying, ‘Lord, when did we see you hungry and feed you, or thirsty and give you drink?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when did we see you a stranger and welcome you, or naked and clothe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when did we see you sick or in prison and visit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the King will answer them, ‘Truly, I say to you, as you did it to one of the least of these my brothers, you did it to me.’</a:t>
            </a:r>
          </a:p>
        </p:txBody>
      </p:sp>
    </p:spTree>
    <p:extLst>
      <p:ext uri="{BB962C8B-B14F-4D97-AF65-F5344CB8AC3E}">
        <p14:creationId xmlns:p14="http://schemas.microsoft.com/office/powerpoint/2010/main" val="2525225591"/>
      </p:ext>
    </p:extLst>
  </p:cSld>
  <p:clrMapOvr>
    <a:masterClrMapping/>
  </p:clrMapOvr>
  <p:transition spd="slow"/>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25:31-46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“Then he will say to those on his left, ‘Depart from me, you cursed, into the eternal fire prepared for the devil and his angels.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I was hungry and you gave me no food, I was thirsty and you gave me no drink,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 was a stranger and you did not welcome me, naked and you did not clothe me, sick and in prison and you did not visit me.</a:t>
            </a:r>
          </a:p>
        </p:txBody>
      </p:sp>
    </p:spTree>
    <p:extLst>
      <p:ext uri="{BB962C8B-B14F-4D97-AF65-F5344CB8AC3E}">
        <p14:creationId xmlns:p14="http://schemas.microsoft.com/office/powerpoint/2010/main" val="2463402844"/>
      </p:ext>
    </p:extLst>
  </p:cSld>
  <p:clrMapOvr>
    <a:masterClrMapping/>
  </p:clrMapOvr>
  <p:transition spd="slow"/>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25:31-46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Then they also will answer, saying, ‘Lord, when did we see you hungry or thirsty or a stranger or naked or sick or in prison, and did not minister to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Then he will answer them, saying, ‘Truly, I say to you, as you did not do it to one of the least of these, you did not do it to 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these will go away into eternal punishment, but the righteous into eternal life.”</a:t>
            </a:r>
          </a:p>
        </p:txBody>
      </p:sp>
    </p:spTree>
    <p:extLst>
      <p:ext uri="{BB962C8B-B14F-4D97-AF65-F5344CB8AC3E}">
        <p14:creationId xmlns:p14="http://schemas.microsoft.com/office/powerpoint/2010/main" val="4007605698"/>
      </p:ext>
    </p:extLst>
  </p:cSld>
  <p:clrMapOvr>
    <a:masterClrMapping/>
  </p:clrMapOvr>
  <p:transition spd="slow"/>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5:25-29</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“Truly, truly, I say to you, an hour is coming, and is now here, when the dead will hear the voice of the Son of God, and those who hear will live.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as the Father has life in himself, so he has granted the Son also to have life in himself.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he has given him authority to execute judgment, because he is the Son of Man.</a:t>
            </a:r>
          </a:p>
        </p:txBody>
      </p:sp>
    </p:spTree>
    <p:extLst>
      <p:ext uri="{BB962C8B-B14F-4D97-AF65-F5344CB8AC3E}">
        <p14:creationId xmlns:p14="http://schemas.microsoft.com/office/powerpoint/2010/main" val="2404383765"/>
      </p:ext>
    </p:extLst>
  </p:cSld>
  <p:clrMapOvr>
    <a:masterClrMapping/>
  </p:clrMapOvr>
  <p:transition spd="slow"/>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5:25-29</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Do not marvel at this, for an hour is coming when all who are in the tombs will hear his voice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come out, those who have done good to the resurrection of life, and those who have done evil to the resurrection of judgment.</a:t>
            </a:r>
          </a:p>
        </p:txBody>
      </p:sp>
    </p:spTree>
    <p:extLst>
      <p:ext uri="{BB962C8B-B14F-4D97-AF65-F5344CB8AC3E}">
        <p14:creationId xmlns:p14="http://schemas.microsoft.com/office/powerpoint/2010/main" val="1366615920"/>
      </p:ext>
    </p:extLst>
  </p:cSld>
  <p:clrMapOvr>
    <a:masterClrMapping/>
  </p:clrMapOvr>
  <p:transition spd="slow"/>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20:11-15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Then I saw a great white throne and him who was seated on it. From his presence earth and sky fled away, and no place was found for them.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I saw the dead, great and small, standing before the throne, and books were opened. Then another book was opened, which is the book of life. And the dead were judged by what was written in the books, according to what they had done. </a:t>
            </a:r>
          </a:p>
        </p:txBody>
      </p:sp>
    </p:spTree>
    <p:extLst>
      <p:ext uri="{BB962C8B-B14F-4D97-AF65-F5344CB8AC3E}">
        <p14:creationId xmlns:p14="http://schemas.microsoft.com/office/powerpoint/2010/main" val="2998005821"/>
      </p:ext>
    </p:extLst>
  </p:cSld>
  <p:clrMapOvr>
    <a:masterClrMapping/>
  </p:clrMapOvr>
  <p:transition spd="slow"/>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20:11-15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the sea gave up the dead who were in it, Death and Hades gave up the dead who were in them, and they were judged, each one of them, according to what they had done.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Then Death and Hades were thrown into the lake of fire. This is the second death, the lake of fire.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if anyone's name was not found written in the book of life, he was thrown into the lake of fire.</a:t>
            </a:r>
          </a:p>
        </p:txBody>
      </p:sp>
    </p:spTree>
    <p:extLst>
      <p:ext uri="{BB962C8B-B14F-4D97-AF65-F5344CB8AC3E}">
        <p14:creationId xmlns:p14="http://schemas.microsoft.com/office/powerpoint/2010/main" val="3737733709"/>
      </p:ext>
    </p:extLst>
  </p:cSld>
  <p:clrMapOvr>
    <a:masterClrMapping/>
  </p:clrMapOvr>
  <p:transition spd="slow"/>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21:1-8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Then I saw a new heaven and a new earth, for the first heaven and the first earth had passed away, and the sea was no more.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I saw the holy city, new Jerusalem, coming down out of heaven from God, prepared as a bride adorned for her husband.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I heard a loud voice from the throne saying, “Behold, the dwelling place of God is with man. He will dwell with them, and they will be his people, and God himself will be with them as their God. </a:t>
            </a:r>
          </a:p>
        </p:txBody>
      </p:sp>
    </p:spTree>
    <p:extLst>
      <p:ext uri="{BB962C8B-B14F-4D97-AF65-F5344CB8AC3E}">
        <p14:creationId xmlns:p14="http://schemas.microsoft.com/office/powerpoint/2010/main" val="1713692361"/>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BF78C7E-34E0-057A-380E-79DBDED96B88}"/>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4: Catechism</a:t>
            </a:r>
          </a:p>
          <a:p>
            <a:pPr marL="742950" indent="-742950" eaLnBrk="1" fontAlgn="auto" hangingPunct="1">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God, the Father, the Almighty, maker of heaven and earth, of all that is, seen and unseen. </a:t>
            </a:r>
          </a:p>
          <a:p>
            <a:pPr eaLnBrk="1" fontAlgn="auto" hangingPunct="1">
              <a:spcAft>
                <a:spcPts val="0"/>
              </a:spcAft>
              <a:defRPr/>
            </a:pPr>
            <a:r>
              <a:rPr sz="2800" i="1">
                <a:solidFill>
                  <a:schemeClr val="bg2">
                    <a:lumMod val="25000"/>
                  </a:schemeClr>
                </a:solidFill>
              </a:rPr>
              <a:t>2. Who is God?</a:t>
            </a:r>
          </a:p>
        </p:txBody>
      </p:sp>
    </p:spTree>
  </p:cSld>
  <p:clrMapOvr>
    <a:masterClrMapping/>
  </p:clrMapOvr>
  <p:transition spd="slow"/>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21:1-8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He will wipe away every tear from their eyes, and death shall be no more, neither shall there be mourning, nor crying, nor pain anymore, for the former things have passed away.”</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he who was seated on the throne said, “Behold, I am making all things new.” Also he said, “Write this down, for these words are trustworthy and true.”</a:t>
            </a:r>
          </a:p>
        </p:txBody>
      </p:sp>
    </p:spTree>
    <p:extLst>
      <p:ext uri="{BB962C8B-B14F-4D97-AF65-F5344CB8AC3E}">
        <p14:creationId xmlns:p14="http://schemas.microsoft.com/office/powerpoint/2010/main" val="2730750867"/>
      </p:ext>
    </p:extLst>
  </p:cSld>
  <p:clrMapOvr>
    <a:masterClrMapping/>
  </p:clrMapOvr>
  <p:transition spd="slow"/>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21:1-8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he said to me, “It is done! I am the Alpha and the Omega, the beginning and the end. To the thirsty I will give from the spring of the water of life without payment.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 one who conquers will have this heritage, and I will be his God and he will be my son. </a:t>
            </a:r>
          </a:p>
        </p:txBody>
      </p:sp>
    </p:spTree>
    <p:extLst>
      <p:ext uri="{BB962C8B-B14F-4D97-AF65-F5344CB8AC3E}">
        <p14:creationId xmlns:p14="http://schemas.microsoft.com/office/powerpoint/2010/main" val="1594193092"/>
      </p:ext>
    </p:extLst>
  </p:cSld>
  <p:clrMapOvr>
    <a:masterClrMapping/>
  </p:clrMapOvr>
  <p:transition spd="slow"/>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21:1-8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But as for the cowardly, the faithless, the detestable, as for murderers, the sexually immoral, sorcerers, idolaters, and all liars, their portion will be in the lake that burns with fire and sulfur, which is the second death.”</a:t>
            </a:r>
          </a:p>
        </p:txBody>
      </p:sp>
    </p:spTree>
    <p:extLst>
      <p:ext uri="{BB962C8B-B14F-4D97-AF65-F5344CB8AC3E}">
        <p14:creationId xmlns:p14="http://schemas.microsoft.com/office/powerpoint/2010/main" val="2852299905"/>
      </p:ext>
    </p:extLst>
  </p:cSld>
  <p:clrMapOvr>
    <a:masterClrMapping/>
  </p:clrMapOvr>
  <p:transition spd="slow"/>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22:1-5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Then the angel showed me the river of the water of life, bright as crystal, flowing from the throne of God and of the Lamb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through the middle of the street of the city; also, on either side of the river, the tree of life with its twelve kinds of fruit, yielding its fruit each month. The leaves of the tree were for the healing of the nations.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No longer will there be anything accursed, but the throne of God and of the Lamb will be in it, and his servants will worship him. </a:t>
            </a:r>
          </a:p>
        </p:txBody>
      </p:sp>
    </p:spTree>
    <p:extLst>
      <p:ext uri="{BB962C8B-B14F-4D97-AF65-F5344CB8AC3E}">
        <p14:creationId xmlns:p14="http://schemas.microsoft.com/office/powerpoint/2010/main" val="2887424641"/>
      </p:ext>
    </p:extLst>
  </p:cSld>
  <p:clrMapOvr>
    <a:masterClrMapping/>
  </p:clrMapOvr>
  <p:transition spd="slow"/>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22:1-5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They will see his face, and his name will be on their foreheads.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night will be no more. They will need no light of lamp or sun, for the Lord God will be their light, and they will reign forever and ever.</a:t>
            </a:r>
          </a:p>
        </p:txBody>
      </p:sp>
    </p:spTree>
    <p:extLst>
      <p:ext uri="{BB962C8B-B14F-4D97-AF65-F5344CB8AC3E}">
        <p14:creationId xmlns:p14="http://schemas.microsoft.com/office/powerpoint/2010/main" val="1925415804"/>
      </p:ext>
    </p:extLst>
  </p:cSld>
  <p:clrMapOvr>
    <a:masterClrMapping/>
  </p:clrMapOvr>
  <p:transition spd="slow"/>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36. What are the two ultimate outcomes facing humanity?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righteous rise to eternal life and the wicked to eternal condemnation.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CoF Article XII – The Judgment and the Future State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all men stand under the righteous judgment of Jesus Christ, both now and in the last day. We believe in the resurrection of the dead; the righteous to life eternal and the wicked to endless condemnation.</a:t>
            </a:r>
          </a:p>
        </p:txBody>
      </p:sp>
    </p:spTree>
    <p:extLst>
      <p:ext uri="{BB962C8B-B14F-4D97-AF65-F5344CB8AC3E}">
        <p14:creationId xmlns:p14="http://schemas.microsoft.com/office/powerpoint/2010/main" val="4086073178"/>
      </p:ext>
    </p:extLst>
  </p:cSld>
  <p:clrMapOvr>
    <a:masterClrMapping/>
  </p:clrMapOvr>
  <p:transition spd="slow"/>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37. Are reason, tradition, or experience sufficient guides for Christian doctrine? </a:t>
            </a:r>
          </a:p>
        </p:txBody>
      </p:sp>
    </p:spTree>
    <p:extLst>
      <p:ext uri="{BB962C8B-B14F-4D97-AF65-F5344CB8AC3E}">
        <p14:creationId xmlns:p14="http://schemas.microsoft.com/office/powerpoint/2010/main" val="2064286259"/>
      </p:ext>
    </p:extLst>
  </p:cSld>
  <p:clrMapOvr>
    <a:masterClrMapping/>
  </p:clrMapOvr>
  <p:transition spd="slow"/>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37. Are reason, tradition, or experience sufficient guides for Christian doctrine?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Whatever is not revealed in or established by the Holy Scriptures is not to be made an article of faith nor is it to be taught as essential to salvation.</a:t>
            </a:r>
          </a:p>
        </p:txBody>
      </p:sp>
    </p:spTree>
    <p:extLst>
      <p:ext uri="{BB962C8B-B14F-4D97-AF65-F5344CB8AC3E}">
        <p14:creationId xmlns:p14="http://schemas.microsoft.com/office/powerpoint/2010/main" val="3552339591"/>
      </p:ext>
    </p:extLst>
  </p:cSld>
  <p:clrMapOvr>
    <a:masterClrMapping/>
  </p:clrMapOvr>
  <p:transition spd="slow"/>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37. Are reason, tradition, or experience sufficient guides for Christian doctrine?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Whatever is not revealed in or established by the Holy Scriptures is not to be made an article of faith nor is it to be taught as essential to salvation.</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Isaiah 40:8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 grass withers, the flower fades,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but the word of our God will stand forever. </a:t>
            </a:r>
          </a:p>
        </p:txBody>
      </p:sp>
    </p:spTree>
    <p:extLst>
      <p:ext uri="{BB962C8B-B14F-4D97-AF65-F5344CB8AC3E}">
        <p14:creationId xmlns:p14="http://schemas.microsoft.com/office/powerpoint/2010/main" val="970671631"/>
      </p:ext>
    </p:extLst>
  </p:cSld>
  <p:clrMapOvr>
    <a:masterClrMapping/>
  </p:clrMapOvr>
  <p:transition spd="slow"/>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66961"/>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37. Are reason, tradition, or experience sufficient guides for Christian doctrine?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Whatever is not revealed in or established by the Holy Scriptures is not to be made an article of faith nor is it to be taught as essential to salvation.</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Kings 17:15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They despised his statutes and his covenant that he made with their fathers and the warnings that he gave them. They went after false idols and became false, and they followed the nations that were around them, concerning whom the Lord had commanded them that they should not do like them. </a:t>
            </a:r>
          </a:p>
        </p:txBody>
      </p:sp>
    </p:spTree>
    <p:extLst>
      <p:ext uri="{BB962C8B-B14F-4D97-AF65-F5344CB8AC3E}">
        <p14:creationId xmlns:p14="http://schemas.microsoft.com/office/powerpoint/2010/main" val="286232441"/>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58B06E-8EE7-79B7-E1C3-9D2A0CEA5ABA}"/>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4: Catechism</a:t>
            </a:r>
          </a:p>
          <a:p>
            <a:pPr marL="742950" indent="-742950" eaLnBrk="1" fontAlgn="auto" hangingPunct="1">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God, the Father, the Almighty, maker of heaven and earth, of all that is, seen and unseen. </a:t>
            </a:r>
          </a:p>
          <a:p>
            <a:pPr eaLnBrk="1" fontAlgn="auto" hangingPunct="1">
              <a:spcAft>
                <a:spcPts val="0"/>
              </a:spcAft>
              <a:defRPr/>
            </a:pPr>
            <a:r>
              <a:rPr sz="2800" i="1">
                <a:solidFill>
                  <a:schemeClr val="bg2">
                    <a:lumMod val="25000"/>
                  </a:schemeClr>
                </a:solidFill>
              </a:rPr>
              <a:t>2. Who is God?</a:t>
            </a:r>
          </a:p>
          <a:p>
            <a:pPr eaLnBrk="1" fontAlgn="auto" hangingPunct="1">
              <a:spcBef>
                <a:spcPts val="0"/>
              </a:spcBef>
              <a:defRPr/>
            </a:pPr>
            <a:r>
              <a:rPr sz="2800">
                <a:solidFill>
                  <a:schemeClr val="bg2">
                    <a:lumMod val="25000"/>
                  </a:schemeClr>
                </a:solidFill>
              </a:rPr>
              <a:t>God is the one true, holy and living God, the Eternal Spirit, the Holy Trinity. </a:t>
            </a: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cSld>
  <p:clrMapOvr>
    <a:masterClrMapping/>
  </p:clrMapOvr>
  <p:transition spd="slow"/>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37. Are reason, tradition, or experience sufficient guides for Christian doctrine?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Whatever is not revealed in or established by the Holy Scriptures is not to be made an article of faith nor is it to be taught as essential to salvation.</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1:21</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although they knew God, they did not honor him as God or give thanks to him, but they became futile in their thinking, and their foolish hearts were darkened. </a:t>
            </a:r>
          </a:p>
        </p:txBody>
      </p:sp>
    </p:spTree>
    <p:extLst>
      <p:ext uri="{BB962C8B-B14F-4D97-AF65-F5344CB8AC3E}">
        <p14:creationId xmlns:p14="http://schemas.microsoft.com/office/powerpoint/2010/main" val="182639773"/>
      </p:ext>
    </p:extLst>
  </p:cSld>
  <p:clrMapOvr>
    <a:masterClrMapping/>
  </p:clrMapOvr>
  <p:transition spd="slow"/>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37. Are reason, tradition, or experience sufficient guides for Christian doctrine?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Whatever is not revealed in or established by the Holy Scriptures is not to be made an article of faith nor is it to be taught as essential to salvation.</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4:17-18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Now this I say and testify in the Lord, that you must no longer walk as the Gentiles do, in the futility of their minds.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They are darkened in their understanding, alienated from the life of God because of the ignorance that is in them, due to their hardness of heart. </a:t>
            </a:r>
          </a:p>
        </p:txBody>
      </p:sp>
    </p:spTree>
    <p:extLst>
      <p:ext uri="{BB962C8B-B14F-4D97-AF65-F5344CB8AC3E}">
        <p14:creationId xmlns:p14="http://schemas.microsoft.com/office/powerpoint/2010/main" val="3297524673"/>
      </p:ext>
    </p:extLst>
  </p:cSld>
  <p:clrMapOvr>
    <a:masterClrMapping/>
  </p:clrMapOvr>
  <p:transition spd="slow"/>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37. Are reason, tradition, or experience sufficient guides for Christian doctrine?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Whatever is not revealed in or established by the Holy Scriptures is not to be made an article of faith nor is it to be taught as essential to salvation.</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Colossians 2:8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See to it that no one takes you captive by philosophy and empty deceit, according to human tradition, according to the elemental spirits of the world, and not according to Christ.</a:t>
            </a:r>
          </a:p>
        </p:txBody>
      </p:sp>
    </p:spTree>
    <p:extLst>
      <p:ext uri="{BB962C8B-B14F-4D97-AF65-F5344CB8AC3E}">
        <p14:creationId xmlns:p14="http://schemas.microsoft.com/office/powerpoint/2010/main" val="1546722359"/>
      </p:ext>
    </p:extLst>
  </p:cSld>
  <p:clrMapOvr>
    <a:masterClrMapping/>
  </p:clrMapOvr>
  <p:transition spd="slow"/>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37. Are reason, tradition, or experience sufficient guides for Christian doctrine?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Whatever is not revealed in or established by the Holy Scriptures is not to be made an article of faith nor is it to be taught as essential to salvation.</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Timothy 3:16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All Scripture is breathed out by God and profitable for teaching, for reproof, for correction, and for training in righteousness, </a:t>
            </a:r>
          </a:p>
        </p:txBody>
      </p:sp>
    </p:spTree>
    <p:extLst>
      <p:ext uri="{BB962C8B-B14F-4D97-AF65-F5344CB8AC3E}">
        <p14:creationId xmlns:p14="http://schemas.microsoft.com/office/powerpoint/2010/main" val="986515595"/>
      </p:ext>
    </p:extLst>
  </p:cSld>
  <p:clrMapOvr>
    <a:masterClrMapping/>
  </p:clrMapOvr>
  <p:transition spd="slow"/>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347F64C-74D8-9A82-F24F-CF8371E9EF6D}"/>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37. Are reason, tradition, or experience sufficient guides for Christian doctrine?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Whatever is not revealed in or established by the Holy Scriptures is not to be made an article of faith nor is it to be taught as essential to salvation.</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IV – The Holy Bible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400">
                <a:solidFill>
                  <a:srgbClr val="000000"/>
                </a:solidFill>
                <a:effectLst>
                  <a:outerShdw blurRad="38100" dist="38100" dir="2700000" algn="tl">
                    <a:srgbClr val="000000">
                      <a:alpha val="43137"/>
                    </a:srgbClr>
                  </a:outerShdw>
                </a:effectLst>
                <a:latin typeface="Arial Narrow" panose="020B0606020202030204" pitchFamily="34" charset="0"/>
              </a:rPr>
              <a:t>We believe the Holy Bible, Old and New Testaments, reveals the Word of God so far as it is necessary for our salvation. It is to be received through the Holy Spirit as the true rule and guide for faith and practice. Whatever is not revealed in or established by the Holy Scriptures is not to be made an article of faith nor is it to be taught as essential to salvation.</a:t>
            </a:r>
          </a:p>
        </p:txBody>
      </p:sp>
    </p:spTree>
    <p:extLst>
      <p:ext uri="{BB962C8B-B14F-4D97-AF65-F5344CB8AC3E}">
        <p14:creationId xmlns:p14="http://schemas.microsoft.com/office/powerpoint/2010/main" val="3573403870"/>
      </p:ext>
    </p:extLst>
  </p:cSld>
  <p:clrMapOvr>
    <a:masterClrMapping/>
  </p:clrMapOvr>
  <p:transition spd="slow"/>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38. What are the Sacraments? </a:t>
            </a:r>
          </a:p>
        </p:txBody>
      </p:sp>
    </p:spTree>
    <p:extLst>
      <p:ext uri="{BB962C8B-B14F-4D97-AF65-F5344CB8AC3E}">
        <p14:creationId xmlns:p14="http://schemas.microsoft.com/office/powerpoint/2010/main" val="3348163265"/>
      </p:ext>
    </p:extLst>
  </p:cSld>
  <p:clrMapOvr>
    <a:masterClrMapping/>
  </p:clrMapOvr>
  <p:transition spd="slow"/>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38. What are the Sacraments?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Sacraments are symbols and pledges of the Christian's profession and of God's love toward us.</a:t>
            </a:r>
          </a:p>
        </p:txBody>
      </p:sp>
    </p:spTree>
    <p:extLst>
      <p:ext uri="{BB962C8B-B14F-4D97-AF65-F5344CB8AC3E}">
        <p14:creationId xmlns:p14="http://schemas.microsoft.com/office/powerpoint/2010/main" val="1503843020"/>
      </p:ext>
    </p:extLst>
  </p:cSld>
  <p:clrMapOvr>
    <a:masterClrMapping/>
  </p:clrMapOvr>
  <p:transition spd="slow"/>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38. What are the Sacraments?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Sacraments are symbols and pledges of the Christian's profession and of God's love toward us.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Mark 14:22-24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22</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as they were eating, he took bread, and after blessing it broke it and gave it to them, and said, “Take; this is my body.”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he took a cup, and when he had given thanks he gave it to them, and they all drank of it.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he said to them, “This is my blood of the covenant, which is poured out for many.”</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147137177"/>
      </p:ext>
    </p:extLst>
  </p:cSld>
  <p:clrMapOvr>
    <a:masterClrMapping/>
  </p:clrMapOvr>
  <p:transition spd="slow"/>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38. What are the Sacraments?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Sacraments are symbols and pledges of the Christian's profession and of God's love toward us.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26:26-28</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Now as they were eating, Jesus took bread, and after blessing it broke it and gave it to the disciples, and said, “Take, eat; this is my body.”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he took a cup, and when he had given thanks he gave it to them, saying, “Drink of it, all of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this is my blood of the covenant, which is poured out for many for the forgiveness of sins</a:t>
            </a:r>
            <a:r>
              <a:rPr lang="en-US" sz="2800">
                <a:solidFill>
                  <a:srgbClr val="E7E6E6">
                    <a:lumMod val="25000"/>
                  </a:srgbClr>
                </a:solidFill>
                <a:latin typeface="Segoe UI"/>
              </a:rPr>
              <a:t>.”</a:t>
            </a: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502404835"/>
      </p:ext>
    </p:extLst>
  </p:cSld>
  <p:clrMapOvr>
    <a:masterClrMapping/>
  </p:clrMapOvr>
  <p:transition spd="slow"/>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38. What are the Sacraments?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Sacraments are symbols and pledges of the Christian's profession and of God's love toward us.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Luke 22:19-20</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he took bread, and when he had given thanks, he broke it and gave it to them, saying, “This is my body, which is given for you. Do this in remembrance of 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likewise the cup after they had eaten, saying, “This cup that is poured out for you is the new covenant in my blood.”</a:t>
            </a:r>
          </a:p>
          <a:p>
            <a:pPr eaLnBrk="1" fontAlgn="auto" hangingPunct="1">
              <a:spcBef>
                <a:spcPts val="0"/>
              </a:spcBef>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582032047"/>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0DD20EA-CC23-15A3-0E53-BF1D0CF74ECB}"/>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rgbClr val="E7E6E6">
                    <a:lumMod val="25000"/>
                  </a:srgbClr>
                </a:solidFill>
              </a:rPr>
              <a:t>2. Who is God?</a:t>
            </a:r>
          </a:p>
          <a:p>
            <a:pPr eaLnBrk="1" fontAlgn="auto" hangingPunct="1">
              <a:spcBef>
                <a:spcPts val="0"/>
              </a:spcBef>
              <a:defRPr/>
            </a:pPr>
            <a:r>
              <a:rPr sz="2800">
                <a:solidFill>
                  <a:srgbClr val="E7E6E6">
                    <a:lumMod val="25000"/>
                  </a:srgbClr>
                </a:solidFill>
              </a:rPr>
              <a:t>God is the one true, holy and living God, the Eternal Spirit, the Holy Trinity.</a:t>
            </a:r>
            <a:r>
              <a:rPr lang="en-US" sz="2800">
                <a:solidFill>
                  <a:srgbClr val="E7E6E6">
                    <a:lumMod val="25000"/>
                  </a:srgbClr>
                </a:solidFill>
              </a:rPr>
              <a:t> </a:t>
            </a:r>
            <a:endParaRPr sz="2800" b="1">
              <a:solidFill>
                <a:srgbClr val="E7E6E6">
                  <a:lumMod val="25000"/>
                </a:srgbClr>
              </a:solidFill>
            </a:endParaRPr>
          </a:p>
          <a:p>
            <a:pPr eaLnBrk="1" fontAlgn="auto" hangingPunct="1">
              <a:spcBef>
                <a:spcPts val="0"/>
              </a:spcBef>
              <a:spcAft>
                <a:spcPts val="0"/>
              </a:spcAft>
              <a:defRPr/>
            </a:pPr>
            <a:r>
              <a:rPr lang="en-US" sz="2800" b="1">
                <a:solidFill>
                  <a:schemeClr val="bg2">
                    <a:lumMod val="25000"/>
                  </a:schemeClr>
                </a:solidFill>
                <a:effectLst>
                  <a:outerShdw blurRad="38100" dist="38100" dir="2700000" algn="tl">
                    <a:srgbClr val="000000">
                      <a:alpha val="43137"/>
                    </a:srgbClr>
                  </a:outerShdw>
                </a:effectLst>
                <a:latin typeface="Segoe UI"/>
                <a:cs typeface="Segoe UI"/>
              </a:rPr>
              <a:t>Deuteronomy 6:4</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 </a:t>
            </a:r>
            <a:r>
              <a:rPr sz="280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“Hear, O Israel: The LORD our God, the LORD is one.”</a:t>
            </a:r>
          </a:p>
        </p:txBody>
      </p:sp>
    </p:spTree>
  </p:cSld>
  <p:clrMapOvr>
    <a:masterClrMapping/>
  </p:clrMapOvr>
  <p:transition spd="slow"/>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38. What are the Sacraments?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Sacraments are symbols and pledges of the Christian's profession and of God's love toward us.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6:53-59</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So Jesus said to them, “Truly, truly, I say to you, unless you eat the flesh of the Son of Man and drink his blood, you have no life in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Whoever feeds on my flesh and drinks my blood has eternal life, and I will raise him up on the last day.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my flesh is true food, and my blood is true drink. </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875183189"/>
      </p:ext>
    </p:extLst>
  </p:cSld>
  <p:clrMapOvr>
    <a:masterClrMapping/>
  </p:clrMapOvr>
  <p:transition spd="slow"/>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38. What are the Sacraments?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Sacraments are symbols and pledges of the Christian's profession and of God's love toward us.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6:53-59</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Whoever feeds on my flesh and drinks my blood abides in me, and I in him.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As the living Father sent me, and I live because of the Father, so whoever feeds on me, he also will live because of 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This is the bread that came down from heaven, not like the bread the fathers ate, and died. Whoever feeds on this bread will live forever.”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Jesus said these things in the synagogue, as he taught at Capernaum.</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183662875"/>
      </p:ext>
    </p:extLst>
  </p:cSld>
  <p:clrMapOvr>
    <a:masterClrMapping/>
  </p:clrMapOvr>
  <p:transition spd="slow"/>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38. What are the Sacraments?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Sacraments are symbols and pledges of the Christian's profession and of God's love toward us.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2:38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Peter said to them, “Repent and be baptized every one of you in the name of Jesus Christ for the forgiveness of your sins, and you will receive the gift of the Holy Spirit.</a:t>
            </a:r>
          </a:p>
          <a:p>
            <a:pPr eaLnBrk="1" fontAlgn="auto" hangingPunct="1">
              <a:spcBef>
                <a:spcPts val="0"/>
              </a:spcBef>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457013977"/>
      </p:ext>
    </p:extLst>
  </p:cSld>
  <p:clrMapOvr>
    <a:masterClrMapping/>
  </p:clrMapOvr>
  <p:transition spd="slow"/>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38. What are the Sacraments?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Sacraments are symbols and pledges of the Christian's profession and of God's love toward us.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3:27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as many of you as were baptized into Christ have put on Christ.</a:t>
            </a:r>
          </a:p>
          <a:p>
            <a:pPr eaLnBrk="1" fontAlgn="auto" hangingPunct="1">
              <a:spcBef>
                <a:spcPts val="0"/>
              </a:spcBef>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765666609"/>
      </p:ext>
    </p:extLst>
  </p:cSld>
  <p:clrMapOvr>
    <a:masterClrMapping/>
  </p:clrMapOvr>
  <p:transition spd="slow"/>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38. What are the Sacraments?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Sacraments are symbols and pledges of the Christian's profession and of God's love toward us.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10:15-17</a:t>
            </a:r>
          </a:p>
          <a:p>
            <a:pPr eaLnBrk="1" hangingPunct="1">
              <a:spcBef>
                <a:spcPts val="0"/>
              </a:spcBef>
              <a:spcAft>
                <a:spcPts val="60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 speak as to sensible people; judge for yourselves what I say.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 cup of blessing that we bless, is it not a participation in the blood of Christ? The bread that we break, is it not a participation in the body of Christ?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Because there is one bread, we who are many are one body, for we all partake of the one bread.</a:t>
            </a:r>
          </a:p>
          <a:p>
            <a:pPr marL="0" marR="0" lvl="0" indent="0" algn="l" defTabSz="914400" rtl="0" eaLnBrk="1" fontAlgn="base" latinLnBrk="0" hangingPunct="1">
              <a:lnSpc>
                <a:spcPct val="100000"/>
              </a:lnSpc>
              <a:spcBef>
                <a:spcPts val="0"/>
              </a:spcBef>
              <a:spcAft>
                <a:spcPts val="60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958279823"/>
      </p:ext>
    </p:extLst>
  </p:cSld>
  <p:clrMapOvr>
    <a:masterClrMapping/>
  </p:clrMapOvr>
  <p:transition spd="slow"/>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38. What are the Sacraments?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Sacraments are symbols and pledges of the Christian's profession and of God's love toward us.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11:23-25</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I received from the Lord what I also delivered to you, that the Lord Jesus on the night when he was betrayed took bread,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when he had given thanks, he broke it, and said, “This is my body, which is for you. Do this in remembrance of 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In the same way also he took the cup, after supper, saying, “This cup is the new covenant in my blood. Do this, as often as you drink it, in remembrance of me.”</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126143352"/>
      </p:ext>
    </p:extLst>
  </p:cSld>
  <p:clrMapOvr>
    <a:masterClrMapping/>
  </p:clrMapOvr>
  <p:transition spd="slow"/>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38. What are the Sacraments?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Sacraments are symbols and pledges of the Christian's profession and of God's love toward us.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the Sacraments, ordained by Christ, are symbols and pledges of the Christian’s profession and of God’s love toward us. They are means of grace by which God works invisibly in us, quickening, strengthening and confirming our faith in him. Two Sacraments are ordained by Christ our Lord, namely Baptism and the Lord’s Supper.</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779409057"/>
      </p:ext>
    </p:extLst>
  </p:cSld>
  <p:clrMapOvr>
    <a:masterClrMapping/>
  </p:clrMapOvr>
  <p:transition spd="slow"/>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38. What are the Sacraments?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Sacraments are symbols and pledges of the Christian's profession and of God's love toward us.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eaLnBrk="1" hangingPunct="1">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Baptism signifies entrance into the household of faith, and is a symbol of repentance and inner cleansing from sin, a representation of the new birth in Christ Jesus and a mark of Christian discipleship.</a:t>
            </a:r>
          </a:p>
          <a:p>
            <a:pPr eaLnBrk="1" fontAlgn="auto" hangingPunct="1">
              <a:spcBef>
                <a:spcPts val="0"/>
              </a:spcBef>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2865143495"/>
      </p:ext>
    </p:extLst>
  </p:cSld>
  <p:clrMapOvr>
    <a:masterClrMapping/>
  </p:clrMapOvr>
  <p:transition spd="slow"/>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38. What are the Sacraments?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Sacraments are symbols and pledges of the Christian's profession and of God's love toward us.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children are under the atonement of Christ and as heirs of the Kingdom of God are acceptable subjects for Christian Baptism. Children of believing parents through Baptism become the special responsibility of the Church. They should be nurtured and led to personal acceptance of Christ, and by profession of faith confirm their Baptism.</a:t>
            </a:r>
          </a:p>
          <a:p>
            <a:pPr eaLnBrk="1" fontAlgn="auto" hangingPunct="1">
              <a:spcBef>
                <a:spcPts val="0"/>
              </a:spcBef>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2039372154"/>
      </p:ext>
    </p:extLst>
  </p:cSld>
  <p:clrMapOvr>
    <a:masterClrMapping/>
  </p:clrMapOvr>
  <p:transition spd="slow"/>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38. What are the Sacraments?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Sacraments are symbols and pledges of the Christian's profession and of God's love toward us.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the Lord’s Supper is a representation of our redemption, a memorial of the sufferings and death of Christ, and a token of love and union which Christians have with Christ and with one another. Those who rightly, worthily and in faith eat the broken bread and drink the blessed cup partake of the body and blood of Christ in a spiritual manner until he comes.</a:t>
            </a:r>
          </a:p>
          <a:p>
            <a:pPr eaLnBrk="1" fontAlgn="auto" hangingPunct="1">
              <a:spcBef>
                <a:spcPts val="0"/>
              </a:spcBef>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15623915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F3D2F2-2B95-C749-2DC8-9026AED1D7F0}"/>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rgbClr val="E7E6E6">
                    <a:lumMod val="25000"/>
                  </a:srgbClr>
                </a:solidFill>
              </a:rPr>
              <a:t>2. Who is God?</a:t>
            </a:r>
          </a:p>
          <a:p>
            <a:pPr eaLnBrk="1" fontAlgn="auto" hangingPunct="1">
              <a:spcBef>
                <a:spcPts val="0"/>
              </a:spcBef>
              <a:defRPr/>
            </a:pPr>
            <a:r>
              <a:rPr sz="2800">
                <a:solidFill>
                  <a:srgbClr val="E7E6E6">
                    <a:lumMod val="25000"/>
                  </a:srgbClr>
                </a:solidFill>
              </a:rPr>
              <a:t>God is the one true, holy and living God, the Eternal Spirit, the Holy Trinity.</a:t>
            </a:r>
            <a:r>
              <a:rPr lang="en-US" sz="2800">
                <a:solidFill>
                  <a:srgbClr val="E7E6E6">
                    <a:lumMod val="25000"/>
                  </a:srgbClr>
                </a:solidFill>
              </a:rPr>
              <a:t> </a:t>
            </a:r>
            <a:endParaRPr sz="2800" b="1">
              <a:solidFill>
                <a:srgbClr val="E7E6E6">
                  <a:lumMod val="25000"/>
                </a:srgbClr>
              </a:solidFill>
            </a:endParaRPr>
          </a:p>
          <a:p>
            <a:pPr eaLnBrk="1" fontAlgn="auto" hangingPunct="1">
              <a:spcBef>
                <a:spcPts val="0"/>
              </a:spcBef>
              <a:spcAft>
                <a:spcPts val="0"/>
              </a:spcAft>
              <a:defRPr/>
            </a:pPr>
            <a:r>
              <a:rPr lang="en-US" sz="2800" b="1">
                <a:solidFill>
                  <a:schemeClr val="bg2">
                    <a:lumMod val="25000"/>
                  </a:schemeClr>
                </a:solidFill>
                <a:effectLst>
                  <a:outerShdw blurRad="38100" dist="38100" dir="2700000" algn="tl">
                    <a:srgbClr val="000000">
                      <a:alpha val="43137"/>
                    </a:srgbClr>
                  </a:outerShdw>
                </a:effectLst>
                <a:latin typeface="Segoe UI"/>
                <a:cs typeface="Segoe UI"/>
              </a:rPr>
              <a:t>Leviticus 19:2</a:t>
            </a:r>
          </a:p>
          <a:p>
            <a:pPr eaLnBrk="1" fontAlgn="auto" hangingPunct="1">
              <a:spcBef>
                <a:spcPts val="0"/>
              </a:spcBef>
              <a:spcAft>
                <a:spcPts val="0"/>
              </a:spcAft>
              <a:defRPr/>
            </a:pPr>
            <a:r>
              <a:rPr sz="280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“Speak to all the congregation of the people of Israel and say to them, You shall be holy, for I the LORD your God am holy.”</a:t>
            </a:r>
          </a:p>
        </p:txBody>
      </p:sp>
    </p:spTree>
  </p:cSld>
  <p:clrMapOvr>
    <a:masterClrMapping/>
  </p:clrMapOvr>
  <p:transition spd="slow"/>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39. Are the Sacraments symbols only? </a:t>
            </a:r>
          </a:p>
        </p:txBody>
      </p:sp>
    </p:spTree>
    <p:extLst>
      <p:ext uri="{BB962C8B-B14F-4D97-AF65-F5344CB8AC3E}">
        <p14:creationId xmlns:p14="http://schemas.microsoft.com/office/powerpoint/2010/main" val="903540575"/>
      </p:ext>
    </p:extLst>
  </p:cSld>
  <p:clrMapOvr>
    <a:masterClrMapping/>
  </p:clrMapOvr>
  <p:transition spd="slow"/>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39. Are the Sacraments symbols only?  </a:t>
            </a:r>
          </a:p>
          <a:p>
            <a:pPr eaLnBrk="1" fontAlgn="auto" hangingPunct="1">
              <a:spcBef>
                <a:spcPts val="0"/>
              </a:spcBef>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are means of grace by which God works invisibly in us, quickening, strengthening and confirming our faith in him.</a:t>
            </a:r>
          </a:p>
        </p:txBody>
      </p:sp>
    </p:spTree>
    <p:extLst>
      <p:ext uri="{BB962C8B-B14F-4D97-AF65-F5344CB8AC3E}">
        <p14:creationId xmlns:p14="http://schemas.microsoft.com/office/powerpoint/2010/main" val="2677265019"/>
      </p:ext>
    </p:extLst>
  </p:cSld>
  <p:clrMapOvr>
    <a:masterClrMapping/>
  </p:clrMapOvr>
  <p:transition spd="slow"/>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39. Are the Sacraments symbols only?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are means of grace by which God works invisibly in us, quickening, strengthening and confirming our faith in him.</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6:53-58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So Jesus said to them, “Truly, truly, I say to you, unless you eat the flesh of the Son of Man and drink his blood, you have no life in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Whoever feeds on my flesh and drinks my blood has eternal life, and I will raise him up on the last day.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my flesh is true food, and my blood is true drink.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Whoever feeds on my flesh and drinks my blood abides in me, and I in him. </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713303303"/>
      </p:ext>
    </p:extLst>
  </p:cSld>
  <p:clrMapOvr>
    <a:masterClrMapping/>
  </p:clrMapOvr>
  <p:transition spd="slow"/>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39. Are the Sacraments symbols only?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are means of grace by which God works invisibly in us, quickening, strengthening and confirming our faith in him.</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6:53-58</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As the living Father sent me, and I live because of the Father, so whoever feeds on me, he also will live because of 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This is the bread that came down from heaven, not like the bread the fathers ate, and died. Whoever feeds on this bread will live forever.”</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697429085"/>
      </p:ext>
    </p:extLst>
  </p:cSld>
  <p:clrMapOvr>
    <a:masterClrMapping/>
  </p:clrMapOvr>
  <p:transition spd="slow"/>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39. Are the Sacraments symbols only?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are means of grace by which God works invisibly in us, quickening, strengthening and confirming our faith in him.</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6:3-4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Do you not know that all of us who have been baptized into Christ Jesus were baptized into his death?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were buried therefore with him by baptism into death, in order that, just as Christ was raised from the dead by the glory of the Father, we too might walk in newness of life.”</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711065911"/>
      </p:ext>
    </p:extLst>
  </p:cSld>
  <p:clrMapOvr>
    <a:masterClrMapping/>
  </p:clrMapOvr>
  <p:transition spd="slow"/>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39. Are the Sacraments symbols only?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are means of grace by which God works invisibly in us, quickening, strengthening and confirming our faith in him.</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10:15-17</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 speak as to sensible people; judge for yourselves what I say.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 cup of blessing that we bless, is it not a participation in the blood of Christ? The bread that we break, is it not a participation in the body of Christ?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Because there is one bread, we who are many are one body, for we all partake of the one bread.</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582805193"/>
      </p:ext>
    </p:extLst>
  </p:cSld>
  <p:clrMapOvr>
    <a:masterClrMapping/>
  </p:clrMapOvr>
  <p:transition spd="slow"/>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39. Are the Sacraments symbols only?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are means of grace by which God works invisibly in us, quickening, strengthening and confirming our faith in him.</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Colossians 2:12</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having been buried with him in baptism, in which you were also raised with him through faith in the powerful working of God, who raised him from the dead.</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672652492"/>
      </p:ext>
    </p:extLst>
  </p:cSld>
  <p:clrMapOvr>
    <a:masterClrMapping/>
  </p:clrMapOvr>
  <p:transition spd="slow"/>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39. Are the Sacraments symbols only?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are means of grace by which God works invisibly in us, quickening, strengthening and confirming our faith in him.</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Peter 3:20-21</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because they formerly did not obey, when God's patience waited in the days of Noah, while the ark was being prepared, in which a few, that is, eight persons, were brought safely through water.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Baptism, which corresponds to this, now saves you, not as a removal of dirt from the body but as an appeal to God for a good conscience, through the resurrection of Jesus Christ,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571907634"/>
      </p:ext>
    </p:extLst>
  </p:cSld>
  <p:clrMapOvr>
    <a:masterClrMapping/>
  </p:clrMapOvr>
  <p:transition spd="slow"/>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39. Are the Sacraments symbols only?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are means of grace by which God works invisibly in us, quickening, strengthening and confirming our faith in him.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the Sacraments, ordained by Christ, are symbols and pledges of the Christian’s profession and of God’s love toward us. They are means of grace by which God works invisibly in us, quickening, strengthening and confirming our faith in him. Two Sacraments are ordained by Christ our Lord, namely Baptism and the Lord’s Supper.</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489170204"/>
      </p:ext>
    </p:extLst>
  </p:cSld>
  <p:clrMapOvr>
    <a:masterClrMapping/>
  </p:clrMapOvr>
  <p:transition spd="slow"/>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39. Are the Sacraments symbols only?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are means of grace by which God works invisibly in us, quickening, strengthening and confirming our faith in him.</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Baptism signifies entrance into the household of faith, and is a symbol of repentance and inner cleansing from sin, a representation of the new birth in Christ Jesus and a mark of Christian discipleship.</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2232477105"/>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3F3D2F2-2B95-C749-2DC8-9026AED1D7F0}"/>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rgbClr val="E7E6E6">
                    <a:lumMod val="25000"/>
                  </a:srgbClr>
                </a:solidFill>
              </a:rPr>
              <a:t>2. Who is God?</a:t>
            </a:r>
          </a:p>
          <a:p>
            <a:pPr eaLnBrk="1" fontAlgn="auto" hangingPunct="1">
              <a:spcBef>
                <a:spcPts val="0"/>
              </a:spcBef>
              <a:defRPr/>
            </a:pPr>
            <a:r>
              <a:rPr sz="2800">
                <a:solidFill>
                  <a:srgbClr val="E7E6E6">
                    <a:lumMod val="25000"/>
                  </a:srgbClr>
                </a:solidFill>
              </a:rPr>
              <a:t>God is the one true, holy and living God, the Eternal Spirit, the Holy Trinity.</a:t>
            </a:r>
            <a:r>
              <a:rPr lang="en-US" sz="2800">
                <a:solidFill>
                  <a:srgbClr val="E7E6E6">
                    <a:lumMod val="25000"/>
                  </a:srgbClr>
                </a:solidFill>
              </a:rPr>
              <a:t> </a:t>
            </a:r>
            <a:endParaRPr sz="2800" b="1">
              <a:solidFill>
                <a:srgbClr val="E7E6E6">
                  <a:lumMod val="25000"/>
                </a:srgbClr>
              </a:solidFill>
            </a:endParaRPr>
          </a:p>
          <a:p>
            <a:pPr eaLnBrk="1" fontAlgn="auto" hangingPunct="1">
              <a:spcBef>
                <a:spcPts val="0"/>
              </a:spcBef>
              <a:spcAft>
                <a:spcPts val="0"/>
              </a:spcAft>
              <a:defRPr/>
            </a:pPr>
            <a:r>
              <a:rPr lang="en-US" sz="2800" b="1">
                <a:solidFill>
                  <a:srgbClr val="000000"/>
                </a:solidFill>
              </a:rPr>
              <a:t>Jeremiah 10:10</a:t>
            </a:r>
            <a:endParaRPr lang="en-US" sz="2800" b="1">
              <a:solidFill>
                <a:srgbClr val="000000"/>
              </a:solidFill>
              <a:cs typeface="Segoe UI"/>
            </a:endParaRP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But the LORD is the true God;</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he is the living God and the everlasting King.</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At his wrath the earth quakes,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and the nations cannot endure his indignation.</a:t>
            </a:r>
          </a:p>
        </p:txBody>
      </p:sp>
    </p:spTree>
    <p:extLst>
      <p:ext uri="{BB962C8B-B14F-4D97-AF65-F5344CB8AC3E}">
        <p14:creationId xmlns:p14="http://schemas.microsoft.com/office/powerpoint/2010/main" val="1152949157"/>
      </p:ext>
    </p:extLst>
  </p:cSld>
  <p:clrMapOvr>
    <a:masterClrMapping/>
  </p:clrMapOvr>
  <p:transition spd="slow"/>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39. Are the Sacraments symbols only?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are means of grace by which God works invisibly in us, quickening, strengthening and confirming our faith in him.</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We believe children are under the atonement of Christ and as heirs of the Kingdom of God are acceptable subjects for Christian Baptism. Children of believing parents through Baptism become the special responsibility of the Church. They should be nurtured and led to personal acceptance of Christ, and by profession of faith confirm their Baptism.</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448735442"/>
      </p:ext>
    </p:extLst>
  </p:cSld>
  <p:clrMapOvr>
    <a:masterClrMapping/>
  </p:clrMapOvr>
  <p:transition spd="slow"/>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39. Are the Sacraments symbols only?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are means of grace by which God works invisibly in us, quickening, strengthening and confirming our faith in him.</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We believe the Lord’s Supper is a representation of our redemption, a memorial of the sufferings and death of Christ, and a token of love and union which Christians have with Christ and with one another. Those who rightly, worthily and in faith eat the broken bread and drink the blessed cup partake of the body and blood of Christ in a spiritual manner until he comes.</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2637737662"/>
      </p:ext>
    </p:extLst>
  </p:cSld>
  <p:clrMapOvr>
    <a:masterClrMapping/>
  </p:clrMapOvr>
  <p:transition spd="slow"/>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p:txBody>
      </p:sp>
    </p:spTree>
    <p:extLst>
      <p:ext uri="{BB962C8B-B14F-4D97-AF65-F5344CB8AC3E}">
        <p14:creationId xmlns:p14="http://schemas.microsoft.com/office/powerpoint/2010/main" val="1743071390"/>
      </p:ext>
    </p:extLst>
  </p:cSld>
  <p:clrMapOvr>
    <a:masterClrMapping/>
  </p:clrMapOvr>
  <p:transition spd="slow"/>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 </a:t>
            </a:r>
          </a:p>
        </p:txBody>
      </p:sp>
    </p:spTree>
    <p:extLst>
      <p:ext uri="{BB962C8B-B14F-4D97-AF65-F5344CB8AC3E}">
        <p14:creationId xmlns:p14="http://schemas.microsoft.com/office/powerpoint/2010/main" val="1311380495"/>
      </p:ext>
    </p:extLst>
  </p:cSld>
  <p:clrMapOvr>
    <a:masterClrMapping/>
  </p:clrMapOvr>
  <p:transition spd="slow"/>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Kings 5:14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So he went down and dipped himself seven times in the Jordan, according to the word of the man of God, and his flesh was restored like the flesh of a little child, and he was clean.</a:t>
            </a:r>
          </a:p>
        </p:txBody>
      </p:sp>
    </p:spTree>
    <p:extLst>
      <p:ext uri="{BB962C8B-B14F-4D97-AF65-F5344CB8AC3E}">
        <p14:creationId xmlns:p14="http://schemas.microsoft.com/office/powerpoint/2010/main" val="2329612223"/>
      </p:ext>
    </p:extLst>
  </p:cSld>
  <p:clrMapOvr>
    <a:masterClrMapping/>
  </p:clrMapOvr>
  <p:transition spd="slow"/>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Isaiah 44:3</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I will pour water on the thirsty land,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streams on the dry ground;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 will pour my Spirit upon your offspring,</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my blessing on your descendants.</a:t>
            </a:r>
          </a:p>
        </p:txBody>
      </p:sp>
    </p:spTree>
    <p:extLst>
      <p:ext uri="{BB962C8B-B14F-4D97-AF65-F5344CB8AC3E}">
        <p14:creationId xmlns:p14="http://schemas.microsoft.com/office/powerpoint/2010/main" val="4131044532"/>
      </p:ext>
    </p:extLst>
  </p:cSld>
  <p:clrMapOvr>
    <a:masterClrMapping/>
  </p:clrMapOvr>
  <p:transition spd="slow"/>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Ezekiel 36:25-27</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I will sprinkle clean water on you, and you shall be clean from all your </a:t>
            </a:r>
            <a:r>
              <a:rPr lang="en-US" sz="2800" err="1">
                <a:solidFill>
                  <a:srgbClr val="000000"/>
                </a:solidFill>
                <a:effectLst>
                  <a:outerShdw blurRad="38100" dist="38100" dir="2700000" algn="tl">
                    <a:srgbClr val="000000">
                      <a:alpha val="43137"/>
                    </a:srgbClr>
                  </a:outerShdw>
                </a:effectLst>
                <a:latin typeface="Arial Narrow" panose="020B0606020202030204" pitchFamily="34" charset="0"/>
              </a:rPr>
              <a:t>uncleannesses</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 and from all your idols I will cleanse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I will give you a new heart, and a new spirit I will put within you. And I will remove the heart of stone from your flesh and give you a heart of flesh.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I will put my Spirit within you, and cause you to walk in my statutes and be careful to obey my rules.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658869463"/>
      </p:ext>
    </p:extLst>
  </p:cSld>
  <p:clrMapOvr>
    <a:masterClrMapping/>
  </p:clrMapOvr>
  <p:transition spd="slow"/>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Mark 14:22-24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700" baseline="30000">
                <a:solidFill>
                  <a:srgbClr val="000000"/>
                </a:solidFill>
                <a:effectLst>
                  <a:outerShdw blurRad="38100" dist="38100" dir="2700000" algn="tl">
                    <a:srgbClr val="000000">
                      <a:alpha val="43137"/>
                    </a:srgbClr>
                  </a:outerShdw>
                </a:effectLst>
                <a:latin typeface="Arial Narrow" panose="020B0606020202030204" pitchFamily="34" charset="0"/>
              </a:rPr>
              <a:t>22</a:t>
            </a: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And as they were eating, he took bread, and after blessing it broke it and gave it to them, and said, “Take; this is my body.” </a:t>
            </a:r>
            <a:r>
              <a:rPr lang="en-US" sz="2700" baseline="30000">
                <a:solidFill>
                  <a:srgbClr val="000000"/>
                </a:solidFill>
                <a:effectLst>
                  <a:outerShdw blurRad="38100" dist="38100" dir="2700000" algn="tl">
                    <a:srgbClr val="000000">
                      <a:alpha val="43137"/>
                    </a:srgbClr>
                  </a:outerShdw>
                </a:effectLst>
                <a:latin typeface="Arial Narrow" panose="020B0606020202030204" pitchFamily="34" charset="0"/>
              </a:rPr>
              <a:t>23</a:t>
            </a: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And he took a cup, and when he had given thanks he gave it to them, and they all drank of it. </a:t>
            </a:r>
            <a:r>
              <a:rPr lang="en-US" sz="2700" baseline="30000">
                <a:solidFill>
                  <a:srgbClr val="000000"/>
                </a:solidFill>
                <a:effectLst>
                  <a:outerShdw blurRad="38100" dist="38100" dir="2700000" algn="tl">
                    <a:srgbClr val="000000">
                      <a:alpha val="43137"/>
                    </a:srgbClr>
                  </a:outerShdw>
                </a:effectLst>
                <a:latin typeface="Arial Narrow" panose="020B0606020202030204" pitchFamily="34" charset="0"/>
              </a:rPr>
              <a:t>24</a:t>
            </a: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And he said to them, “This is my blood of the covenant, which is poured out for many.</a:t>
            </a:r>
          </a:p>
        </p:txBody>
      </p:sp>
    </p:spTree>
    <p:extLst>
      <p:ext uri="{BB962C8B-B14F-4D97-AF65-F5344CB8AC3E}">
        <p14:creationId xmlns:p14="http://schemas.microsoft.com/office/powerpoint/2010/main" val="1620323354"/>
      </p:ext>
    </p:extLst>
  </p:cSld>
  <p:clrMapOvr>
    <a:masterClrMapping/>
  </p:clrMapOvr>
  <p:transition spd="slow"/>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26:26-28</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Now as they were eating, Jesus took bread, and after blessing it broke it and gave it to the disciples, and said, “Take, eat; this is my body.”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he took a cup, and when he had given thanks he gave it to them, saying, “Drink of it, all of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this is my blood of the covenant, which is poured out for many for the forgiveness of sins.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082171065"/>
      </p:ext>
    </p:extLst>
  </p:cSld>
  <p:clrMapOvr>
    <a:masterClrMapping/>
  </p:clrMapOvr>
  <p:transition spd="slow"/>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28:19</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Go therefore and make disciples of all nations, baptizing them in the name of the Father and of the Son and of the Holy Spirit,</a:t>
            </a:r>
          </a:p>
        </p:txBody>
      </p:sp>
    </p:spTree>
    <p:extLst>
      <p:ext uri="{BB962C8B-B14F-4D97-AF65-F5344CB8AC3E}">
        <p14:creationId xmlns:p14="http://schemas.microsoft.com/office/powerpoint/2010/main" val="1065672563"/>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C118277-1E27-7BCB-2EDC-742C3C334DE1}"/>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tx1"/>
                </a:solidFill>
              </a:rPr>
              <a:t>2. Who is God?</a:t>
            </a:r>
          </a:p>
          <a:p>
            <a:pPr eaLnBrk="1" fontAlgn="auto" hangingPunct="1">
              <a:spcBef>
                <a:spcPts val="0"/>
              </a:spcBef>
              <a:defRPr/>
            </a:pPr>
            <a:r>
              <a:rPr lang="en-US" sz="2800">
                <a:solidFill>
                  <a:schemeClr val="tx1"/>
                </a:solidFill>
              </a:rPr>
              <a:t>God is the one true, holy and living God, the Eternal Spirit, the Holy Trinity. </a:t>
            </a:r>
            <a:endParaRPr lang="en-US" sz="2800" b="1">
              <a:solidFill>
                <a:schemeClr val="tx1"/>
              </a:solidFill>
            </a:endParaRPr>
          </a:p>
          <a:p>
            <a:pPr eaLnBrk="1" fontAlgn="auto" hangingPunct="1">
              <a:spcBef>
                <a:spcPts val="0"/>
              </a:spcBef>
              <a:spcAft>
                <a:spcPts val="0"/>
              </a:spcAft>
              <a:defRPr/>
            </a:pPr>
            <a:r>
              <a:rPr lang="en-US" sz="2800" b="1">
                <a:solidFill>
                  <a:srgbClr val="000000"/>
                </a:solidFill>
              </a:rPr>
              <a:t>Matthew 28:19</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Go therefore and make disciples of all nations, baptizing them in the name of the Father and of the Son and of the Holy Spirit.</a:t>
            </a:r>
          </a:p>
        </p:txBody>
      </p:sp>
    </p:spTree>
  </p:cSld>
  <p:clrMapOvr>
    <a:masterClrMapping/>
  </p:clrMapOvr>
  <p:transition spd="slow"/>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Luke 22:19-20</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he took bread, and when he had given thanks, he broke it and gave it to them, saying, “This is my body, which is given for you. Do this in remembrance of 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likewise the cup after they had eaten, saying, “This cup that is poured out for you is the new covenant in my blood.</a:t>
            </a:r>
          </a:p>
        </p:txBody>
      </p:sp>
    </p:spTree>
    <p:extLst>
      <p:ext uri="{BB962C8B-B14F-4D97-AF65-F5344CB8AC3E}">
        <p14:creationId xmlns:p14="http://schemas.microsoft.com/office/powerpoint/2010/main" val="2029125134"/>
      </p:ext>
    </p:extLst>
  </p:cSld>
  <p:clrMapOvr>
    <a:masterClrMapping/>
  </p:clrMapOvr>
  <p:transition spd="slow"/>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3:5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Jesus answered, “Truly, truly, I say to you, unless one is born of water and the Spirit, he cannot enter the kingdom of God.</a:t>
            </a:r>
          </a:p>
        </p:txBody>
      </p:sp>
    </p:spTree>
    <p:extLst>
      <p:ext uri="{BB962C8B-B14F-4D97-AF65-F5344CB8AC3E}">
        <p14:creationId xmlns:p14="http://schemas.microsoft.com/office/powerpoint/2010/main" val="1124102185"/>
      </p:ext>
    </p:extLst>
  </p:cSld>
  <p:clrMapOvr>
    <a:masterClrMapping/>
  </p:clrMapOvr>
  <p:transition spd="slow"/>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6:53-58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So Jesus said to them, “Truly, truly, I say to you, unless you eat the flesh of the Son of Man and drink his blood, you have no life in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Whoever feeds on my flesh and drinks my blood has eternal life, and I will raise him up on the last day.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my flesh is true food, and my blood is true drink. </a:t>
            </a:r>
          </a:p>
        </p:txBody>
      </p:sp>
    </p:spTree>
    <p:extLst>
      <p:ext uri="{BB962C8B-B14F-4D97-AF65-F5344CB8AC3E}">
        <p14:creationId xmlns:p14="http://schemas.microsoft.com/office/powerpoint/2010/main" val="1750252680"/>
      </p:ext>
    </p:extLst>
  </p:cSld>
  <p:clrMapOvr>
    <a:masterClrMapping/>
  </p:clrMapOvr>
  <p:transition spd="slow"/>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6:53-58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700" baseline="30000">
                <a:solidFill>
                  <a:srgbClr val="000000"/>
                </a:solidFill>
                <a:effectLst>
                  <a:outerShdw blurRad="38100" dist="38100" dir="2700000" algn="tl">
                    <a:srgbClr val="000000">
                      <a:alpha val="43137"/>
                    </a:srgbClr>
                  </a:outerShdw>
                </a:effectLst>
                <a:latin typeface="Arial Narrow" panose="020B0606020202030204" pitchFamily="34" charset="0"/>
              </a:rPr>
              <a:t>56</a:t>
            </a: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Whoever feeds on my flesh and drinks my blood abides in me, and I in him. </a:t>
            </a:r>
            <a:r>
              <a:rPr lang="en-US" sz="2700" baseline="30000">
                <a:solidFill>
                  <a:srgbClr val="000000"/>
                </a:solidFill>
                <a:effectLst>
                  <a:outerShdw blurRad="38100" dist="38100" dir="2700000" algn="tl">
                    <a:srgbClr val="000000">
                      <a:alpha val="43137"/>
                    </a:srgbClr>
                  </a:outerShdw>
                </a:effectLst>
                <a:latin typeface="Arial Narrow" panose="020B0606020202030204" pitchFamily="34" charset="0"/>
              </a:rPr>
              <a:t>57</a:t>
            </a: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As the living Father sent me, and I live because of the Father, so whoever feeds on me, he also will live because of me. </a:t>
            </a:r>
            <a:r>
              <a:rPr lang="en-US" sz="2700" baseline="30000">
                <a:solidFill>
                  <a:srgbClr val="000000"/>
                </a:solidFill>
                <a:effectLst>
                  <a:outerShdw blurRad="38100" dist="38100" dir="2700000" algn="tl">
                    <a:srgbClr val="000000">
                      <a:alpha val="43137"/>
                    </a:srgbClr>
                  </a:outerShdw>
                </a:effectLst>
                <a:latin typeface="Arial Narrow" panose="020B0606020202030204" pitchFamily="34" charset="0"/>
              </a:rPr>
              <a:t>58</a:t>
            </a: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This is the bread that came down from heaven, not like the bread the fathers ate, and died. Whoever feeds on this bread will live forever.”</a:t>
            </a:r>
          </a:p>
        </p:txBody>
      </p:sp>
    </p:spTree>
    <p:extLst>
      <p:ext uri="{BB962C8B-B14F-4D97-AF65-F5344CB8AC3E}">
        <p14:creationId xmlns:p14="http://schemas.microsoft.com/office/powerpoint/2010/main" val="4091018805"/>
      </p:ext>
    </p:extLst>
  </p:cSld>
  <p:clrMapOvr>
    <a:masterClrMapping/>
  </p:clrMapOvr>
  <p:transition spd="slow"/>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22:16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now why do you wait? Rise and be baptized and wash away your sins, calling on his name.</a:t>
            </a:r>
          </a:p>
        </p:txBody>
      </p:sp>
    </p:spTree>
    <p:extLst>
      <p:ext uri="{BB962C8B-B14F-4D97-AF65-F5344CB8AC3E}">
        <p14:creationId xmlns:p14="http://schemas.microsoft.com/office/powerpoint/2010/main" val="1026362708"/>
      </p:ext>
    </p:extLst>
  </p:cSld>
  <p:clrMapOvr>
    <a:masterClrMapping/>
  </p:clrMapOvr>
  <p:transition spd="slow"/>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the Sacraments, ordained by Christ, are symbols and pledges of the Christian’s profession and of God’s love toward us. They are means of grace by which God works invisibly in us, quickening, strengthening and confirming our faith in him. Two Sacraments are ordained by Christ our Lord, namely Baptism and the Lord’s Supper.</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845335070"/>
      </p:ext>
    </p:extLst>
  </p:cSld>
  <p:clrMapOvr>
    <a:masterClrMapping/>
  </p:clrMapOvr>
  <p:transition spd="slow"/>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Baptism signifies entrance into the household of faith, and is a symbol of repentance and inner cleansing from sin, a representation of the new birth in Christ Jesus and a mark of Christian discipleship.</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026207986"/>
      </p:ext>
    </p:extLst>
  </p:cSld>
  <p:clrMapOvr>
    <a:masterClrMapping/>
  </p:clrMapOvr>
  <p:transition spd="slow"/>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We believe children are under the atonement of Christ and as heirs of the Kingdom of God are acceptable subjects for Christian Baptism. Children of believing parents through Baptism become the special responsibility of the Church. They should be nurtured and led to personal acceptance of Christ, and by profession of faith confirm their Baptism.</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819723583"/>
      </p:ext>
    </p:extLst>
  </p:cSld>
  <p:clrMapOvr>
    <a:masterClrMapping/>
  </p:clrMapOvr>
  <p:transition spd="slow"/>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sz="3600">
                <a:solidFill>
                  <a:schemeClr val="bg2">
                    <a:lumMod val="25000"/>
                  </a:schemeClr>
                </a:solidFill>
              </a:rPr>
              <a:t>Part 4: Catechism</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40. How many Sacraments are there?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Two Sacraments are ordained by Christ our Lord, namely Baptism and the Lord's Supper.</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We believe the Lord’s Supper is a representation of our redemption, a memorial of the sufferings and death of Christ, and a token of love and union which Christians have with Christ and with one another. Those who rightly, worthily and in faith eat the broken bread and drink the blessed cup partake of the body and blood of Christ in a spiritual manner until he comes.</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2903996756"/>
      </p:ext>
    </p:extLst>
  </p:cSld>
  <p:clrMapOvr>
    <a:masterClrMapping/>
  </p:clrMapOvr>
  <p:transition spd="slow"/>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41. May we baptize children? </a:t>
            </a:r>
          </a:p>
        </p:txBody>
      </p:sp>
    </p:spTree>
    <p:extLst>
      <p:ext uri="{BB962C8B-B14F-4D97-AF65-F5344CB8AC3E}">
        <p14:creationId xmlns:p14="http://schemas.microsoft.com/office/powerpoint/2010/main" val="4067150552"/>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C118277-1E27-7BCB-2EDC-742C3C334DE1}"/>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tx1"/>
                </a:solidFill>
              </a:rPr>
              <a:t>2. Who is God?</a:t>
            </a:r>
          </a:p>
          <a:p>
            <a:pPr eaLnBrk="1" fontAlgn="auto" hangingPunct="1">
              <a:spcBef>
                <a:spcPts val="0"/>
              </a:spcBef>
              <a:defRPr/>
            </a:pPr>
            <a:r>
              <a:rPr lang="en-US" sz="2800">
                <a:solidFill>
                  <a:schemeClr val="tx1"/>
                </a:solidFill>
              </a:rPr>
              <a:t>God is the one true, holy and living God, the Eternal Spirit, the Holy Trinity. </a:t>
            </a:r>
            <a:endParaRPr lang="en-US" sz="2800" b="1">
              <a:solidFill>
                <a:schemeClr val="tx1"/>
              </a:solidFill>
            </a:endParaRPr>
          </a:p>
          <a:p>
            <a:pPr eaLnBrk="1" fontAlgn="auto" hangingPunct="1">
              <a:spcBef>
                <a:spcPts val="0"/>
              </a:spcBef>
              <a:spcAft>
                <a:spcPts val="0"/>
              </a:spcAft>
              <a:defRPr/>
            </a:pPr>
            <a:r>
              <a:rPr lang="en-US" sz="2800" b="1">
                <a:solidFill>
                  <a:schemeClr val="bg2">
                    <a:lumMod val="25000"/>
                  </a:schemeClr>
                </a:solidFill>
              </a:rPr>
              <a:t>John 17:3</a:t>
            </a:r>
            <a:endParaRPr lang="en-US" sz="2800" b="1">
              <a:solidFill>
                <a:schemeClr val="bg2">
                  <a:lumMod val="25000"/>
                </a:schemeClr>
              </a:solidFill>
              <a:cs typeface="Segoe UI"/>
            </a:endParaRP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panose="020B0606020202030204" pitchFamily="34" charset="0"/>
              </a:rPr>
              <a:t>And this is eternal life, that they know you, the only true God, and Jesus Christ whom you have sent.</a:t>
            </a:r>
          </a:p>
        </p:txBody>
      </p:sp>
    </p:spTree>
    <p:extLst>
      <p:ext uri="{BB962C8B-B14F-4D97-AF65-F5344CB8AC3E}">
        <p14:creationId xmlns:p14="http://schemas.microsoft.com/office/powerpoint/2010/main" val="3850823420"/>
      </p:ext>
    </p:extLst>
  </p:cSld>
  <p:clrMapOvr>
    <a:masterClrMapping/>
  </p:clrMapOvr>
  <p:transition spd="slow"/>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41. May we baptize children?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children are under the atonement of Christ and as heirs of the Kingdom of God are acceptable subjects for Christian Baptism. </a:t>
            </a:r>
          </a:p>
        </p:txBody>
      </p:sp>
    </p:spTree>
    <p:extLst>
      <p:ext uri="{BB962C8B-B14F-4D97-AF65-F5344CB8AC3E}">
        <p14:creationId xmlns:p14="http://schemas.microsoft.com/office/powerpoint/2010/main" val="2159296337"/>
      </p:ext>
    </p:extLst>
  </p:cSld>
  <p:clrMapOvr>
    <a:masterClrMapping/>
  </p:clrMapOvr>
  <p:transition spd="slow"/>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41. May we baptize children?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children are under the atonement of Christ and as heirs of the Kingdom of God are acceptable subjects for Christian Baptism.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Luke 18:15-17</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Now they were bringing even infants to him that he might touch them. And when the disciples saw it, they rebuked them.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Jesus called them to him, saying, “Let the children come to me, and do not hinder them, for to such belongs the kingdom of God.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Truly, I say to you, whoever does not receive the kingdom of God like a child shall not enter it.”</a:t>
            </a:r>
          </a:p>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a:p>
            <a:pPr marL="0" marR="0" lvl="0" indent="0" algn="l" defTabSz="914400" rtl="0" eaLnBrk="1" fontAlgn="base" latinLnBrk="0" hangingPunct="1">
              <a:lnSpc>
                <a:spcPct val="100000"/>
              </a:lnSpc>
              <a:spcBef>
                <a:spcPts val="60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00895781"/>
      </p:ext>
    </p:extLst>
  </p:cSld>
  <p:clrMapOvr>
    <a:masterClrMapping/>
  </p:clrMapOvr>
  <p:transition spd="slow"/>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41. May we baptize children?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children are under the atonement of Christ and as heirs of the Kingdom of God are acceptable subjects for Christian Baptism.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10:44-48</a:t>
            </a:r>
          </a:p>
          <a:p>
            <a:pPr eaLnBrk="1" hangingPunct="1">
              <a:spcBef>
                <a:spcPts val="600"/>
              </a:spcBef>
              <a:spcAft>
                <a:spcPts val="0"/>
              </a:spcAf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44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While Peter was still saying these things, the Holy Spirit fell on all who heard the word.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45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the believers from among the circumcised who had come with Peter were amazed, because the gift of the Holy Spirit was poured out even on the Gentiles.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46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they were hearing them speaking in tongues and extolling God. Then Peter declared, </a:t>
            </a:r>
            <a:endParaRPr kumimoji="0" lang="en-US" sz="2800" i="0" u="none" strike="noStrike" kern="1200" cap="none" spc="0" normalizeH="0" baseline="0" noProof="0">
              <a:ln>
                <a:noFill/>
              </a:ln>
              <a:solidFill>
                <a:srgbClr val="E7E6E6">
                  <a:lumMod val="25000"/>
                </a:srgbClr>
              </a:solidFill>
              <a:effectLst>
                <a:outerShdw blurRad="38100" dist="38100" dir="2700000" algn="tl">
                  <a:srgbClr val="000000">
                    <a:alpha val="43137"/>
                  </a:srgbClr>
                </a:outerShdw>
              </a:effectLst>
              <a:uLnTx/>
              <a:uFillTx/>
              <a:latin typeface="Segoe UI"/>
            </a:endParaRPr>
          </a:p>
          <a:p>
            <a:pPr marL="0" marR="0" lvl="0" indent="0" algn="l" defTabSz="914400" rtl="0" eaLnBrk="1" fontAlgn="base" latinLnBrk="0" hangingPunct="1">
              <a:lnSpc>
                <a:spcPct val="100000"/>
              </a:lnSpc>
              <a:spcBef>
                <a:spcPts val="60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57625004"/>
      </p:ext>
    </p:extLst>
  </p:cSld>
  <p:clrMapOvr>
    <a:masterClrMapping/>
  </p:clrMapOvr>
  <p:transition spd="slow"/>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41. May we baptize children?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children are under the atonement of Christ and as heirs of the Kingdom of God are acceptable subjects for Christian Baptism.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10:44-48</a:t>
            </a:r>
          </a:p>
          <a:p>
            <a:pPr eaLnBrk="1" hangingPunct="1">
              <a:spcBef>
                <a:spcPts val="600"/>
              </a:spcBef>
              <a:spcAft>
                <a:spcPts val="0"/>
              </a:spcAf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47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“Can anyone withhold water for baptizing these people, who have received the Holy Spirit just as we have?”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48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he commanded them to be baptized in the name of Jesus Christ. Then they asked him to remain for some days.</a:t>
            </a: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base" latinLnBrk="0" hangingPunct="1">
              <a:lnSpc>
                <a:spcPct val="100000"/>
              </a:lnSpc>
              <a:spcBef>
                <a:spcPts val="60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541910704"/>
      </p:ext>
    </p:extLst>
  </p:cSld>
  <p:clrMapOvr>
    <a:masterClrMapping/>
  </p:clrMapOvr>
  <p:transition spd="slow"/>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41. May we baptize children?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children are under the atonement of Christ and as heirs of the Kingdom of God are acceptable subjects for Christian Baptism.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16:15</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after she was baptized, and her household as well, she urged us, saying, “If you have judged me to be faithful to the Lord, come to my house and stay.” And she prevailed upon us.</a:t>
            </a: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202982653"/>
      </p:ext>
    </p:extLst>
  </p:cSld>
  <p:clrMapOvr>
    <a:masterClrMapping/>
  </p:clrMapOvr>
  <p:transition spd="slow"/>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41. May we baptize children?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children are under the atonement of Christ and as heirs of the Kingdom of God are acceptable subjects for Christian Baptism.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16:30-34</a:t>
            </a:r>
          </a:p>
          <a:p>
            <a:pPr eaLnBrk="1" hangingPunct="1">
              <a:spcBef>
                <a:spcPts val="600"/>
              </a:spcBef>
              <a:spcAft>
                <a:spcPts val="0"/>
              </a:spcAf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30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Then he brought them out and said, “Sirs, what must I do to be saved?”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31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they said, “Believe in the Lord Jesus, and you will be saved, you and your household.”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they spoke the word of the Lord to him and to all who were in his house.</a:t>
            </a:r>
            <a:endParaRPr kumimoji="0" lang="en-US" sz="2800" i="0" u="none" strike="noStrike" kern="1200" cap="none" spc="0" normalizeH="0" baseline="0" noProof="0">
              <a:ln>
                <a:noFill/>
              </a:ln>
              <a:solidFill>
                <a:srgbClr val="E7E6E6">
                  <a:lumMod val="25000"/>
                </a:srgbClr>
              </a:solidFill>
              <a:effectLst>
                <a:outerShdw blurRad="38100" dist="38100" dir="2700000" algn="tl">
                  <a:srgbClr val="000000">
                    <a:alpha val="43137"/>
                  </a:srgbClr>
                </a:outerShdw>
              </a:effectLst>
              <a:uLnTx/>
              <a:uFillTx/>
              <a:latin typeface="Segoe UI"/>
            </a:endParaRPr>
          </a:p>
        </p:txBody>
      </p:sp>
    </p:spTree>
    <p:extLst>
      <p:ext uri="{BB962C8B-B14F-4D97-AF65-F5344CB8AC3E}">
        <p14:creationId xmlns:p14="http://schemas.microsoft.com/office/powerpoint/2010/main" val="2351259483"/>
      </p:ext>
    </p:extLst>
  </p:cSld>
  <p:clrMapOvr>
    <a:masterClrMapping/>
  </p:clrMapOvr>
  <p:transition spd="slow"/>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41. May we baptize children?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children are under the atonement of Christ and as heirs of the Kingdom of God are acceptable subjects for Christian Baptism.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16:30-34</a:t>
            </a:r>
          </a:p>
          <a:p>
            <a:pPr eaLnBrk="1" hangingPunct="1">
              <a:spcBef>
                <a:spcPts val="600"/>
              </a:spcBef>
              <a:spcAft>
                <a:spcPts val="0"/>
              </a:spcAf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33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he took them the same hour of the night and washed their wounds; and he was baptized at once, he and all his family.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34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Then he brought them up into his house and set food before them. And he rejoiced along with his entire household that he had believed in God.</a:t>
            </a: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2452869680"/>
      </p:ext>
    </p:extLst>
  </p:cSld>
  <p:clrMapOvr>
    <a:masterClrMapping/>
  </p:clrMapOvr>
  <p:transition spd="slow"/>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41. May we baptize children?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children are under the atonement of Christ and as heirs of the Kingdom of God are acceptable subjects for Christian Baptism.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18:8</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Crispus, the ruler of the synagogue, believed in the Lord, together with his entire household. And many of the Corinthians hearing Paul believed and were baptized.</a:t>
            </a: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898850831"/>
      </p:ext>
    </p:extLst>
  </p:cSld>
  <p:clrMapOvr>
    <a:masterClrMapping/>
  </p:clrMapOvr>
  <p:transition spd="slow"/>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41. May we baptize children?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children are under the atonement of Christ and as heirs of the Kingdom of God are acceptable subjects for Christian Baptism. </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1:16</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 did baptize also the household of Stephanas. Beyond that, I do not know whether I baptized anyone else.)</a:t>
            </a: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431685342"/>
      </p:ext>
    </p:extLst>
  </p:cSld>
  <p:clrMapOvr>
    <a:masterClrMapping/>
  </p:clrMapOvr>
  <p:transition spd="slow"/>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41. May we baptize children?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children are under the atonement of Christ and as heirs of the Kingdom of God are acceptable subjects for Christian Baptism.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the Sacraments, ordained by Christ, are symbols and pledges of the Christian’s profession and of God’s love toward us. They are means of grace by which God works invisibly in us, quickening, strengthening and confirming our faith in him. Two Sacraments are ordained by Christ our Lord, namely Baptism and the Lord’s Supper.</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2294306079"/>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sz="2800" i="1">
                <a:solidFill>
                  <a:srgbClr val="E7E6E6">
                    <a:lumMod val="25000"/>
                  </a:srgbClr>
                </a:solidFill>
              </a:rPr>
              <a:t>2. Who is God?</a:t>
            </a:r>
          </a:p>
          <a:p>
            <a:pPr eaLnBrk="1" fontAlgn="auto" hangingPunct="1">
              <a:spcBef>
                <a:spcPts val="0"/>
              </a:spcBef>
              <a:defRPr/>
            </a:pPr>
            <a:r>
              <a:rPr sz="2800">
                <a:solidFill>
                  <a:srgbClr val="E7E6E6">
                    <a:lumMod val="25000"/>
                  </a:srgbClr>
                </a:solidFill>
              </a:rPr>
              <a:t>God is the one true, holy and living God, the Eternal Spirit, the Holy Trinity. </a:t>
            </a:r>
            <a:endParaRPr sz="2800" b="1">
              <a:solidFill>
                <a:srgbClr val="E7E6E6">
                  <a:lumMod val="25000"/>
                </a:srgbClr>
              </a:solidFill>
            </a:endParaRPr>
          </a:p>
          <a:p>
            <a:pPr eaLnBrk="1" fontAlgn="auto" hangingPunct="1">
              <a:spcBef>
                <a:spcPts val="0"/>
              </a:spcBef>
              <a:spcAft>
                <a:spcPts val="0"/>
              </a:spcAft>
              <a:defRPr/>
            </a:pPr>
            <a:r>
              <a:rPr lang="en-US" sz="2800" b="1">
                <a:solidFill>
                  <a:srgbClr val="000000"/>
                </a:solidFill>
              </a:rPr>
              <a:t>Hebrews 9:14</a:t>
            </a:r>
            <a:endParaRPr lang="en-US" sz="2800" b="1">
              <a:solidFill>
                <a:srgbClr val="000000"/>
              </a:solidFill>
              <a:cs typeface="Segoe UI"/>
            </a:endParaRP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how much more will the blood of Christ, who through the eternal Spirit offered himself without blemish to God, purify our conscience from dead works to serve the living God.</a:t>
            </a:r>
          </a:p>
        </p:txBody>
      </p:sp>
    </p:spTree>
  </p:cSld>
  <p:clrMapOvr>
    <a:masterClrMapping/>
  </p:clrMapOvr>
  <p:transition spd="slow"/>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41. May we baptize children?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children are under the atonement of Christ and as heirs of the Kingdom of God are acceptable subjects for Christian Baptism.</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Baptism signifies entrance into the household of faith, and is a symbol of repentance and inner cleansing from sin, a representation of the new birth in Christ Jesus and a mark of Christian discipleship.</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2232206934"/>
      </p:ext>
    </p:extLst>
  </p:cSld>
  <p:clrMapOvr>
    <a:masterClrMapping/>
  </p:clrMapOvr>
  <p:transition spd="slow"/>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41. May we baptize children?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children are under the atonement of Christ and as heirs of the Kingdom of God are acceptable subjects for Christian Baptism.</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children are under the atonement of Christ and as heirs of the Kingdom of God are acceptable subjects for Christian Baptism. Children of believing parents through Baptism become the special responsibility of the Church. They should be nurtured and led to personal acceptance of Christ, and by profession of faith confirm their Baptism.</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403243532"/>
      </p:ext>
    </p:extLst>
  </p:cSld>
  <p:clrMapOvr>
    <a:masterClrMapping/>
  </p:clrMapOvr>
  <p:transition spd="slow"/>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41. May we baptize children?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children are under the atonement of Christ and as heirs of the Kingdom of God are acceptable subjects for Christian Baptism.</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the Lord’s Supper is a representation of our redemption, a memorial of the sufferings and death of Christ, and a token of love and union which Christians have with Christ and with one another. Those who rightly, worthily and in faith eat the broken bread and drink the blessed cup partake of the body and blood of Christ in a spiritual manner until he comes.</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2302421153"/>
      </p:ext>
    </p:extLst>
  </p:cSld>
  <p:clrMapOvr>
    <a:masterClrMapping/>
  </p:clrMapOvr>
  <p:transition spd="slow"/>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42. Is Baptism sufficient for salvation? </a:t>
            </a:r>
          </a:p>
        </p:txBody>
      </p:sp>
    </p:spTree>
    <p:extLst>
      <p:ext uri="{BB962C8B-B14F-4D97-AF65-F5344CB8AC3E}">
        <p14:creationId xmlns:p14="http://schemas.microsoft.com/office/powerpoint/2010/main" val="2536990981"/>
      </p:ext>
    </p:extLst>
  </p:cSld>
  <p:clrMapOvr>
    <a:masterClrMapping/>
  </p:clrMapOvr>
  <p:transition spd="slow"/>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42. Is Baptism sufficient for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Baptized children should be nurtured and led to personal acceptance of Christ, and by profession of faith confirm their Baptism.</a:t>
            </a:r>
          </a:p>
        </p:txBody>
      </p:sp>
    </p:spTree>
    <p:extLst>
      <p:ext uri="{BB962C8B-B14F-4D97-AF65-F5344CB8AC3E}">
        <p14:creationId xmlns:p14="http://schemas.microsoft.com/office/powerpoint/2010/main" val="296018604"/>
      </p:ext>
    </p:extLst>
  </p:cSld>
  <p:clrMapOvr>
    <a:masterClrMapping/>
  </p:clrMapOvr>
  <p:transition spd="slow"/>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42. Is Baptism sufficient for salvation?</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Baptized children should be nurtured and led to personal </a:t>
            </a:r>
            <a:r>
              <a:rPr lang="en-US" sz="2800">
                <a:solidFill>
                  <a:srgbClr val="E7E6E6">
                    <a:lumMod val="25000"/>
                  </a:srgbClr>
                </a:solidFill>
                <a:latin typeface="Segoe UI"/>
              </a:rPr>
              <a:t>acceptance</a:t>
            </a: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 of Christ, and by profession of faith confirm their Baptism.</a:t>
            </a:r>
          </a:p>
          <a:p>
            <a:pPr eaLnBrk="1" fontAlgn="auto" hangingPunct="1">
              <a:spcBef>
                <a:spcPts val="60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Deuteronomy 6:20-25</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“When your son asks you in time to come, ‘What is the meaning of the testimonies and the statutes and the rules that the Lord our God has commanded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21</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then you shall say to your son, ‘We were Pharaoh's slaves in Egypt. And the Lord brought us out of Egypt with a mighty hand.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the Lord showed signs and wonders, great and grievous, against Egypt and against Pharaoh and all his household, before our eyes. </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719522228"/>
      </p:ext>
    </p:extLst>
  </p:cSld>
  <p:clrMapOvr>
    <a:masterClrMapping/>
  </p:clrMapOvr>
  <p:transition spd="slow"/>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42. Is Baptism sufficient for salvation?</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Baptized children should be nurtured and led to personal </a:t>
            </a:r>
            <a:r>
              <a:rPr lang="en-US" sz="2800">
                <a:solidFill>
                  <a:srgbClr val="E7E6E6">
                    <a:lumMod val="25000"/>
                  </a:srgbClr>
                </a:solidFill>
                <a:latin typeface="Segoe UI"/>
              </a:rPr>
              <a:t>acceptance</a:t>
            </a: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 of Christ, and by profession of faith confirm their Baptism.</a:t>
            </a:r>
          </a:p>
          <a:p>
            <a:pPr eaLnBrk="1" fontAlgn="auto" hangingPunct="1">
              <a:spcBef>
                <a:spcPts val="60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Deuteronomy 6:20-25</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the Lord commanded us to do all these statutes, to fear the Lord our God, for our good always, that he might preserve us alive, as we are this day.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it will be righteousness for us, if we are careful to do all this commandment before the Lord our God, as he has commanded us.’</a:t>
            </a: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619007892"/>
      </p:ext>
    </p:extLst>
  </p:cSld>
  <p:clrMapOvr>
    <a:masterClrMapping/>
  </p:clrMapOvr>
  <p:transition spd="slow"/>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42. Is Baptism sufficient for salvation?</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Baptized children should be nurtured and led to personal </a:t>
            </a:r>
            <a:r>
              <a:rPr lang="en-US" sz="2800">
                <a:solidFill>
                  <a:srgbClr val="E7E6E6">
                    <a:lumMod val="25000"/>
                  </a:srgbClr>
                </a:solidFill>
                <a:latin typeface="Segoe UI"/>
              </a:rPr>
              <a:t>acceptance</a:t>
            </a: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 of Christ, and by profession of faith confirm their Baptism.</a:t>
            </a:r>
          </a:p>
          <a:p>
            <a:pPr eaLnBrk="1" fontAlgn="auto" hangingPunct="1">
              <a:spcBef>
                <a:spcPts val="60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Mark 16:16</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Whoever believes and is baptized will be saved, but whoever does not believe will be condemned.</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507304453"/>
      </p:ext>
    </p:extLst>
  </p:cSld>
  <p:clrMapOvr>
    <a:masterClrMapping/>
  </p:clrMapOvr>
  <p:transition spd="slow"/>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42. Is Baptism sufficient for salvation?</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Baptized children should be nurtured and led to personal </a:t>
            </a:r>
            <a:r>
              <a:rPr lang="en-US" sz="2800">
                <a:solidFill>
                  <a:srgbClr val="E7E6E6">
                    <a:lumMod val="25000"/>
                  </a:srgbClr>
                </a:solidFill>
                <a:latin typeface="Segoe UI"/>
              </a:rPr>
              <a:t>acceptance</a:t>
            </a: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 of Christ, and by profession of faith confirm their Baptism.</a:t>
            </a:r>
          </a:p>
          <a:p>
            <a:pPr eaLnBrk="1" fontAlgn="auto" hangingPunct="1">
              <a:spcBef>
                <a:spcPts val="60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1:12</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to all who did receive him, who believed in his name, he gave the right to become children of God,</a:t>
            </a:r>
          </a:p>
        </p:txBody>
      </p:sp>
    </p:spTree>
    <p:extLst>
      <p:ext uri="{BB962C8B-B14F-4D97-AF65-F5344CB8AC3E}">
        <p14:creationId xmlns:p14="http://schemas.microsoft.com/office/powerpoint/2010/main" val="3398187972"/>
      </p:ext>
    </p:extLst>
  </p:cSld>
  <p:clrMapOvr>
    <a:masterClrMapping/>
  </p:clrMapOvr>
  <p:transition spd="slow"/>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42. Is Baptism sufficient for salvation? </a:t>
            </a:r>
          </a:p>
          <a:p>
            <a:pPr eaLnBrk="1" fontAlgn="auto" hangingPunct="1">
              <a:spcBef>
                <a:spcPts val="60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Baptized children should be nurtured and led to personal acceptance of Christ, and by profession of faith confirm their Baptism.</a:t>
            </a:r>
          </a:p>
          <a:p>
            <a:pPr eaLnBrk="1" fontAlgn="auto" hangingPunct="1">
              <a:spcBef>
                <a:spcPts val="60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3:16</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God so loved the world, that he gave his only Son, that whoever believes in him should not perish but have eternal life.”</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566748320"/>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6EA775-7D33-8863-F137-57E378AF1C92}"/>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4: Catechism</a:t>
            </a:r>
          </a:p>
          <a:p>
            <a:pPr marL="742950" indent="-742950" eaLnBrk="1" fontAlgn="auto" hangingPunct="1">
              <a:spcAft>
                <a:spcPts val="0"/>
              </a:spcAft>
              <a:buFont typeface="+mj-lt"/>
              <a:buAutoNum type="alphaUcPeriod"/>
              <a:defRPr/>
            </a:pPr>
            <a:r>
              <a:rPr sz="3200">
                <a:solidFill>
                  <a:schemeClr val="bg2">
                    <a:lumMod val="25000"/>
                  </a:schemeClr>
                </a:solidFill>
              </a:rPr>
              <a:t>Ecumenical Affirmations</a:t>
            </a:r>
            <a:endParaRPr lang="en-US" sz="3200">
              <a:solidFill>
                <a:schemeClr val="bg2">
                  <a:lumMod val="25000"/>
                </a:schemeClr>
              </a:solidFill>
              <a:cs typeface="Segoe UI"/>
            </a:endParaRPr>
          </a:p>
          <a:p>
            <a:pPr marL="914400" lvl="3" indent="0" eaLnBrk="1" fontAlgn="auto" hangingPunct="1">
              <a:spcBef>
                <a:spcPts val="0"/>
              </a:spcBef>
              <a:spcAft>
                <a:spcPts val="600"/>
              </a:spcAft>
              <a:buNone/>
              <a:defRPr/>
            </a:pPr>
            <a:r>
              <a:rPr sz="2400" b="1">
                <a:solidFill>
                  <a:schemeClr val="bg2">
                    <a:lumMod val="25000"/>
                  </a:schemeClr>
                </a:solidFill>
              </a:rPr>
              <a:t>We believe in one God, the Father, the Almighty, maker of heaven and earth, of all that is, seen and unseen.</a:t>
            </a:r>
            <a:r>
              <a:rPr lang="en-US" sz="2400" b="1">
                <a:solidFill>
                  <a:schemeClr val="bg2">
                    <a:lumMod val="25000"/>
                  </a:schemeClr>
                </a:solidFill>
              </a:rPr>
              <a:t> </a:t>
            </a:r>
            <a:endParaRPr lang="en-US" sz="2400" b="1">
              <a:solidFill>
                <a:schemeClr val="bg2">
                  <a:lumMod val="25000"/>
                </a:schemeClr>
              </a:solidFill>
              <a:cs typeface="Segoe UI"/>
            </a:endParaRPr>
          </a:p>
          <a:p>
            <a:pPr eaLnBrk="1" fontAlgn="auto" hangingPunct="1">
              <a:defRPr/>
            </a:pPr>
            <a:r>
              <a:rPr sz="2800" i="1">
                <a:solidFill>
                  <a:schemeClr val="bg2">
                    <a:lumMod val="25000"/>
                  </a:schemeClr>
                </a:solidFill>
              </a:rPr>
              <a:t>3. What is the mystery of the Trinity?</a:t>
            </a:r>
            <a:endParaRPr lang="en-US" sz="2800" i="1">
              <a:solidFill>
                <a:schemeClr val="bg2">
                  <a:lumMod val="25000"/>
                </a:schemeClr>
              </a:solidFill>
            </a:endParaRPr>
          </a:p>
          <a:p>
            <a:pPr eaLnBrk="1" fontAlgn="auto" hangingPunct="1">
              <a:defRPr/>
            </a:pPr>
            <a:endParaRPr lang="en-US" sz="2800" b="1">
              <a:solidFill>
                <a:schemeClr val="bg2">
                  <a:lumMod val="25000"/>
                </a:schemeClr>
              </a:solidFill>
              <a:cs typeface="Segoe UI"/>
            </a:endParaRPr>
          </a:p>
        </p:txBody>
      </p:sp>
    </p:spTree>
  </p:cSld>
  <p:clrMapOvr>
    <a:masterClrMapping/>
  </p:clrMapOvr>
  <p:transition spd="slow"/>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42. Is Baptism sufficient for salvation? </a:t>
            </a:r>
          </a:p>
          <a:p>
            <a:pPr eaLnBrk="1" fontAlgn="auto" hangingPunct="1">
              <a:spcBef>
                <a:spcPts val="60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Baptized children should be nurtured and led to personal acceptance of Christ, and by profession of faith confirm their Baptism.</a:t>
            </a:r>
          </a:p>
          <a:p>
            <a:pPr eaLnBrk="1" fontAlgn="auto" hangingPunct="1">
              <a:spcBef>
                <a:spcPts val="60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2:38</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Peter said to them, “Repent and be baptized every one of you in the name of Jesus Christ for the forgiveness of your sins, and you will receive the gift of the Holy Spirit.”</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278253711"/>
      </p:ext>
    </p:extLst>
  </p:cSld>
  <p:clrMapOvr>
    <a:masterClrMapping/>
  </p:clrMapOvr>
  <p:transition spd="slow"/>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42. Is Baptism sufficient for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Baptized children should be nurtured and led to personal acceptance of Christ, and by profession of faith confirm their Baptism.</a:t>
            </a:r>
          </a:p>
          <a:p>
            <a:pPr eaLnBrk="1" fontAlgn="auto" hangingPunct="1">
              <a:spcBef>
                <a:spcPts val="60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16:29-34</a:t>
            </a:r>
          </a:p>
          <a:p>
            <a:pPr lvl="0" eaLnBrk="1" hangingPunct="1">
              <a:spcBef>
                <a:spcPts val="60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29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the jailer called for lights and rushed in, and trembling with fear he fell down before Paul and Silas.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30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Then he brought them out and said, “Sirs, what must I do to be saved?”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31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they said, “Believe in the Lord Jesus, and you will be saved, you and your household.”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32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they spoke the word of the Lord to him and to all who were in his house. </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942217590"/>
      </p:ext>
    </p:extLst>
  </p:cSld>
  <p:clrMapOvr>
    <a:masterClrMapping/>
  </p:clrMapOvr>
  <p:transition spd="slow"/>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42. Is Baptism sufficient for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Baptized children should be nurtured and led to personal acceptance of Christ, and by profession of faith confirm their Baptism.</a:t>
            </a:r>
          </a:p>
          <a:p>
            <a:pPr eaLnBrk="1" fontAlgn="auto" hangingPunct="1">
              <a:spcBef>
                <a:spcPts val="60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16:29-34</a:t>
            </a:r>
          </a:p>
          <a:p>
            <a:pPr eaLnBrk="1" hangingPunct="1">
              <a:spcBef>
                <a:spcPts val="60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he took them the same hour of the night and washed their wounds; and he was baptized at once, he and all his family.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34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Then he brought them up into his house and set food before them. And he rejoiced along with his entire household that he had believed in God.</a:t>
            </a:r>
          </a:p>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4220724753"/>
      </p:ext>
    </p:extLst>
  </p:cSld>
  <p:clrMapOvr>
    <a:masterClrMapping/>
  </p:clrMapOvr>
  <p:transition spd="slow"/>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42. Is Baptism sufficient for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Baptized children should be nurtured and led to personal acceptance of Christ, and by profession of faith confirm their Baptism.</a:t>
            </a:r>
          </a:p>
          <a:p>
            <a:pPr eaLnBrk="1" fontAlgn="auto" hangingPunct="1">
              <a:spcBef>
                <a:spcPts val="60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10:9-11</a:t>
            </a:r>
          </a:p>
          <a:p>
            <a:pPr eaLnBrk="1" hangingPunct="1">
              <a:spcBef>
                <a:spcPts val="0"/>
              </a:spcBef>
              <a:spcAft>
                <a:spcPts val="0"/>
              </a:spcAf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because, if you confess with your mouth that Jesus is Lord and believe in your heart that God raised him from the dead, you will be saved.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with the heart one believes and is justified, and with the mouth one confesses and is saved.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the Scripture says, “Everyone who believes in him will not be put to shame.”</a:t>
            </a:r>
          </a:p>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Arial Narrow" panose="020B0606020202030204" pitchFamily="34" charset="0"/>
              <a:ea typeface="Times New Roman" panose="02020603050405020304" pitchFamily="18" charset="0"/>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997629810"/>
      </p:ext>
    </p:extLst>
  </p:cSld>
  <p:clrMapOvr>
    <a:masterClrMapping/>
  </p:clrMapOvr>
  <p:transition spd="slow"/>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42. Is Baptism sufficient for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Baptized children should be nurtured and led to personal acceptance of Christ, and by profession of faith confirm their Baptism.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the Sacraments, ordained by Christ, are symbols and pledges of the Christian’s profession and of God’s love toward us. They are means of grace by which God works invisibly in us, quickening, strengthening and confirming our faith in him. Two Sacraments are ordained by Christ our Lord, namely Baptism and the Lord’s Supper.</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4137433080"/>
      </p:ext>
    </p:extLst>
  </p:cSld>
  <p:clrMapOvr>
    <a:masterClrMapping/>
  </p:clrMapOvr>
  <p:transition spd="slow"/>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42. Is Baptism sufficient for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Baptized children should be nurtured and led to personal acceptance of Christ, and by profession of faith confirm their Baptism.</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Baptism signifies entrance into the household of faith, and is a symbol of repentance and inner cleansing from sin, a representation of the new birth in Christ Jesus and a mark of Christian discipleship.</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823772438"/>
      </p:ext>
    </p:extLst>
  </p:cSld>
  <p:clrMapOvr>
    <a:masterClrMapping/>
  </p:clrMapOvr>
  <p:transition spd="slow"/>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42. Is Baptism sufficient for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Baptized children should be nurtured and led to personal acceptance of Christ, and by profession of faith confirm their Baptism.</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 </a:t>
            </a: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We believe children are under the atonement of Christ and as heirs of the Kingdom of God are acceptable subjects for Christian Baptism. Children of believing parents through Baptism become the special responsibility of the Church. They should be nurtured and led to personal acceptance of Christ, and by profession of faith confirm their Baptism.</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84611662"/>
      </p:ext>
    </p:extLst>
  </p:cSld>
  <p:clrMapOvr>
    <a:masterClrMapping/>
  </p:clrMapOvr>
  <p:transition spd="slow"/>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42. Is Baptism sufficient for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Baptized children should be nurtured and led to personal acceptance of Christ, and by profession of faith confirm their Baptism.</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 </a:t>
            </a: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We believe the Lord’s Supper is a representation of our redemption, a memorial of the sufferings and death of Christ, and a token of love and union which Christians have with Christ and with one another. Those who rightly, worthily and in faith eat the broken bread and drink the blessed cup partake of the body and blood of Christ in a spiritual manner until he comes.</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112763117"/>
      </p:ext>
    </p:extLst>
  </p:cSld>
  <p:clrMapOvr>
    <a:masterClrMapping/>
  </p:clrMapOvr>
  <p:transition spd="slow"/>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p:txBody>
      </p:sp>
    </p:spTree>
    <p:extLst>
      <p:ext uri="{BB962C8B-B14F-4D97-AF65-F5344CB8AC3E}">
        <p14:creationId xmlns:p14="http://schemas.microsoft.com/office/powerpoint/2010/main" val="2084491973"/>
      </p:ext>
    </p:extLst>
  </p:cSld>
  <p:clrMapOvr>
    <a:masterClrMapping/>
  </p:clrMapOvr>
  <p:transition spd="slow"/>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a:p>
            <a:pPr eaLnBrk="1" fontAlgn="auto" hangingPunct="1">
              <a:spcBef>
                <a:spcPts val="60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 </a:t>
            </a:r>
          </a:p>
        </p:txBody>
      </p:sp>
    </p:spTree>
    <p:extLst>
      <p:ext uri="{BB962C8B-B14F-4D97-AF65-F5344CB8AC3E}">
        <p14:creationId xmlns:p14="http://schemas.microsoft.com/office/powerpoint/2010/main" val="167343367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4">
            <a:extLst>
              <a:ext uri="{FF2B5EF4-FFF2-40B4-BE49-F238E27FC236}">
                <a16:creationId xmlns:a16="http://schemas.microsoft.com/office/drawing/2014/main" id="{12A785BE-8BB5-BEDE-D881-CB85AA150C2A}"/>
              </a:ext>
            </a:extLst>
          </p:cNvPr>
          <p:cNvSpPr>
            <a:spLocks noGrp="1" noChangeArrowheads="1"/>
          </p:cNvSpPr>
          <p:nvPr>
            <p:ph sz="quarter" idx="13"/>
          </p:nvPr>
        </p:nvSpPr>
        <p:spPr>
          <a:xfrm>
            <a:off x="444500" y="1463675"/>
            <a:ext cx="11210925" cy="4600575"/>
          </a:xfrm>
        </p:spPr>
        <p:txBody>
          <a:bodyPr/>
          <a:lstStyle/>
          <a:p>
            <a:pPr eaLnBrk="1" hangingPunct="1"/>
            <a:r>
              <a:rPr altLang="en-US" sz="3600" dirty="0"/>
              <a:t>Part 1: Statement of Purpose</a:t>
            </a:r>
          </a:p>
          <a:p>
            <a:pPr lvl="1" eaLnBrk="1" hangingPunct="1"/>
            <a:r>
              <a:rPr altLang="en-US" sz="2800" b="1" dirty="0"/>
              <a:t>The Meaning of a Catechetical Statement</a:t>
            </a:r>
            <a:r>
              <a:rPr altLang="en-US" sz="2800" dirty="0"/>
              <a:t>: A catechism is an educative and regulative formulation of church doctrine. </a:t>
            </a:r>
            <a:r>
              <a:rPr lang="en-US" altLang="en-US" sz="2800" dirty="0"/>
              <a:t>It provides both a pedagogical tool for initiation into the full life of the church </a:t>
            </a:r>
            <a:r>
              <a:rPr lang="en-US" altLang="en-US" sz="2800" dirty="0" err="1"/>
              <a:t>anda</a:t>
            </a:r>
            <a:r>
              <a:rPr lang="en-US" altLang="en-US" sz="2800" dirty="0"/>
              <a:t> formal expression of the essential teachings that the church expects its members to understand and believe. Therefore, the learning of the catechism should be viewed, along with baptism and the profession of faith, as a necessary step in approving Christians for membership in the church body.</a:t>
            </a:r>
          </a:p>
          <a:p>
            <a:pPr lvl="1" eaLnBrk="1" hangingPunct="1"/>
            <a:endParaRPr alt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36EA775-7D33-8863-F137-57E378AF1C92}"/>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4: Catechism</a:t>
            </a:r>
          </a:p>
          <a:p>
            <a:pPr marL="742950" indent="-742950" eaLnBrk="1" fontAlgn="auto" hangingPunct="1">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God, the Father, the Almighty, maker of heaven and earth, of all that is, seen and unseen. </a:t>
            </a:r>
          </a:p>
          <a:p>
            <a:pPr eaLnBrk="1" fontAlgn="auto" hangingPunct="1">
              <a:defRPr/>
            </a:pPr>
            <a:r>
              <a:rPr sz="2800" i="1">
                <a:solidFill>
                  <a:schemeClr val="bg2">
                    <a:lumMod val="25000"/>
                  </a:schemeClr>
                </a:solidFill>
              </a:rPr>
              <a:t>3. What is the mystery of the Trinity?</a:t>
            </a:r>
          </a:p>
          <a:p>
            <a:pPr eaLnBrk="1" fontAlgn="auto" hangingPunct="1">
              <a:defRPr/>
            </a:pPr>
            <a:r>
              <a:rPr sz="2800">
                <a:solidFill>
                  <a:schemeClr val="bg2">
                    <a:lumMod val="25000"/>
                  </a:schemeClr>
                </a:solidFill>
              </a:rPr>
              <a:t>God is Father, Son, and Holy Spirit, distinct but inseparable, eternally one in essence and power. </a:t>
            </a:r>
            <a:endParaRPr sz="2800" b="1">
              <a:solidFill>
                <a:schemeClr val="bg2">
                  <a:lumMod val="25000"/>
                </a:schemeClr>
              </a:solidFill>
            </a:endParaRPr>
          </a:p>
          <a:p>
            <a:pPr eaLnBrk="1" fontAlgn="auto" hangingPunct="1">
              <a:defRPr/>
            </a:pPr>
            <a:endParaRPr sz="2800" b="1">
              <a:solidFill>
                <a:schemeClr val="bg2">
                  <a:lumMod val="25000"/>
                </a:schemeClr>
              </a:solidFill>
            </a:endParaRPr>
          </a:p>
        </p:txBody>
      </p:sp>
    </p:spTree>
    <p:extLst>
      <p:ext uri="{BB962C8B-B14F-4D97-AF65-F5344CB8AC3E}">
        <p14:creationId xmlns:p14="http://schemas.microsoft.com/office/powerpoint/2010/main" val="509924564"/>
      </p:ext>
    </p:extLst>
  </p:cSld>
  <p:clrMapOvr>
    <a:masterClrMapping/>
  </p:clrMapOvr>
  <p:transition spd="slow"/>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a:t>
            </a:r>
          </a:p>
          <a:p>
            <a:pPr eaLnBrk="1" fontAlgn="auto" hangingPunct="1">
              <a:spcBef>
                <a:spcPts val="60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Mark 14:22-24</a:t>
            </a:r>
          </a:p>
          <a:p>
            <a:pPr eaLnBrk="1" hangingPunct="1">
              <a:spcBef>
                <a:spcPts val="0"/>
              </a:spcBef>
              <a:spcAft>
                <a:spcPts val="0"/>
              </a:spcAf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as they were eating, he took bread, and after blessing it broke it and gave it to them, and said, “Take; this is my body.”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he took a cup, and when he had given thanks he gave it to them, and they all drank of it.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he said to them, “This is my blood of the covenant, which is poured out for many.”</a:t>
            </a:r>
          </a:p>
          <a:p>
            <a:pPr eaLnBrk="1" hangingPunct="1">
              <a:spcBef>
                <a:spcPts val="0"/>
              </a:spcBef>
              <a:spcAft>
                <a:spcPts val="0"/>
              </a:spcAft>
              <a:defRPr/>
            </a:pPr>
            <a:endParaRPr kumimoji="0" lang="en-US" sz="2800" i="0" u="none" strike="noStrike" kern="1200" cap="none" spc="0" normalizeH="0" baseline="0" noProof="0">
              <a:ln>
                <a:noFill/>
              </a:ln>
              <a:solidFill>
                <a:srgbClr val="E7E6E6">
                  <a:lumMod val="25000"/>
                </a:srgbClr>
              </a:solidFill>
              <a:effectLst>
                <a:outerShdw blurRad="38100" dist="38100" dir="2700000" algn="tl">
                  <a:srgbClr val="000000">
                    <a:alpha val="43137"/>
                  </a:srgbClr>
                </a:outerShdw>
              </a:effectLst>
              <a:uLnTx/>
              <a:uFillTx/>
              <a:latin typeface="Segoe UI"/>
            </a:endParaRPr>
          </a:p>
        </p:txBody>
      </p:sp>
    </p:spTree>
    <p:extLst>
      <p:ext uri="{BB962C8B-B14F-4D97-AF65-F5344CB8AC3E}">
        <p14:creationId xmlns:p14="http://schemas.microsoft.com/office/powerpoint/2010/main" val="198890341"/>
      </p:ext>
    </p:extLst>
  </p:cSld>
  <p:clrMapOvr>
    <a:masterClrMapping/>
  </p:clrMapOvr>
  <p:transition spd="slow"/>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798580"/>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a:t>
            </a:r>
          </a:p>
          <a:p>
            <a:pPr eaLnBrk="1" fontAlgn="auto" hangingPunct="1">
              <a:spcBef>
                <a:spcPts val="60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26:26-28</a:t>
            </a:r>
          </a:p>
          <a:p>
            <a:pPr eaLnBrk="1" hangingPunct="1">
              <a:spcBef>
                <a:spcPts val="600"/>
              </a:spcBef>
              <a:spcAft>
                <a:spcPts val="0"/>
              </a:spcAf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Now as they were eating, Jesus took bread, and after blessing it broke it and gave it to the disciples, and said, “Take, eat; this is my body.”</a:t>
            </a:r>
          </a:p>
        </p:txBody>
      </p:sp>
    </p:spTree>
    <p:extLst>
      <p:ext uri="{BB962C8B-B14F-4D97-AF65-F5344CB8AC3E}">
        <p14:creationId xmlns:p14="http://schemas.microsoft.com/office/powerpoint/2010/main" val="2128961767"/>
      </p:ext>
    </p:extLst>
  </p:cSld>
  <p:clrMapOvr>
    <a:masterClrMapping/>
  </p:clrMapOvr>
  <p:transition spd="slow"/>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a:t>
            </a:r>
          </a:p>
          <a:p>
            <a:pPr eaLnBrk="1" fontAlgn="auto" hangingPunct="1">
              <a:spcBef>
                <a:spcPts val="60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26:26-28</a:t>
            </a: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he took a cup, and when he had given thanks he gave it to them, saying, “Drink of it, all of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28</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this is my blood of the covenant, which is poured out for many for the forgiveness of sins.</a:t>
            </a:r>
          </a:p>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820800599"/>
      </p:ext>
    </p:extLst>
  </p:cSld>
  <p:clrMapOvr>
    <a:masterClrMapping/>
  </p:clrMapOvr>
  <p:transition spd="slow"/>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a:t>
            </a:r>
          </a:p>
          <a:p>
            <a:pPr eaLnBrk="1" fontAlgn="auto" hangingPunct="1">
              <a:spcBef>
                <a:spcPts val="60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Luke 22:19-20</a:t>
            </a:r>
          </a:p>
          <a:p>
            <a:pPr eaLnBrk="1" hangingPunct="1">
              <a:spcBef>
                <a:spcPts val="60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19</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he took bread, and when he had given thanks, he broke it and gave it to them, saying, “This is my body, which is given for you. Do this in remembrance of me.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20</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And likewise the cup after they had eaten, saying, “This cup that is poured out for you is the new covenant in my blood.</a:t>
            </a:r>
          </a:p>
          <a:p>
            <a:pPr marL="0" marR="0" lvl="0" indent="0" algn="l" defTabSz="914400" rtl="0" eaLnBrk="1" fontAlgn="base" latinLnBrk="0" hangingPunct="1">
              <a:lnSpc>
                <a:spcPct val="100000"/>
              </a:lnSpc>
              <a:spcBef>
                <a:spcPts val="600"/>
              </a:spcBef>
              <a:spcAft>
                <a:spcPts val="0"/>
              </a:spcAft>
              <a:buClrTx/>
              <a:buSzTx/>
              <a:buFontTx/>
              <a:buNone/>
              <a:tabLst/>
              <a:defRPr/>
            </a:pPr>
            <a:endParaRPr lang="en-US" sz="2800">
              <a:solidFill>
                <a:srgbClr val="000000"/>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0376674"/>
      </p:ext>
    </p:extLst>
  </p:cSld>
  <p:clrMapOvr>
    <a:masterClrMapping/>
  </p:clrMapOvr>
  <p:transition spd="slow"/>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a:t>
            </a:r>
          </a:p>
          <a:p>
            <a:pPr eaLnBrk="1" fontAlgn="auto" hangingPunct="1">
              <a:spcBef>
                <a:spcPts val="60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6:53-59</a:t>
            </a:r>
          </a:p>
          <a:p>
            <a:pPr marL="0" marR="0" lvl="0" indent="0" algn="l" defTabSz="914400" rtl="0" eaLnBrk="1" fontAlgn="base" latinLnBrk="0" hangingPunct="1">
              <a:lnSpc>
                <a:spcPct val="100000"/>
              </a:lnSpc>
              <a:spcBef>
                <a:spcPts val="60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53</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So Jesus said to them, “Truly, truly, I say to you, unless you eat the flesh of the Son of Man and drink his blood, you have no life in you.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54</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Whoever feeds on my flesh and drinks my blood has eternal life, and I will raise him up on the last day. </a:t>
            </a:r>
          </a:p>
        </p:txBody>
      </p:sp>
    </p:spTree>
    <p:extLst>
      <p:ext uri="{BB962C8B-B14F-4D97-AF65-F5344CB8AC3E}">
        <p14:creationId xmlns:p14="http://schemas.microsoft.com/office/powerpoint/2010/main" val="860916026"/>
      </p:ext>
    </p:extLst>
  </p:cSld>
  <p:clrMapOvr>
    <a:masterClrMapping/>
  </p:clrMapOvr>
  <p:transition spd="slow"/>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a:t>
            </a:r>
          </a:p>
          <a:p>
            <a:pPr eaLnBrk="1" fontAlgn="auto" hangingPunct="1">
              <a:spcBef>
                <a:spcPts val="60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6:53-59</a:t>
            </a:r>
          </a:p>
          <a:p>
            <a:pPr eaLnBrk="1" hangingPunct="1">
              <a:spcBef>
                <a:spcPts val="60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55</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For my flesh is true food, and my blood is true drink.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56</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Whoever feeds on my flesh and drinks my blood abides in me, and I in him. </a:t>
            </a:r>
            <a:r>
              <a:rPr lang="en-US" sz="2800" baseline="30000">
                <a:solidFill>
                  <a:srgbClr val="000000"/>
                </a:solidFill>
                <a:effectLst>
                  <a:outerShdw blurRad="38100" dist="38100" dir="2700000" algn="tl">
                    <a:srgbClr val="000000">
                      <a:alpha val="43137"/>
                    </a:srgbClr>
                  </a:outerShdw>
                </a:effectLst>
                <a:latin typeface="Arial Narrow" panose="020B0606020202030204" pitchFamily="34" charset="0"/>
              </a:rPr>
              <a:t>57</a:t>
            </a: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As the living Father sent me, and I live because of the Father, so whoever feeds on me, he also will live because of me. </a:t>
            </a:r>
          </a:p>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043717626"/>
      </p:ext>
    </p:extLst>
  </p:cSld>
  <p:clrMapOvr>
    <a:masterClrMapping/>
  </p:clrMapOvr>
  <p:transition spd="slow"/>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a:t>
            </a:r>
          </a:p>
          <a:p>
            <a:pPr eaLnBrk="1" fontAlgn="auto" hangingPunct="1">
              <a:spcBef>
                <a:spcPts val="60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6:53-59</a:t>
            </a:r>
          </a:p>
          <a:p>
            <a:pPr eaLnBrk="1" hangingPunct="1">
              <a:spcBef>
                <a:spcPts val="600"/>
              </a:spcBef>
              <a:spcAft>
                <a:spcPts val="0"/>
              </a:spcAf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This is the bread that came down from heaven, not like the bread the fathers ate, and died. Whoever feeds on this bread will live forever.”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Jesus said these things in the synagogue, as he taught at Capernaum.</a:t>
            </a:r>
          </a:p>
          <a:p>
            <a:pPr eaLnBrk="1" hangingPunct="1">
              <a:spcBef>
                <a:spcPts val="600"/>
              </a:spcBef>
              <a:spcAft>
                <a:spcPts val="0"/>
              </a:spcAft>
              <a:defRPr/>
            </a:pPr>
            <a:endParaRPr kumimoji="0" lang="en-US" sz="2800" b="1" i="0" u="none" strike="noStrike" kern="1200" cap="none" spc="0" normalizeH="0" baseline="0" noProof="0">
              <a:ln>
                <a:noFill/>
              </a:ln>
              <a:solidFill>
                <a:srgbClr val="000000"/>
              </a:solidFill>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89218730"/>
      </p:ext>
    </p:extLst>
  </p:cSld>
  <p:clrMapOvr>
    <a:masterClrMapping/>
  </p:clrMapOvr>
  <p:transition spd="slow"/>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endParaRPr kumimoji="0" lang="en-US" sz="2800" b="0" i="1" u="none" strike="noStrike" kern="1200" cap="none" spc="0" normalizeH="0" baseline="0" noProof="0">
              <a:ln>
                <a:noFill/>
              </a:ln>
              <a:solidFill>
                <a:srgbClr val="E7E6E6">
                  <a:lumMod val="25000"/>
                </a:srgbClr>
              </a:solidFill>
              <a:effectLst/>
              <a:uLnTx/>
              <a:uFillTx/>
              <a:latin typeface="Segoe UI"/>
            </a:endParaRP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a:t>
            </a:r>
            <a:endParaRPr kumimoji="0" lang="en-US" sz="2800" b="0" i="0" u="none" strike="noStrike" kern="1200" cap="none" spc="0" normalizeH="0" baseline="0" noProof="0">
              <a:ln>
                <a:noFill/>
              </a:ln>
              <a:solidFill>
                <a:srgbClr val="E7E6E6">
                  <a:lumMod val="25000"/>
                </a:srgbClr>
              </a:solidFill>
              <a:effectLst/>
              <a:uLnTx/>
              <a:uFillTx/>
              <a:latin typeface="Segoe UI"/>
            </a:endParaRPr>
          </a:p>
          <a:p>
            <a:pPr eaLnBrk="1" fontAlgn="auto" hangingPunct="1">
              <a:spcBef>
                <a:spcPts val="60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10:16-17</a:t>
            </a:r>
            <a:endPar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endParaRP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cup of blessing that we bless, is it not a participation in the blood of Christ? The bread that we break, is it not a participation in the body of Christ?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Because there is one bread, we who are many are one body, for we all partake of the one bread.</a:t>
            </a:r>
          </a:p>
        </p:txBody>
      </p:sp>
    </p:spTree>
    <p:extLst>
      <p:ext uri="{BB962C8B-B14F-4D97-AF65-F5344CB8AC3E}">
        <p14:creationId xmlns:p14="http://schemas.microsoft.com/office/powerpoint/2010/main" val="2025461573"/>
      </p:ext>
    </p:extLst>
  </p:cSld>
  <p:clrMapOvr>
    <a:masterClrMapping/>
  </p:clrMapOvr>
  <p:transition spd="slow"/>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a:t>
            </a:r>
          </a:p>
          <a:p>
            <a:pPr eaLnBrk="1" fontAlgn="auto" hangingPunct="1">
              <a:spcBef>
                <a:spcPts val="60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11:23-25 </a:t>
            </a:r>
          </a:p>
          <a:p>
            <a:pPr eaLnBrk="1" hangingPunct="1">
              <a:spcBef>
                <a:spcPts val="600"/>
              </a:spcBef>
              <a:spcAft>
                <a:spcPts val="0"/>
              </a:spcAf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I received from the Lord what I also delivered to you, that the Lord Jesus on the night when he was betrayed took bread,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when he had given thanks, he broke it, and said, “This is my body, which is for you. Do this in remembrance of me.”</a:t>
            </a:r>
          </a:p>
          <a:p>
            <a:pPr marL="0" marR="0" lvl="0" indent="0" algn="l" defTabSz="914400" rtl="0" eaLnBrk="1" fontAlgn="base" latinLnBrk="0" hangingPunct="1">
              <a:lnSpc>
                <a:spcPct val="100000"/>
              </a:lnSpc>
              <a:spcBef>
                <a:spcPts val="600"/>
              </a:spcBef>
              <a:spcAft>
                <a:spcPts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745864739"/>
      </p:ext>
    </p:extLst>
  </p:cSld>
  <p:clrMapOvr>
    <a:masterClrMapping/>
  </p:clrMapOvr>
  <p:transition spd="slow"/>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a:t>
            </a:r>
          </a:p>
          <a:p>
            <a:pPr eaLnBrk="1" fontAlgn="auto" hangingPunct="1">
              <a:spcBef>
                <a:spcPts val="60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11:23-25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In the same way also he took the cup, after supper, saying, “This cup is the new covenant in my blood. Do this, as often as you drink it, in remembrance of me.” </a:t>
            </a:r>
          </a:p>
        </p:txBody>
      </p:sp>
    </p:spTree>
    <p:extLst>
      <p:ext uri="{BB962C8B-B14F-4D97-AF65-F5344CB8AC3E}">
        <p14:creationId xmlns:p14="http://schemas.microsoft.com/office/powerpoint/2010/main" val="129665359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3</a:t>
            </a:r>
            <a:r>
              <a:rPr sz="2800" i="1">
                <a:solidFill>
                  <a:schemeClr val="bg2">
                    <a:lumMod val="25000"/>
                  </a:schemeClr>
                </a:solidFill>
              </a:rPr>
              <a:t>. </a:t>
            </a:r>
            <a:r>
              <a:rPr lang="en-US" sz="2800" i="1">
                <a:solidFill>
                  <a:schemeClr val="bg2">
                    <a:lumMod val="25000"/>
                  </a:schemeClr>
                </a:solidFill>
              </a:rPr>
              <a:t>What </a:t>
            </a:r>
            <a:r>
              <a:rPr sz="2800" i="1">
                <a:solidFill>
                  <a:schemeClr val="bg2">
                    <a:lumMod val="25000"/>
                  </a:schemeClr>
                </a:solidFill>
              </a:rPr>
              <a:t>is </a:t>
            </a:r>
            <a:r>
              <a:rPr lang="en-US" sz="2800" i="1">
                <a:solidFill>
                  <a:schemeClr val="bg2">
                    <a:lumMod val="25000"/>
                  </a:schemeClr>
                </a:solidFill>
              </a:rPr>
              <a:t>the mystery of the Trinity</a:t>
            </a:r>
            <a:r>
              <a:rPr sz="2800" i="1">
                <a:solidFill>
                  <a:schemeClr val="bg2">
                    <a:lumMod val="25000"/>
                  </a:schemeClr>
                </a:solidFill>
              </a:rPr>
              <a:t>?</a:t>
            </a:r>
            <a:endParaRPr sz="2800">
              <a:solidFill>
                <a:schemeClr val="bg2">
                  <a:lumMod val="25000"/>
                </a:schemeClr>
              </a:solidFill>
              <a:cs typeface="Segoe UI"/>
            </a:endParaRPr>
          </a:p>
          <a:p>
            <a:pPr>
              <a:spcBef>
                <a:spcPts val="0"/>
              </a:spcBef>
              <a:defRPr/>
            </a:pPr>
            <a:r>
              <a:rPr sz="2800">
                <a:solidFill>
                  <a:schemeClr val="bg2">
                    <a:lumMod val="25000"/>
                  </a:schemeClr>
                </a:solidFill>
              </a:rPr>
              <a:t>God is </a:t>
            </a:r>
            <a:r>
              <a:rPr lang="en-US" sz="2800">
                <a:solidFill>
                  <a:schemeClr val="bg2">
                    <a:lumMod val="25000"/>
                  </a:schemeClr>
                </a:solidFill>
              </a:rPr>
              <a:t>Father, Son</a:t>
            </a:r>
            <a:r>
              <a:rPr sz="2800">
                <a:solidFill>
                  <a:schemeClr val="bg2">
                    <a:lumMod val="25000"/>
                  </a:schemeClr>
                </a:solidFill>
              </a:rPr>
              <a:t>, and </a:t>
            </a:r>
            <a:r>
              <a:rPr lang="en-US" sz="2800">
                <a:solidFill>
                  <a:schemeClr val="bg2">
                    <a:lumMod val="25000"/>
                  </a:schemeClr>
                </a:solidFill>
              </a:rPr>
              <a:t>Holy </a:t>
            </a:r>
            <a:r>
              <a:rPr sz="2800">
                <a:solidFill>
                  <a:schemeClr val="bg2">
                    <a:lumMod val="25000"/>
                  </a:schemeClr>
                </a:solidFill>
              </a:rPr>
              <a:t>Spirit, </a:t>
            </a:r>
            <a:r>
              <a:rPr lang="en-US" sz="2800">
                <a:solidFill>
                  <a:schemeClr val="bg2">
                    <a:lumMod val="25000"/>
                  </a:schemeClr>
                </a:solidFill>
              </a:rPr>
              <a:t>distinct but inseparable, eternally one in essence and power</a:t>
            </a:r>
            <a:r>
              <a:rPr sz="2800">
                <a:solidFill>
                  <a:schemeClr val="bg2">
                    <a:lumMod val="25000"/>
                  </a:schemeClr>
                </a:solidFill>
              </a:rPr>
              <a:t>.</a:t>
            </a:r>
            <a:endParaRPr>
              <a:solidFill>
                <a:schemeClr val="bg2">
                  <a:lumMod val="25000"/>
                </a:schemeClr>
              </a:solidFill>
              <a:cs typeface="Segoe UI"/>
            </a:endParaRPr>
          </a:p>
          <a:p>
            <a:pPr eaLnBrk="1" fontAlgn="auto" hangingPunct="1">
              <a:spcBef>
                <a:spcPts val="0"/>
              </a:spcBef>
              <a:spcAft>
                <a:spcPts val="0"/>
              </a:spcAft>
              <a:defRPr/>
            </a:pPr>
            <a:r>
              <a:rPr lang="en-US" sz="2800" b="1">
                <a:solidFill>
                  <a:schemeClr val="bg2">
                    <a:lumMod val="25000"/>
                  </a:schemeClr>
                </a:solidFill>
              </a:rPr>
              <a:t>Luke 3:21-22</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21</a:t>
            </a:r>
            <a:r>
              <a:rPr lang="en-US" sz="2800">
                <a:solidFill>
                  <a:schemeClr val="bg2">
                    <a:lumMod val="25000"/>
                  </a:schemeClr>
                </a:solidFill>
                <a:effectLst>
                  <a:outerShdw blurRad="38100" dist="38100" dir="2700000" algn="tl">
                    <a:srgbClr val="000000">
                      <a:alpha val="43137"/>
                    </a:srgbClr>
                  </a:outerShdw>
                </a:effectLst>
                <a:latin typeface="Arial Narrow"/>
              </a:rPr>
              <a:t>Now when all the people were baptized, and when Jesus also had been baptized and was praying, the heavens were opened, </a:t>
            </a:r>
            <a:r>
              <a:rPr lang="en-US" sz="2800" baseline="30000">
                <a:solidFill>
                  <a:schemeClr val="bg2">
                    <a:lumMod val="25000"/>
                  </a:schemeClr>
                </a:solidFill>
                <a:effectLst>
                  <a:outerShdw blurRad="38100" dist="38100" dir="2700000" algn="tl">
                    <a:srgbClr val="000000">
                      <a:alpha val="43137"/>
                    </a:srgbClr>
                  </a:outerShdw>
                </a:effectLst>
                <a:latin typeface="Arial Narrow"/>
              </a:rPr>
              <a:t>22</a:t>
            </a:r>
            <a:r>
              <a:rPr lang="en-US" sz="2800">
                <a:solidFill>
                  <a:schemeClr val="bg2">
                    <a:lumMod val="25000"/>
                  </a:schemeClr>
                </a:solidFill>
                <a:effectLst>
                  <a:outerShdw blurRad="38100" dist="38100" dir="2700000" algn="tl">
                    <a:srgbClr val="000000">
                      <a:alpha val="43137"/>
                    </a:srgbClr>
                  </a:outerShdw>
                </a:effectLst>
                <a:latin typeface="Arial Narrow"/>
              </a:rPr>
              <a:t>and the Holy Spirit descended on him in bodily form, like a dove; and a voice came from heaven, “You are my beloved Son; with you I am well pleased.</a:t>
            </a:r>
          </a:p>
        </p:txBody>
      </p:sp>
    </p:spTree>
    <p:extLst>
      <p:ext uri="{BB962C8B-B14F-4D97-AF65-F5344CB8AC3E}">
        <p14:creationId xmlns:p14="http://schemas.microsoft.com/office/powerpoint/2010/main" val="78488786"/>
      </p:ext>
    </p:extLst>
  </p:cSld>
  <p:clrMapOvr>
    <a:masterClrMapping/>
  </p:clrMapOvr>
  <p:transition spd="slow"/>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a:t>
            </a:r>
          </a:p>
          <a:p>
            <a:pPr eaLnBrk="1" fontAlgn="auto" hangingPunct="1">
              <a:spcBef>
                <a:spcPts val="600"/>
              </a:spcBef>
              <a:spcAft>
                <a:spcPts val="0"/>
              </a:spcAft>
              <a:defRPr/>
            </a:pPr>
            <a:r>
              <a:rPr kumimoji="0" lang="en-US" sz="2800" b="1" i="0" u="none" strike="noStrike" kern="1200" cap="none" spc="0" normalizeH="0" baseline="0" noProof="0">
                <a:ln>
                  <a:noFill/>
                </a:ln>
                <a:solidFill>
                  <a:srgbClr val="000000"/>
                </a:solidFill>
                <a:uLnTx/>
                <a:uFillTx/>
                <a:latin typeface="Segoe UI"/>
                <a:ea typeface="Times New Roman" panose="02020603050405020304" pitchFamily="18" charset="0"/>
                <a:cs typeface="+mn-cs"/>
              </a:rPr>
              <a:t>Galatians 3:27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as many of you as were baptized into Christ have put on Christ. </a:t>
            </a:r>
          </a:p>
        </p:txBody>
      </p:sp>
    </p:spTree>
    <p:extLst>
      <p:ext uri="{BB962C8B-B14F-4D97-AF65-F5344CB8AC3E}">
        <p14:creationId xmlns:p14="http://schemas.microsoft.com/office/powerpoint/2010/main" val="1676182570"/>
      </p:ext>
    </p:extLst>
  </p:cSld>
  <p:clrMapOvr>
    <a:masterClrMapping/>
  </p:clrMapOvr>
  <p:transition spd="slow"/>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397432" y="1469613"/>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95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the Sacraments, ordained by Christ, are symbols and pledges of the Christian’s profession and of God’s love toward us. They are means of grace by which God works invisibly in us, quickening, strengthening and confirming our faith in him. Two Sacraments are ordained by Christ our Lord, namely Baptism and the Lord’s Supper.</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469013064"/>
      </p:ext>
    </p:extLst>
  </p:cSld>
  <p:clrMapOvr>
    <a:masterClrMapping/>
  </p:clrMapOvr>
  <p:transition spd="slow"/>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rPr>
              <a:t>We believe Baptism signifies entrance into the household of faith, and is a symbol of repentance and inner cleansing from sin, a representation of the new birth in Christ Jesus and a mark of Christian discipleship.</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4115621585"/>
      </p:ext>
    </p:extLst>
  </p:cSld>
  <p:clrMapOvr>
    <a:masterClrMapping/>
  </p:clrMapOvr>
  <p:transition spd="slow"/>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We believe children are under the atonement of Christ and as heirs of the Kingdom of God are acceptable subjects for Christian Baptism. Children of believing parents through Baptism become the special responsibility of the Church. They should be nurtured and led to personal acceptance of Christ, and by profession of faith confirm their Baptism.</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2910272160"/>
      </p:ext>
    </p:extLst>
  </p:cSld>
  <p:clrMapOvr>
    <a:masterClrMapping/>
  </p:clrMapOvr>
  <p:transition spd="slow"/>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43. What is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The Lord's Supper is a means of grace, a representation of our redemption, a remembrance of the sufferings and death of Christ, and a token of love and union which Christians have with Christ and with one another.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95000"/>
              </a:lnSpc>
              <a:spcBef>
                <a:spcPts val="0"/>
              </a:spcBef>
              <a:spcAft>
                <a:spcPts val="0"/>
              </a:spcAft>
              <a:buClrTx/>
              <a:buSzTx/>
              <a:buFontTx/>
              <a:buNone/>
              <a:tabLs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We believe the Lord’s Supper is a representation of our redemption, a memorial of the sufferings and death of Christ, and a token of love and union which Christians have with Christ and with one another. Those who rightly, worthily and in faith eat the broken bread and drink the blessed cup partake of the body and blood of Christ in a spiritual manner until he comes.</a:t>
            </a: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623812393"/>
      </p:ext>
    </p:extLst>
  </p:cSld>
  <p:clrMapOvr>
    <a:masterClrMapping/>
  </p:clrMapOvr>
  <p:transition spd="slow"/>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44. How do we encounter Christ at the Lord’s Supper? </a:t>
            </a:r>
          </a:p>
        </p:txBody>
      </p:sp>
    </p:spTree>
    <p:extLst>
      <p:ext uri="{BB962C8B-B14F-4D97-AF65-F5344CB8AC3E}">
        <p14:creationId xmlns:p14="http://schemas.microsoft.com/office/powerpoint/2010/main" val="3548420518"/>
      </p:ext>
    </p:extLst>
  </p:cSld>
  <p:clrMapOvr>
    <a:masterClrMapping/>
  </p:clrMapOvr>
  <p:transition spd="slow"/>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44. How do we encounter Christ at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Those who rightly, worthily, and in faith eat the broken bread and drink the blessed cup partake of the body and blood of Christ in a spiritual manner until he comes. </a:t>
            </a:r>
          </a:p>
        </p:txBody>
      </p:sp>
    </p:spTree>
    <p:extLst>
      <p:ext uri="{BB962C8B-B14F-4D97-AF65-F5344CB8AC3E}">
        <p14:creationId xmlns:p14="http://schemas.microsoft.com/office/powerpoint/2010/main" val="482893691"/>
      </p:ext>
    </p:extLst>
  </p:cSld>
  <p:clrMapOvr>
    <a:masterClrMapping/>
  </p:clrMapOvr>
  <p:transition spd="slow"/>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44. How do we encounter Christ at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Those who rightly, worthily, and in faith eat the broken bread and drink the blessed cup partake of the body and blood of Christ in a spiritual manner until he comes.</a:t>
            </a:r>
          </a:p>
          <a:p>
            <a:pPr eaLnBrk="1" fontAlgn="auto" hangingPunct="1">
              <a:spcBef>
                <a:spcPts val="600"/>
              </a:spcBef>
              <a:spcAft>
                <a:spcPts val="0"/>
              </a:spcAft>
              <a:defRPr/>
            </a:pPr>
            <a:r>
              <a:rPr kumimoji="0" lang="en-US" sz="2800" b="1" i="0" u="none" strike="noStrike" kern="1200" cap="none" spc="0" normalizeH="0" baseline="0" noProof="0">
                <a:ln>
                  <a:noFill/>
                </a:ln>
                <a:solidFill>
                  <a:srgbClr val="000000"/>
                </a:solidFill>
                <a:uLnTx/>
                <a:uFillTx/>
                <a:latin typeface="Segoe UI"/>
                <a:ea typeface="Times New Roman" panose="02020603050405020304" pitchFamily="18" charset="0"/>
                <a:cs typeface="+mn-cs"/>
              </a:rPr>
              <a:t>Luke 24:28-32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So they drew near to the village to which they were going. He acted as if he were going farther,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they urged him strongly, saying, “Stay with us, for it is toward evening and the day is now far spent.” So he went in to stay with them.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30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When he was at table with them, he took the bread and blessed and broke it and gave it to them. </a:t>
            </a:r>
          </a:p>
        </p:txBody>
      </p:sp>
    </p:spTree>
    <p:extLst>
      <p:ext uri="{BB962C8B-B14F-4D97-AF65-F5344CB8AC3E}">
        <p14:creationId xmlns:p14="http://schemas.microsoft.com/office/powerpoint/2010/main" val="1304874872"/>
      </p:ext>
    </p:extLst>
  </p:cSld>
  <p:clrMapOvr>
    <a:masterClrMapping/>
  </p:clrMapOvr>
  <p:transition spd="slow"/>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44. How do we encounter Christ at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Those who rightly, worthily, and in faith eat the broken bread and drink the blessed cup partake of the body and blood of Christ in a spiritual manner until he comes.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Luke 24:28-32 </a:t>
            </a:r>
          </a:p>
          <a:p>
            <a:pPr eaLnBrk="1" hangingPunct="1">
              <a:spcBef>
                <a:spcPts val="0"/>
              </a:spcBef>
              <a:spcAft>
                <a:spcPts val="0"/>
              </a:spcAf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31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their eyes were opened, and they recognized him. And he vanished from their sight.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32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They said to each other, “Did not our hearts burn within us while he talked to us on the road, while he opened to us the Scriptures?”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734260181"/>
      </p:ext>
    </p:extLst>
  </p:cSld>
  <p:clrMapOvr>
    <a:masterClrMapping/>
  </p:clrMapOvr>
  <p:transition spd="slow"/>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44. How do we encounter Christ at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Those who rightly, worthily, and in faith eat the broken bread and drink the blessed cup partake of the body and blood of Christ in a spiritual manner until he comes.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6:53-58 </a:t>
            </a: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So Jesus said to them, “Truly, truly, I say to you, unless you eat the flesh of the Son of Man and drink his blood, you have no life in you.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Whoever feeds on my flesh and drinks my blood has eternal life, and I will raise him up on the last day.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my flesh is true food, and my blood is true drink.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Whoever feeds on my flesh and drinks my blood abides in me, and I in him. </a:t>
            </a:r>
          </a:p>
        </p:txBody>
      </p:sp>
    </p:spTree>
    <p:extLst>
      <p:ext uri="{BB962C8B-B14F-4D97-AF65-F5344CB8AC3E}">
        <p14:creationId xmlns:p14="http://schemas.microsoft.com/office/powerpoint/2010/main" val="1078132679"/>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3</a:t>
            </a:r>
            <a:r>
              <a:rPr sz="2800" i="1">
                <a:solidFill>
                  <a:schemeClr val="bg2">
                    <a:lumMod val="25000"/>
                  </a:schemeClr>
                </a:solidFill>
              </a:rPr>
              <a:t>. </a:t>
            </a:r>
            <a:r>
              <a:rPr lang="en-US" sz="2800" i="1">
                <a:solidFill>
                  <a:schemeClr val="bg2">
                    <a:lumMod val="25000"/>
                  </a:schemeClr>
                </a:solidFill>
              </a:rPr>
              <a:t>What </a:t>
            </a:r>
            <a:r>
              <a:rPr sz="2800" i="1">
                <a:solidFill>
                  <a:schemeClr val="bg2">
                    <a:lumMod val="25000"/>
                  </a:schemeClr>
                </a:solidFill>
              </a:rPr>
              <a:t>is </a:t>
            </a:r>
            <a:r>
              <a:rPr lang="en-US" sz="2800" i="1">
                <a:solidFill>
                  <a:schemeClr val="bg2">
                    <a:lumMod val="25000"/>
                  </a:schemeClr>
                </a:solidFill>
              </a:rPr>
              <a:t>the mystery of the Trinity</a:t>
            </a:r>
            <a:r>
              <a:rPr sz="2800" i="1">
                <a:solidFill>
                  <a:schemeClr val="bg2">
                    <a:lumMod val="25000"/>
                  </a:schemeClr>
                </a:solidFill>
              </a:rPr>
              <a:t>?</a:t>
            </a:r>
            <a:endParaRPr sz="2800">
              <a:solidFill>
                <a:schemeClr val="bg2">
                  <a:lumMod val="25000"/>
                </a:schemeClr>
              </a:solidFill>
              <a:cs typeface="Segoe UI"/>
            </a:endParaRPr>
          </a:p>
          <a:p>
            <a:pPr>
              <a:spcBef>
                <a:spcPts val="0"/>
              </a:spcBef>
              <a:defRPr/>
            </a:pPr>
            <a:r>
              <a:rPr sz="2800">
                <a:solidFill>
                  <a:schemeClr val="bg2">
                    <a:lumMod val="25000"/>
                  </a:schemeClr>
                </a:solidFill>
              </a:rPr>
              <a:t>God is </a:t>
            </a:r>
            <a:r>
              <a:rPr lang="en-US" sz="2800">
                <a:solidFill>
                  <a:schemeClr val="bg2">
                    <a:lumMod val="25000"/>
                  </a:schemeClr>
                </a:solidFill>
              </a:rPr>
              <a:t>Father, Son</a:t>
            </a:r>
            <a:r>
              <a:rPr sz="2800">
                <a:solidFill>
                  <a:schemeClr val="bg2">
                    <a:lumMod val="25000"/>
                  </a:schemeClr>
                </a:solidFill>
              </a:rPr>
              <a:t>, and </a:t>
            </a:r>
            <a:r>
              <a:rPr lang="en-US" sz="2800">
                <a:solidFill>
                  <a:schemeClr val="bg2">
                    <a:lumMod val="25000"/>
                  </a:schemeClr>
                </a:solidFill>
              </a:rPr>
              <a:t>Holy </a:t>
            </a:r>
            <a:r>
              <a:rPr sz="2800">
                <a:solidFill>
                  <a:schemeClr val="bg2">
                    <a:lumMod val="25000"/>
                  </a:schemeClr>
                </a:solidFill>
              </a:rPr>
              <a:t>Spirit, </a:t>
            </a:r>
            <a:r>
              <a:rPr lang="en-US" sz="2800">
                <a:solidFill>
                  <a:schemeClr val="bg2">
                    <a:lumMod val="25000"/>
                  </a:schemeClr>
                </a:solidFill>
              </a:rPr>
              <a:t>distinct but inseparable, eternally one in essence and power</a:t>
            </a:r>
            <a:r>
              <a:rPr sz="2800">
                <a:solidFill>
                  <a:schemeClr val="bg2">
                    <a:lumMod val="25000"/>
                  </a:schemeClr>
                </a:solidFill>
              </a:rPr>
              <a:t>.</a:t>
            </a:r>
            <a:endParaRPr>
              <a:solidFill>
                <a:schemeClr val="bg2">
                  <a:lumMod val="25000"/>
                </a:schemeClr>
              </a:solidFill>
              <a:cs typeface="Segoe UI"/>
            </a:endParaRPr>
          </a:p>
          <a:p>
            <a:pPr eaLnBrk="1" fontAlgn="auto" hangingPunct="1">
              <a:spcBef>
                <a:spcPts val="0"/>
              </a:spcBef>
              <a:spcAft>
                <a:spcPts val="0"/>
              </a:spcAft>
              <a:defRPr/>
            </a:pPr>
            <a:r>
              <a:rPr lang="en-US" sz="2800" b="1">
                <a:solidFill>
                  <a:schemeClr val="bg2">
                    <a:lumMod val="25000"/>
                  </a:schemeClr>
                </a:solidFill>
              </a:rPr>
              <a:t>John 15:26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“But when the Helper comes, whom I will send to you from the Father, the Spirit of truth, who proceeds from the Father, he will bear witness about me.”</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2135219479"/>
      </p:ext>
    </p:extLst>
  </p:cSld>
  <p:clrMapOvr>
    <a:masterClrMapping/>
  </p:clrMapOvr>
  <p:transition spd="slow"/>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44. How do we encounter Christ at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Those who rightly, worthily, and in faith eat the broken bread and drink the blessed cup partake of the body and blood of Christ in a spiritual manner until he comes.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6:53-58 </a:t>
            </a: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a:p>
            <a:pPr eaLnBrk="1" hangingPunct="1">
              <a:spcBef>
                <a:spcPts val="0"/>
              </a:spcBef>
              <a:spcAft>
                <a:spcPts val="0"/>
              </a:spcAf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As the living Father sent me, and I live because of the Father, so whoever feeds on me, he also will live because of me.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This is the bread that came down from heaven, not like the bread the fathers ate, and died. Whoever feeds on this bread will live forever.”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t>
            </a:r>
          </a:p>
        </p:txBody>
      </p:sp>
    </p:spTree>
    <p:extLst>
      <p:ext uri="{BB962C8B-B14F-4D97-AF65-F5344CB8AC3E}">
        <p14:creationId xmlns:p14="http://schemas.microsoft.com/office/powerpoint/2010/main" val="3457931133"/>
      </p:ext>
    </p:extLst>
  </p:cSld>
  <p:clrMapOvr>
    <a:masterClrMapping/>
  </p:clrMapOvr>
  <p:transition spd="slow"/>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44. How do we encounter Christ at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Those who rightly, worthily, and in faith eat the broken bread and drink the blessed cup partake of the body and blood of Christ in a spiritual manner until he comes.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11:23-29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I received from the Lord what I also delivered to you, that the Lord Jesus on the night when he was betrayed took bread,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when he had given thanks, he broke it, and said, “This is my body, which is for you. Do this in remembrance of me.”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In the same way also he took the cup, after supper, saying, “This cup is the new covenant in my blood. </a:t>
            </a:r>
          </a:p>
        </p:txBody>
      </p:sp>
    </p:spTree>
    <p:extLst>
      <p:ext uri="{BB962C8B-B14F-4D97-AF65-F5344CB8AC3E}">
        <p14:creationId xmlns:p14="http://schemas.microsoft.com/office/powerpoint/2010/main" val="1385870570"/>
      </p:ext>
    </p:extLst>
  </p:cSld>
  <p:clrMapOvr>
    <a:masterClrMapping/>
  </p:clrMapOvr>
  <p:transition spd="slow"/>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44. How do we encounter Christ at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Those who rightly, worthily, and in faith eat the broken bread and drink the blessed cup partake of the body and blood of Christ in a spiritual manner until he comes.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11:23-29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Do this, as often as you drink it, in remembrance of me.”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as often as you eat this bread and drink the cup, you proclaim the Lord's death until he comes.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Whoever, therefore, eats the bread or drinks the cup of the Lord in an unworthy manner will be guilty concerning the body and blood of the Lord. </a:t>
            </a:r>
          </a:p>
        </p:txBody>
      </p:sp>
    </p:spTree>
    <p:extLst>
      <p:ext uri="{BB962C8B-B14F-4D97-AF65-F5344CB8AC3E}">
        <p14:creationId xmlns:p14="http://schemas.microsoft.com/office/powerpoint/2010/main" val="448615799"/>
      </p:ext>
    </p:extLst>
  </p:cSld>
  <p:clrMapOvr>
    <a:masterClrMapping/>
  </p:clrMapOvr>
  <p:transition spd="slow"/>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44. How do we encounter Christ at the Lord’s Supper?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Those who rightly, worthily, and in faith eat the broken bread and drink the blessed cup partake of the body and blood of Christ in a spiritual manner until he comes.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11:23-29 </a:t>
            </a:r>
          </a:p>
          <a:p>
            <a:pPr eaLnBrk="1" hangingPunct="1">
              <a:spcBef>
                <a:spcPts val="0"/>
              </a:spcBef>
              <a:spcAft>
                <a:spcPts val="0"/>
              </a:spcAf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Let a person examine himself, then, and so eat of the bread and drink of the cup.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anyone who eats and drinks without discerning the body eats and drinks judgment on himself.</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t>
            </a:r>
          </a:p>
        </p:txBody>
      </p:sp>
    </p:spTree>
    <p:extLst>
      <p:ext uri="{BB962C8B-B14F-4D97-AF65-F5344CB8AC3E}">
        <p14:creationId xmlns:p14="http://schemas.microsoft.com/office/powerpoint/2010/main" val="2688510629"/>
      </p:ext>
    </p:extLst>
  </p:cSld>
  <p:clrMapOvr>
    <a:masterClrMapping/>
  </p:clrMapOvr>
  <p:transition spd="slow"/>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44. How do we encounter Christ at the Lord’s Supper? </a:t>
            </a:r>
          </a:p>
          <a:p>
            <a:pPr eaLnBrk="1" fontAlgn="auto" hangingPunct="1">
              <a:spcBef>
                <a:spcPts val="0"/>
              </a:spcBef>
              <a:spcAft>
                <a:spcPts val="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Those who rightly, worthily, and in faith eat the broken bread and drink the blessed cup partake of the body and blood of Christ in a spiritual manner until he comes.</a:t>
            </a:r>
          </a:p>
          <a:p>
            <a:pPr marL="0" marR="0" lvl="0" indent="0" algn="l" defTabSz="914400" rtl="0" eaLnBrk="1" fontAlgn="base"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Article VI – The 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We believe the Sacraments, ordained by Christ, are symbols and pledges of the Christian’s profession and of God’s love toward us. They are means of grace by which God works invisibly in us, quickening, strengthening and confirming our faith in him. Two Sacraments are ordained by Christ our Lord, namely Baptism and the Lord’s Supper.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t>
            </a:r>
          </a:p>
        </p:txBody>
      </p:sp>
    </p:spTree>
    <p:extLst>
      <p:ext uri="{BB962C8B-B14F-4D97-AF65-F5344CB8AC3E}">
        <p14:creationId xmlns:p14="http://schemas.microsoft.com/office/powerpoint/2010/main" val="1042939986"/>
      </p:ext>
    </p:extLst>
  </p:cSld>
  <p:clrMapOvr>
    <a:masterClrMapping/>
  </p:clrMapOvr>
  <p:transition spd="slow"/>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44. How do we encounter Christ at the Lord’s Supper? </a:t>
            </a:r>
          </a:p>
          <a:p>
            <a:pPr eaLnBrk="1" fontAlgn="auto" hangingPunct="1">
              <a:spcBef>
                <a:spcPts val="0"/>
              </a:spcBef>
              <a:spcAft>
                <a:spcPts val="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Those who rightly, worthily, and in faith eat the broken bread and drink the blessed cup partake of the body and blood of Christ in a spiritual manner until he comes.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Article VI – The </a:t>
            </a:r>
            <a:r>
              <a:rPr kumimoji="0" lang="en-US" sz="2800" b="1" i="0" u="none" strike="noStrike" kern="1200" cap="none" spc="0" normalizeH="0" baseline="0" noProof="0" dirty="0">
                <a:ln>
                  <a:noFill/>
                </a:ln>
                <a:solidFill>
                  <a:srgbClr val="000000"/>
                </a:solidFill>
                <a:effectLst/>
                <a:uLnTx/>
                <a:uFillTx/>
                <a:latin typeface="Segoe UI"/>
                <a:ea typeface="+mn-ea"/>
                <a:cs typeface="+mn-cs"/>
              </a:rPr>
              <a:t>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We believe Baptism signifies entrance into the household of faith, and is a symbol of repentance and inner cleansing from sin, a representation of the new birth in Christ Jesus and a mark of Christian discipleship.</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t>
            </a:r>
          </a:p>
        </p:txBody>
      </p:sp>
    </p:spTree>
    <p:extLst>
      <p:ext uri="{BB962C8B-B14F-4D97-AF65-F5344CB8AC3E}">
        <p14:creationId xmlns:p14="http://schemas.microsoft.com/office/powerpoint/2010/main" val="3289354722"/>
      </p:ext>
    </p:extLst>
  </p:cSld>
  <p:clrMapOvr>
    <a:masterClrMapping/>
  </p:clrMapOvr>
  <p:transition spd="slow"/>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44. How do we encounter Christ at the Lord’s Supper? </a:t>
            </a:r>
          </a:p>
          <a:p>
            <a:pPr eaLnBrk="1" fontAlgn="auto" hangingPunct="1">
              <a:spcBef>
                <a:spcPts val="0"/>
              </a:spcBef>
              <a:spcAft>
                <a:spcPts val="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Those who rightly, worthily, and in faith eat the broken bread and drink the blessed cup partake of the body and blood of Christ in a spiritual manner until he comes.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Article VI – The </a:t>
            </a:r>
            <a:r>
              <a:rPr kumimoji="0" lang="en-US" sz="2800" b="1" i="0" u="none" strike="noStrike" kern="1200" cap="none" spc="0" normalizeH="0" baseline="0" noProof="0" dirty="0">
                <a:ln>
                  <a:noFill/>
                </a:ln>
                <a:solidFill>
                  <a:srgbClr val="000000"/>
                </a:solidFill>
                <a:effectLst/>
                <a:uLnTx/>
                <a:uFillTx/>
                <a:latin typeface="Segoe UI"/>
                <a:ea typeface="+mn-ea"/>
                <a:cs typeface="+mn-cs"/>
              </a:rPr>
              <a:t>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We believe children are under the atonement of Christ and as heirs of the Kingdom of God are acceptable subjects for Christian Baptism. Children of believing parents through Baptism become the special responsibility of the Church. They should be nurtured and led to personal acceptance of Christ, and by profession of faith confirm their Baptism.</a:t>
            </a:r>
          </a:p>
        </p:txBody>
      </p:sp>
    </p:spTree>
    <p:extLst>
      <p:ext uri="{BB962C8B-B14F-4D97-AF65-F5344CB8AC3E}">
        <p14:creationId xmlns:p14="http://schemas.microsoft.com/office/powerpoint/2010/main" val="1881379715"/>
      </p:ext>
    </p:extLst>
  </p:cSld>
  <p:clrMapOvr>
    <a:masterClrMapping/>
  </p:clrMapOvr>
  <p:transition spd="slow"/>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44. How do we encounter Christ at the Lord’s Supper? </a:t>
            </a:r>
          </a:p>
          <a:p>
            <a:pPr eaLnBrk="1" fontAlgn="auto" hangingPunct="1">
              <a:spcBef>
                <a:spcPts val="0"/>
              </a:spcBef>
              <a:spcAft>
                <a:spcPts val="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Those who rightly, worthily, and in faith eat the broken bread and drink the blessed cup partake of the body and blood of Christ in a spiritual manner until he comes.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Article VI – The </a:t>
            </a:r>
            <a:r>
              <a:rPr kumimoji="0" lang="en-US" sz="2800" b="1" i="0" u="none" strike="noStrike" kern="1200" cap="none" spc="0" normalizeH="0" baseline="0" noProof="0" dirty="0">
                <a:ln>
                  <a:noFill/>
                </a:ln>
                <a:solidFill>
                  <a:srgbClr val="000000"/>
                </a:solidFill>
                <a:effectLst/>
                <a:uLnTx/>
                <a:uFillTx/>
                <a:latin typeface="Segoe UI"/>
                <a:ea typeface="+mn-ea"/>
                <a:cs typeface="+mn-cs"/>
              </a:rPr>
              <a:t>Sacraments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mn-ea"/>
                <a:cs typeface="+mn-cs"/>
              </a:rPr>
              <a:t>We believe the Lord’s Supper is a representation of our redemption, a memorial of the sufferings and death of Christ, and a token of love and union which Christians have with Christ and with one another. Those who rightly, worthily and in faith eat the broken bread and drink the blessed cup partake of the body and blood of Christ in a spiritual manner until he comes.</a:t>
            </a:r>
          </a:p>
        </p:txBody>
      </p:sp>
    </p:spTree>
    <p:extLst>
      <p:ext uri="{BB962C8B-B14F-4D97-AF65-F5344CB8AC3E}">
        <p14:creationId xmlns:p14="http://schemas.microsoft.com/office/powerpoint/2010/main" val="3937692516"/>
      </p:ext>
    </p:extLst>
  </p:cSld>
  <p:clrMapOvr>
    <a:masterClrMapping/>
  </p:clrMapOvr>
  <p:transition spd="slow"/>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45. Are there other means of grace? </a:t>
            </a:r>
          </a:p>
        </p:txBody>
      </p:sp>
    </p:spTree>
    <p:extLst>
      <p:ext uri="{BB962C8B-B14F-4D97-AF65-F5344CB8AC3E}">
        <p14:creationId xmlns:p14="http://schemas.microsoft.com/office/powerpoint/2010/main" val="1900613832"/>
      </p:ext>
    </p:extLst>
  </p:cSld>
  <p:clrMapOvr>
    <a:masterClrMapping/>
  </p:clrMapOvr>
  <p:transition spd="slow"/>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45. Are there other means of grace?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Among them are prayer and searching the Scriptures.</a:t>
            </a:r>
          </a:p>
        </p:txBody>
      </p:sp>
    </p:spTree>
    <p:extLst>
      <p:ext uri="{BB962C8B-B14F-4D97-AF65-F5344CB8AC3E}">
        <p14:creationId xmlns:p14="http://schemas.microsoft.com/office/powerpoint/2010/main" val="761093219"/>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3</a:t>
            </a:r>
            <a:r>
              <a:rPr sz="2800" i="1">
                <a:solidFill>
                  <a:schemeClr val="bg2">
                    <a:lumMod val="25000"/>
                  </a:schemeClr>
                </a:solidFill>
              </a:rPr>
              <a:t>. </a:t>
            </a:r>
            <a:r>
              <a:rPr lang="en-US" sz="2800" i="1">
                <a:solidFill>
                  <a:schemeClr val="bg2">
                    <a:lumMod val="25000"/>
                  </a:schemeClr>
                </a:solidFill>
              </a:rPr>
              <a:t>What </a:t>
            </a:r>
            <a:r>
              <a:rPr sz="2800" i="1">
                <a:solidFill>
                  <a:schemeClr val="bg2">
                    <a:lumMod val="25000"/>
                  </a:schemeClr>
                </a:solidFill>
              </a:rPr>
              <a:t>is </a:t>
            </a:r>
            <a:r>
              <a:rPr lang="en-US" sz="2800" i="1">
                <a:solidFill>
                  <a:schemeClr val="bg2">
                    <a:lumMod val="25000"/>
                  </a:schemeClr>
                </a:solidFill>
              </a:rPr>
              <a:t>the mystery of the Trinity</a:t>
            </a:r>
            <a:r>
              <a:rPr sz="2800" i="1">
                <a:solidFill>
                  <a:schemeClr val="bg2">
                    <a:lumMod val="25000"/>
                  </a:schemeClr>
                </a:solidFill>
              </a:rPr>
              <a:t>?</a:t>
            </a:r>
            <a:endParaRPr sz="2800">
              <a:solidFill>
                <a:schemeClr val="bg2">
                  <a:lumMod val="25000"/>
                </a:schemeClr>
              </a:solidFill>
              <a:cs typeface="Segoe UI"/>
            </a:endParaRPr>
          </a:p>
          <a:p>
            <a:pPr>
              <a:spcBef>
                <a:spcPts val="0"/>
              </a:spcBef>
              <a:defRPr/>
            </a:pPr>
            <a:r>
              <a:rPr sz="2800">
                <a:solidFill>
                  <a:schemeClr val="bg2">
                    <a:lumMod val="25000"/>
                  </a:schemeClr>
                </a:solidFill>
              </a:rPr>
              <a:t>God is </a:t>
            </a:r>
            <a:r>
              <a:rPr lang="en-US" sz="2800">
                <a:solidFill>
                  <a:schemeClr val="bg2">
                    <a:lumMod val="25000"/>
                  </a:schemeClr>
                </a:solidFill>
              </a:rPr>
              <a:t>Father, Son</a:t>
            </a:r>
            <a:r>
              <a:rPr sz="2800">
                <a:solidFill>
                  <a:schemeClr val="bg2">
                    <a:lumMod val="25000"/>
                  </a:schemeClr>
                </a:solidFill>
              </a:rPr>
              <a:t>, and </a:t>
            </a:r>
            <a:r>
              <a:rPr lang="en-US" sz="2800">
                <a:solidFill>
                  <a:schemeClr val="bg2">
                    <a:lumMod val="25000"/>
                  </a:schemeClr>
                </a:solidFill>
              </a:rPr>
              <a:t>Holy </a:t>
            </a:r>
            <a:r>
              <a:rPr sz="2800">
                <a:solidFill>
                  <a:schemeClr val="bg2">
                    <a:lumMod val="25000"/>
                  </a:schemeClr>
                </a:solidFill>
              </a:rPr>
              <a:t>Spirit, </a:t>
            </a:r>
            <a:r>
              <a:rPr lang="en-US" sz="2800">
                <a:solidFill>
                  <a:schemeClr val="bg2">
                    <a:lumMod val="25000"/>
                  </a:schemeClr>
                </a:solidFill>
              </a:rPr>
              <a:t>distinct but inseparable, eternally one in essence and power</a:t>
            </a:r>
            <a:r>
              <a:rPr sz="2800">
                <a:solidFill>
                  <a:schemeClr val="bg2">
                    <a:lumMod val="25000"/>
                  </a:schemeClr>
                </a:solidFill>
              </a:rPr>
              <a:t>.</a:t>
            </a:r>
            <a:endParaRPr>
              <a:solidFill>
                <a:schemeClr val="bg2">
                  <a:lumMod val="25000"/>
                </a:schemeClr>
              </a:solidFill>
              <a:cs typeface="Segoe UI"/>
            </a:endParaRPr>
          </a:p>
          <a:p>
            <a:pPr eaLnBrk="1" fontAlgn="auto" hangingPunct="1">
              <a:spcBef>
                <a:spcPts val="0"/>
              </a:spcBef>
              <a:spcAft>
                <a:spcPts val="0"/>
              </a:spcAft>
              <a:defRPr/>
            </a:pPr>
            <a:r>
              <a:rPr lang="en-US" sz="2800" b="1">
                <a:solidFill>
                  <a:schemeClr val="bg2">
                    <a:lumMod val="25000"/>
                  </a:schemeClr>
                </a:solidFill>
              </a:rPr>
              <a:t>Acts 2:33</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Being therefore exalted at the right hand of God, and having received from the Father the promise of the Holy Spirit, he has poured out this that you yourselves are seeing and hearing.</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2425770308"/>
      </p:ext>
    </p:extLst>
  </p:cSld>
  <p:clrMapOvr>
    <a:masterClrMapping/>
  </p:clrMapOvr>
  <p:transition spd="slow"/>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45. Are there other means of grace?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Among them are prayer and searching the Scriptures.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7:7-8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“Ask, and it will be given to you; seek, and you will find; knock, and it will be opened to you.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everyone who asks receives, and the one who seeks finds, and to the one who knocks it will be opened. </a:t>
            </a:r>
          </a:p>
        </p:txBody>
      </p:sp>
    </p:spTree>
    <p:extLst>
      <p:ext uri="{BB962C8B-B14F-4D97-AF65-F5344CB8AC3E}">
        <p14:creationId xmlns:p14="http://schemas.microsoft.com/office/powerpoint/2010/main" val="3611052800"/>
      </p:ext>
    </p:extLst>
  </p:cSld>
  <p:clrMapOvr>
    <a:masterClrMapping/>
  </p:clrMapOvr>
  <p:transition spd="slow"/>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45. Are there other means of grace? </a:t>
            </a:r>
          </a:p>
          <a:p>
            <a:pPr eaLnBrk="1" fontAlgn="auto" hangingPunct="1">
              <a:spcBef>
                <a:spcPts val="0"/>
              </a:spcBef>
              <a:spcAft>
                <a:spcPts val="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Among them are prayer and searching the Scriptures.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Luke 11:13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If you then, who are evil, know how to give good gifts to your children, how much more will the heavenly Father give the Holy Spirit to those who ask him!” </a:t>
            </a:r>
          </a:p>
        </p:txBody>
      </p:sp>
    </p:spTree>
    <p:extLst>
      <p:ext uri="{BB962C8B-B14F-4D97-AF65-F5344CB8AC3E}">
        <p14:creationId xmlns:p14="http://schemas.microsoft.com/office/powerpoint/2010/main" val="3895502676"/>
      </p:ext>
    </p:extLst>
  </p:cSld>
  <p:clrMapOvr>
    <a:masterClrMapping/>
  </p:clrMapOvr>
  <p:transition spd="slow"/>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45. Are there other means of grace?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Among them are prayer and searching the Scriptures.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Luke 18:1-5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he told them a parable to the effect that they ought always to pray and not lose heart.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He said, “In a certain city there was a judge who neither feared God nor respected man.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there was a widow in that city who kept coming to him and saying, ‘Give me justice against my adversary.’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a while he refused, but afterward he said to himself, ‘Though I neither fear God nor respect man,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yet because this widow keeps bothering me, I will give her justice, so that she will not beat me down by her continual coming.’”</a:t>
            </a:r>
          </a:p>
        </p:txBody>
      </p:sp>
    </p:spTree>
    <p:extLst>
      <p:ext uri="{BB962C8B-B14F-4D97-AF65-F5344CB8AC3E}">
        <p14:creationId xmlns:p14="http://schemas.microsoft.com/office/powerpoint/2010/main" val="3860812353"/>
      </p:ext>
    </p:extLst>
  </p:cSld>
  <p:clrMapOvr>
    <a:masterClrMapping/>
  </p:clrMapOvr>
  <p:transition spd="slow"/>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45. Are there other means of grace? </a:t>
            </a:r>
          </a:p>
          <a:p>
            <a:pPr eaLnBrk="1" fontAlgn="auto" hangingPunct="1">
              <a:spcBef>
                <a:spcPts val="0"/>
              </a:spcBef>
              <a:spcAft>
                <a:spcPts val="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Among them are prayer and searching the Scriptures.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5:39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You search the Scriptures because you think that in them you have eternal life; and it is they that bear witness about me, </a:t>
            </a:r>
          </a:p>
        </p:txBody>
      </p:sp>
    </p:spTree>
    <p:extLst>
      <p:ext uri="{BB962C8B-B14F-4D97-AF65-F5344CB8AC3E}">
        <p14:creationId xmlns:p14="http://schemas.microsoft.com/office/powerpoint/2010/main" val="2959962587"/>
      </p:ext>
    </p:extLst>
  </p:cSld>
  <p:clrMapOvr>
    <a:masterClrMapping/>
  </p:clrMapOvr>
  <p:transition spd="slow"/>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45. Are there other means of grace?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Among them are prayer and searching the Scriptures.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17:11-12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Now these Jews were more noble than those in Thessalonica; they received the word with all eagerness, examining the Scriptures daily to see if these things were so.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Many of them therefore believed, with not a few Greek women of high standing as well as men. </a:t>
            </a:r>
          </a:p>
        </p:txBody>
      </p:sp>
    </p:spTree>
    <p:extLst>
      <p:ext uri="{BB962C8B-B14F-4D97-AF65-F5344CB8AC3E}">
        <p14:creationId xmlns:p14="http://schemas.microsoft.com/office/powerpoint/2010/main" val="3387030829"/>
      </p:ext>
    </p:extLst>
  </p:cSld>
  <p:clrMapOvr>
    <a:masterClrMapping/>
  </p:clrMapOvr>
  <p:transition spd="slow"/>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45. Are there other means of grace?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Among them are prayer and searching the Scriptures.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Timothy 3:15-17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how from childhood you have been acquainted with the sacred writings, which are able to make you wise for salvation through faith in Christ Jesus.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All Scripture is breathed out by God and profitable for teaching, for reproof, for correction, and for training in righteousness,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that the man of God may be complete, equipped for every good work. </a:t>
            </a:r>
          </a:p>
        </p:txBody>
      </p:sp>
    </p:spTree>
    <p:extLst>
      <p:ext uri="{BB962C8B-B14F-4D97-AF65-F5344CB8AC3E}">
        <p14:creationId xmlns:p14="http://schemas.microsoft.com/office/powerpoint/2010/main" val="921985996"/>
      </p:ext>
    </p:extLst>
  </p:cSld>
  <p:clrMapOvr>
    <a:masterClrMapping/>
  </p:clrMapOvr>
  <p:transition spd="slow"/>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45. Are there other means of grace? </a:t>
            </a:r>
          </a:p>
          <a:p>
            <a:pPr eaLnBrk="1" fontAlgn="auto" hangingPunct="1">
              <a:spcBef>
                <a:spcPts val="0"/>
              </a:spcBef>
              <a:spcAft>
                <a:spcPts val="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Among them are prayer and searching the Scriptures.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James 1:5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If any of you lacks wisdom, let him ask God, who gives generously to all without reproach, and it will be given him. </a:t>
            </a:r>
          </a:p>
        </p:txBody>
      </p:sp>
    </p:spTree>
    <p:extLst>
      <p:ext uri="{BB962C8B-B14F-4D97-AF65-F5344CB8AC3E}">
        <p14:creationId xmlns:p14="http://schemas.microsoft.com/office/powerpoint/2010/main" val="1094836508"/>
      </p:ext>
    </p:extLst>
  </p:cSld>
  <p:clrMapOvr>
    <a:masterClrMapping/>
  </p:clrMapOvr>
  <p:transition spd="slow"/>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45. Are there other means of grace?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Among them are prayer and searching the Scriptures.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James 5:13-18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Is anyone among you suffering? Let him pray. Is anyone cheerful? Let him sing praise.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Is anyone among you sick? Let him call for the elders of the church, and let them pray over him, anointing him with oil in the name of the Lord.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the prayer of faith will save the one who is sick, and the Lord will raise him up. And if he has committed sins, he will be forgiven.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Therefore, confess your sins to one another and pray for one another, that you may be healed. The prayer of a righteous person has great power as it is working. </a:t>
            </a:r>
          </a:p>
        </p:txBody>
      </p:sp>
    </p:spTree>
    <p:extLst>
      <p:ext uri="{BB962C8B-B14F-4D97-AF65-F5344CB8AC3E}">
        <p14:creationId xmlns:p14="http://schemas.microsoft.com/office/powerpoint/2010/main" val="2369485129"/>
      </p:ext>
    </p:extLst>
  </p:cSld>
  <p:clrMapOvr>
    <a:masterClrMapping/>
  </p:clrMapOvr>
  <p:transition spd="slow"/>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45. Are there other means of grace?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Among them are prayer and searching the Scriptures.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James 5:13-18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Elijah was a man with a nature like ours, and he prayed fervently that it might not rain, and for three years and six months it did not rain on the earth.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Then he prayed again, and heaven gave rain, and the earth bore its fruit. </a:t>
            </a:r>
          </a:p>
        </p:txBody>
      </p:sp>
    </p:spTree>
    <p:extLst>
      <p:ext uri="{BB962C8B-B14F-4D97-AF65-F5344CB8AC3E}">
        <p14:creationId xmlns:p14="http://schemas.microsoft.com/office/powerpoint/2010/main" val="4077088201"/>
      </p:ext>
    </p:extLst>
  </p:cSld>
  <p:clrMapOvr>
    <a:masterClrMapping/>
  </p:clrMapOvr>
  <p:transition spd="slow"/>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46. What is the natural state of humanity?</a:t>
            </a:r>
          </a:p>
        </p:txBody>
      </p:sp>
    </p:spTree>
    <p:extLst>
      <p:ext uri="{BB962C8B-B14F-4D97-AF65-F5344CB8AC3E}">
        <p14:creationId xmlns:p14="http://schemas.microsoft.com/office/powerpoint/2010/main" val="2768136489"/>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3</a:t>
            </a:r>
            <a:r>
              <a:rPr sz="2800" i="1">
                <a:solidFill>
                  <a:schemeClr val="bg2">
                    <a:lumMod val="25000"/>
                  </a:schemeClr>
                </a:solidFill>
              </a:rPr>
              <a:t>. </a:t>
            </a:r>
            <a:r>
              <a:rPr lang="en-US" sz="2800" i="1">
                <a:solidFill>
                  <a:schemeClr val="bg2">
                    <a:lumMod val="25000"/>
                  </a:schemeClr>
                </a:solidFill>
              </a:rPr>
              <a:t>What </a:t>
            </a:r>
            <a:r>
              <a:rPr sz="2800" i="1">
                <a:solidFill>
                  <a:schemeClr val="bg2">
                    <a:lumMod val="25000"/>
                  </a:schemeClr>
                </a:solidFill>
              </a:rPr>
              <a:t>is </a:t>
            </a:r>
            <a:r>
              <a:rPr lang="en-US" sz="2800" i="1">
                <a:solidFill>
                  <a:schemeClr val="bg2">
                    <a:lumMod val="25000"/>
                  </a:schemeClr>
                </a:solidFill>
              </a:rPr>
              <a:t>the mystery of the Trinity</a:t>
            </a:r>
            <a:r>
              <a:rPr sz="2800" i="1">
                <a:solidFill>
                  <a:schemeClr val="bg2">
                    <a:lumMod val="25000"/>
                  </a:schemeClr>
                </a:solidFill>
              </a:rPr>
              <a:t>?</a:t>
            </a:r>
            <a:endParaRPr sz="2800">
              <a:solidFill>
                <a:schemeClr val="bg2">
                  <a:lumMod val="25000"/>
                </a:schemeClr>
              </a:solidFill>
              <a:cs typeface="Segoe UI"/>
            </a:endParaRPr>
          </a:p>
          <a:p>
            <a:pPr>
              <a:spcBef>
                <a:spcPts val="0"/>
              </a:spcBef>
              <a:defRPr/>
            </a:pPr>
            <a:r>
              <a:rPr sz="2800">
                <a:solidFill>
                  <a:schemeClr val="bg2">
                    <a:lumMod val="25000"/>
                  </a:schemeClr>
                </a:solidFill>
              </a:rPr>
              <a:t>God is </a:t>
            </a:r>
            <a:r>
              <a:rPr lang="en-US" sz="2800">
                <a:solidFill>
                  <a:schemeClr val="bg2">
                    <a:lumMod val="25000"/>
                  </a:schemeClr>
                </a:solidFill>
              </a:rPr>
              <a:t>Father, Son</a:t>
            </a:r>
            <a:r>
              <a:rPr sz="2800">
                <a:solidFill>
                  <a:schemeClr val="bg2">
                    <a:lumMod val="25000"/>
                  </a:schemeClr>
                </a:solidFill>
              </a:rPr>
              <a:t>, and </a:t>
            </a:r>
            <a:r>
              <a:rPr lang="en-US" sz="2800">
                <a:solidFill>
                  <a:schemeClr val="bg2">
                    <a:lumMod val="25000"/>
                  </a:schemeClr>
                </a:solidFill>
              </a:rPr>
              <a:t>Holy </a:t>
            </a:r>
            <a:r>
              <a:rPr sz="2800">
                <a:solidFill>
                  <a:schemeClr val="bg2">
                    <a:lumMod val="25000"/>
                  </a:schemeClr>
                </a:solidFill>
              </a:rPr>
              <a:t>Spirit, </a:t>
            </a:r>
            <a:r>
              <a:rPr lang="en-US" sz="2800">
                <a:solidFill>
                  <a:schemeClr val="bg2">
                    <a:lumMod val="25000"/>
                  </a:schemeClr>
                </a:solidFill>
              </a:rPr>
              <a:t>distinct but inseparable, eternally one in essence and power</a:t>
            </a:r>
            <a:r>
              <a:rPr sz="2800">
                <a:solidFill>
                  <a:schemeClr val="bg2">
                    <a:lumMod val="25000"/>
                  </a:schemeClr>
                </a:solidFill>
              </a:rPr>
              <a:t>.</a:t>
            </a:r>
            <a:endParaRPr>
              <a:solidFill>
                <a:schemeClr val="bg2">
                  <a:lumMod val="25000"/>
                </a:schemeClr>
              </a:solidFill>
              <a:cs typeface="Segoe UI"/>
            </a:endParaRPr>
          </a:p>
          <a:p>
            <a:pPr eaLnBrk="1" fontAlgn="auto" hangingPunct="1">
              <a:spcBef>
                <a:spcPts val="0"/>
              </a:spcBef>
              <a:spcAft>
                <a:spcPts val="0"/>
              </a:spcAft>
              <a:defRPr/>
            </a:pPr>
            <a:r>
              <a:rPr lang="en-US" sz="2800" b="1">
                <a:solidFill>
                  <a:schemeClr val="bg2">
                    <a:lumMod val="25000"/>
                  </a:schemeClr>
                </a:solidFill>
              </a:rPr>
              <a:t>Romans 8:9-11</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9</a:t>
            </a:r>
            <a:r>
              <a:rPr lang="en-US" sz="2800">
                <a:solidFill>
                  <a:schemeClr val="bg2">
                    <a:lumMod val="25000"/>
                  </a:schemeClr>
                </a:solidFill>
                <a:effectLst>
                  <a:outerShdw blurRad="38100" dist="38100" dir="2700000" algn="tl">
                    <a:srgbClr val="000000">
                      <a:alpha val="43137"/>
                    </a:srgbClr>
                  </a:outerShdw>
                </a:effectLst>
                <a:latin typeface="Arial Narrow"/>
              </a:rPr>
              <a:t>You, however, are not in the flesh but in the Spirit, if in fact the Spirit of God dwells in you. Anyone who does not have the Spirit of Christ does not belong to him. </a:t>
            </a:r>
            <a:r>
              <a:rPr lang="en-US" sz="2800" baseline="30000">
                <a:solidFill>
                  <a:schemeClr val="bg2">
                    <a:lumMod val="25000"/>
                  </a:schemeClr>
                </a:solidFill>
                <a:effectLst>
                  <a:outerShdw blurRad="38100" dist="38100" dir="2700000" algn="tl">
                    <a:srgbClr val="000000">
                      <a:alpha val="43137"/>
                    </a:srgbClr>
                  </a:outerShdw>
                </a:effectLst>
                <a:latin typeface="Arial Narrow"/>
              </a:rPr>
              <a:t>10</a:t>
            </a:r>
            <a:r>
              <a:rPr lang="en-US" sz="2800">
                <a:solidFill>
                  <a:schemeClr val="bg2">
                    <a:lumMod val="25000"/>
                  </a:schemeClr>
                </a:solidFill>
                <a:effectLst>
                  <a:outerShdw blurRad="38100" dist="38100" dir="2700000" algn="tl">
                    <a:srgbClr val="000000">
                      <a:alpha val="43137"/>
                    </a:srgbClr>
                  </a:outerShdw>
                </a:effectLst>
                <a:latin typeface="Arial Narrow"/>
              </a:rPr>
              <a:t>But if Christ is in you, although the body is dead because of sin, the Spirit is life because of righteousness. </a:t>
            </a:r>
            <a:r>
              <a:rPr lang="en-US" sz="2800" baseline="30000">
                <a:solidFill>
                  <a:schemeClr val="bg2">
                    <a:lumMod val="25000"/>
                  </a:schemeClr>
                </a:solidFill>
                <a:effectLst>
                  <a:outerShdw blurRad="38100" dist="38100" dir="2700000" algn="tl">
                    <a:srgbClr val="000000">
                      <a:alpha val="43137"/>
                    </a:srgbClr>
                  </a:outerShdw>
                </a:effectLst>
                <a:latin typeface="Arial Narrow"/>
              </a:rPr>
              <a:t>11</a:t>
            </a:r>
            <a:r>
              <a:rPr lang="en-US" sz="2800">
                <a:solidFill>
                  <a:schemeClr val="bg2">
                    <a:lumMod val="25000"/>
                  </a:schemeClr>
                </a:solidFill>
                <a:effectLst>
                  <a:outerShdw blurRad="38100" dist="38100" dir="2700000" algn="tl">
                    <a:srgbClr val="000000">
                      <a:alpha val="43137"/>
                    </a:srgbClr>
                  </a:outerShdw>
                </a:effectLst>
                <a:latin typeface="Arial Narrow"/>
              </a:rPr>
              <a:t>If the Spirit of him who raised Jesus from the dead dwells in you, he who raised Christ Jesus from the dead will also give life to your mortal bodies through his Spirit who dwells in you.</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2347345637"/>
      </p:ext>
    </p:extLst>
  </p:cSld>
  <p:clrMapOvr>
    <a:masterClrMapping/>
  </p:clrMapOvr>
  <p:transition spd="slow"/>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46. What is the natural state of humanity?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believe humanity is fallen from righteousness and, apart from the grace of our Lord Jesus Christ, is destitute of holiness and inclined to evil. </a:t>
            </a:r>
          </a:p>
        </p:txBody>
      </p:sp>
    </p:spTree>
    <p:extLst>
      <p:ext uri="{BB962C8B-B14F-4D97-AF65-F5344CB8AC3E}">
        <p14:creationId xmlns:p14="http://schemas.microsoft.com/office/powerpoint/2010/main" val="3713617225"/>
      </p:ext>
    </p:extLst>
  </p:cSld>
  <p:clrMapOvr>
    <a:masterClrMapping/>
  </p:clrMapOvr>
  <p:transition spd="slow"/>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46. What is the natural state of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We believe humanity is fallen from righteousness and, apart from the grace of our Lord Jesus Christ, is destitute of holiness and inclined to evil.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Genesis 6:5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Lord saw that the wickedness of man was great in the earth, and that every intention of the thoughts of his heart was only evil continually.</a:t>
            </a:r>
          </a:p>
        </p:txBody>
      </p:sp>
    </p:spTree>
    <p:extLst>
      <p:ext uri="{BB962C8B-B14F-4D97-AF65-F5344CB8AC3E}">
        <p14:creationId xmlns:p14="http://schemas.microsoft.com/office/powerpoint/2010/main" val="4118622431"/>
      </p:ext>
    </p:extLst>
  </p:cSld>
  <p:clrMapOvr>
    <a:masterClrMapping/>
  </p:clrMapOvr>
  <p:transition spd="slow"/>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46. What is the natural state of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We believe humanity is fallen from righteousness and, apart from the grace of our Lord Jesus Christ, is destitute of holiness and inclined to evil.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Psalm 51:5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Behold, I was brought forth in iniquity,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in sin did my mother conceive me.</a:t>
            </a:r>
          </a:p>
        </p:txBody>
      </p:sp>
    </p:spTree>
    <p:extLst>
      <p:ext uri="{BB962C8B-B14F-4D97-AF65-F5344CB8AC3E}">
        <p14:creationId xmlns:p14="http://schemas.microsoft.com/office/powerpoint/2010/main" val="2388581214"/>
      </p:ext>
    </p:extLst>
  </p:cSld>
  <p:clrMapOvr>
    <a:masterClrMapping/>
  </p:clrMapOvr>
  <p:transition spd="slow"/>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46. What is the natural state of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We believe humanity is fallen from righteousness and, apart from the grace of our Lord Jesus Christ, is destitute of holiness and inclined to evil.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Ecclesiastes 9:3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This is an evil in all that is done under the sun, that the same event happens to all. Also, the hearts of the children of man are full of evil, and madness is in their hearts while they live, and after that they go to the dead.</a:t>
            </a:r>
          </a:p>
        </p:txBody>
      </p:sp>
    </p:spTree>
    <p:extLst>
      <p:ext uri="{BB962C8B-B14F-4D97-AF65-F5344CB8AC3E}">
        <p14:creationId xmlns:p14="http://schemas.microsoft.com/office/powerpoint/2010/main" val="1027457411"/>
      </p:ext>
    </p:extLst>
  </p:cSld>
  <p:clrMapOvr>
    <a:masterClrMapping/>
  </p:clrMapOvr>
  <p:transition spd="slow"/>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46. What is the natural state of humanity?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believe humanity is fallen from righteousness and, apart from the grace of our Lord Jesus Christ, is destitute of holiness and inclined to evil.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Jeremiah 17:9-10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heart is deceitful above all things, and desperately sick;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who can understand it?</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 the Lord search the heart and test the mind,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rPr>
              <a:t>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to give every man according to his ways,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according to the fruit of his deeds.”</a:t>
            </a:r>
          </a:p>
        </p:txBody>
      </p:sp>
    </p:spTree>
    <p:extLst>
      <p:ext uri="{BB962C8B-B14F-4D97-AF65-F5344CB8AC3E}">
        <p14:creationId xmlns:p14="http://schemas.microsoft.com/office/powerpoint/2010/main" val="757475921"/>
      </p:ext>
    </p:extLst>
  </p:cSld>
  <p:clrMapOvr>
    <a:masterClrMapping/>
  </p:clrMapOvr>
  <p:transition spd="slow"/>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46. What is the natural state of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We believe humanity is fallen from righteousness and, apart from the grace of our Lord Jesus Christ, is destitute of holiness and inclined to evil.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3:23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all have sinned and fall short of the glory of God,</a:t>
            </a:r>
          </a:p>
        </p:txBody>
      </p:sp>
    </p:spTree>
    <p:extLst>
      <p:ext uri="{BB962C8B-B14F-4D97-AF65-F5344CB8AC3E}">
        <p14:creationId xmlns:p14="http://schemas.microsoft.com/office/powerpoint/2010/main" val="2056440859"/>
      </p:ext>
    </p:extLst>
  </p:cSld>
  <p:clrMapOvr>
    <a:masterClrMapping/>
  </p:clrMapOvr>
  <p:transition spd="slow"/>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46. What is the natural state of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We believe humanity is fallen from righteousness and, apart from the grace of our Lord Jesus Christ, is destitute of holiness and inclined to evil.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5:12-14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12</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Therefore, just as sin came into the world through one man, and death through sin, and so death spread to all men because all sinned— </a:t>
            </a: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13</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sin indeed was in the world before the law was given, but sin is not counted where there is no law. </a:t>
            </a:r>
          </a:p>
        </p:txBody>
      </p:sp>
    </p:spTree>
    <p:extLst>
      <p:ext uri="{BB962C8B-B14F-4D97-AF65-F5344CB8AC3E}">
        <p14:creationId xmlns:p14="http://schemas.microsoft.com/office/powerpoint/2010/main" val="220764091"/>
      </p:ext>
    </p:extLst>
  </p:cSld>
  <p:clrMapOvr>
    <a:masterClrMapping/>
  </p:clrMapOvr>
  <p:transition spd="slow"/>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46. What is the natural state of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We believe humanity is fallen from righteousness and, apart from the grace of our Lord Jesus Christ, is destitute of holiness and inclined to evil.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5:12-14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14</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Yet death reigned from Adam to Moses, even over those whose sinning was not like the transgression of Adam, who was a type of the one who was to come.</a:t>
            </a:r>
          </a:p>
        </p:txBody>
      </p:sp>
    </p:spTree>
    <p:extLst>
      <p:ext uri="{BB962C8B-B14F-4D97-AF65-F5344CB8AC3E}">
        <p14:creationId xmlns:p14="http://schemas.microsoft.com/office/powerpoint/2010/main" val="2032084542"/>
      </p:ext>
    </p:extLst>
  </p:cSld>
  <p:clrMapOvr>
    <a:masterClrMapping/>
  </p:clrMapOvr>
  <p:transition spd="slow"/>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46. What is the natural state of humanity?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believe humanity is fallen from righteousness and, apart from the grace of our Lord Jesus Christ, is destitute of holiness and inclined to evil.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2:1-3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you were dead in the trespasses and sins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in which you once walked, following the course of this world, following the prince of the power of the air, the spirit that is now at work in the sons of disobedience—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among whom we all once lived in the passions of our flesh, carrying out the desires of the body and the mind, and were by nature children of wrath, like the rest of mankind.</a:t>
            </a:r>
          </a:p>
        </p:txBody>
      </p:sp>
    </p:spTree>
    <p:extLst>
      <p:ext uri="{BB962C8B-B14F-4D97-AF65-F5344CB8AC3E}">
        <p14:creationId xmlns:p14="http://schemas.microsoft.com/office/powerpoint/2010/main" val="816023961"/>
      </p:ext>
    </p:extLst>
  </p:cSld>
  <p:clrMapOvr>
    <a:masterClrMapping/>
  </p:clrMapOvr>
  <p:transition spd="slow"/>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46. What is the natural state of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We believe humanity is fallen from righteousness and, apart from the grace of our Lord Jesus Christ, is destitute of holiness and inclined to evil.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John 1:8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If we say we have no sin, we deceive ourselves, and the truth is not in us.</a:t>
            </a:r>
          </a:p>
        </p:txBody>
      </p:sp>
    </p:spTree>
    <p:extLst>
      <p:ext uri="{BB962C8B-B14F-4D97-AF65-F5344CB8AC3E}">
        <p14:creationId xmlns:p14="http://schemas.microsoft.com/office/powerpoint/2010/main" val="79338845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3</a:t>
            </a:r>
            <a:r>
              <a:rPr sz="2800" i="1">
                <a:solidFill>
                  <a:schemeClr val="bg2">
                    <a:lumMod val="25000"/>
                  </a:schemeClr>
                </a:solidFill>
              </a:rPr>
              <a:t>. </a:t>
            </a:r>
            <a:r>
              <a:rPr lang="en-US" sz="2800" i="1">
                <a:solidFill>
                  <a:schemeClr val="bg2">
                    <a:lumMod val="25000"/>
                  </a:schemeClr>
                </a:solidFill>
              </a:rPr>
              <a:t>What </a:t>
            </a:r>
            <a:r>
              <a:rPr sz="2800" i="1">
                <a:solidFill>
                  <a:schemeClr val="bg2">
                    <a:lumMod val="25000"/>
                  </a:schemeClr>
                </a:solidFill>
              </a:rPr>
              <a:t>is </a:t>
            </a:r>
            <a:r>
              <a:rPr lang="en-US" sz="2800" i="1">
                <a:solidFill>
                  <a:schemeClr val="bg2">
                    <a:lumMod val="25000"/>
                  </a:schemeClr>
                </a:solidFill>
              </a:rPr>
              <a:t>the mystery of the Trinity</a:t>
            </a:r>
            <a:r>
              <a:rPr sz="2800" i="1">
                <a:solidFill>
                  <a:schemeClr val="bg2">
                    <a:lumMod val="25000"/>
                  </a:schemeClr>
                </a:solidFill>
              </a:rPr>
              <a:t>?</a:t>
            </a:r>
            <a:endParaRPr sz="2800">
              <a:solidFill>
                <a:schemeClr val="bg2">
                  <a:lumMod val="25000"/>
                </a:schemeClr>
              </a:solidFill>
              <a:cs typeface="Segoe UI"/>
            </a:endParaRPr>
          </a:p>
          <a:p>
            <a:pPr>
              <a:spcBef>
                <a:spcPts val="0"/>
              </a:spcBef>
              <a:defRPr/>
            </a:pPr>
            <a:r>
              <a:rPr sz="2800">
                <a:solidFill>
                  <a:schemeClr val="bg2">
                    <a:lumMod val="25000"/>
                  </a:schemeClr>
                </a:solidFill>
              </a:rPr>
              <a:t>God is </a:t>
            </a:r>
            <a:r>
              <a:rPr lang="en-US" sz="2800">
                <a:solidFill>
                  <a:schemeClr val="bg2">
                    <a:lumMod val="25000"/>
                  </a:schemeClr>
                </a:solidFill>
              </a:rPr>
              <a:t>Father, Son</a:t>
            </a:r>
            <a:r>
              <a:rPr sz="2800">
                <a:solidFill>
                  <a:schemeClr val="bg2">
                    <a:lumMod val="25000"/>
                  </a:schemeClr>
                </a:solidFill>
              </a:rPr>
              <a:t>, and </a:t>
            </a:r>
            <a:r>
              <a:rPr lang="en-US" sz="2800">
                <a:solidFill>
                  <a:schemeClr val="bg2">
                    <a:lumMod val="25000"/>
                  </a:schemeClr>
                </a:solidFill>
              </a:rPr>
              <a:t>Holy </a:t>
            </a:r>
            <a:r>
              <a:rPr sz="2800">
                <a:solidFill>
                  <a:schemeClr val="bg2">
                    <a:lumMod val="25000"/>
                  </a:schemeClr>
                </a:solidFill>
              </a:rPr>
              <a:t>Spirit, </a:t>
            </a:r>
            <a:r>
              <a:rPr lang="en-US" sz="2800">
                <a:solidFill>
                  <a:schemeClr val="bg2">
                    <a:lumMod val="25000"/>
                  </a:schemeClr>
                </a:solidFill>
              </a:rPr>
              <a:t>distinct but inseparable, eternally one in essence and power</a:t>
            </a:r>
            <a:r>
              <a:rPr sz="2800">
                <a:solidFill>
                  <a:schemeClr val="bg2">
                    <a:lumMod val="25000"/>
                  </a:schemeClr>
                </a:solidFill>
              </a:rPr>
              <a:t>.</a:t>
            </a:r>
            <a:endParaRPr>
              <a:solidFill>
                <a:schemeClr val="bg2">
                  <a:lumMod val="25000"/>
                </a:schemeClr>
              </a:solidFill>
              <a:cs typeface="Segoe UI"/>
            </a:endParaRPr>
          </a:p>
          <a:p>
            <a:pPr eaLnBrk="1" fontAlgn="auto" hangingPunct="1">
              <a:spcBef>
                <a:spcPts val="0"/>
              </a:spcBef>
              <a:spcAft>
                <a:spcPts val="0"/>
              </a:spcAft>
              <a:defRPr/>
            </a:pPr>
            <a:r>
              <a:rPr lang="en-US" sz="2800" b="1">
                <a:solidFill>
                  <a:schemeClr val="bg2">
                    <a:lumMod val="25000"/>
                  </a:schemeClr>
                </a:solidFill>
              </a:rPr>
              <a:t>2 Corinthians 13:14</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The grace of the Lord Jesus Christ and the love of God and the fellowship of the Holy Spirit be with you all.</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1920206167"/>
      </p:ext>
    </p:extLst>
  </p:cSld>
  <p:clrMapOvr>
    <a:masterClrMapping/>
  </p:clrMapOvr>
  <p:transition spd="slow"/>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46. What is the natural state of humanity?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believe humanity is fallen from righteousness and, apart from the grace of our Lord Jesus Christ, is destitute of holiness and inclined to evil.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err="1">
                <a:ln>
                  <a:noFill/>
                </a:ln>
                <a:solidFill>
                  <a:srgbClr val="000000"/>
                </a:solidFill>
                <a:effectLst/>
                <a:uLnTx/>
                <a:uFillTx/>
                <a:latin typeface="Segoe UI"/>
                <a:ea typeface="Times New Roman" panose="02020603050405020304" pitchFamily="18" charset="0"/>
                <a:cs typeface="+mn-cs"/>
              </a:rPr>
              <a:t>CoF</a:t>
            </a: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Article VII – Sin and Free Will</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We believe man is fallen from righteousness and, apart from the grace of our Lord Jesus Christ, is destitute of holiness and inclined to evil. Except a man be born again, he cannot see the Kingdom of God. In his own strength, without divine grace, man cannot do good works pleasing and acceptable to God. We believe, however, man influenced and empowered by the Holy Spirit is responsible in freedom to exercise his will for good.</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2909539513"/>
      </p:ext>
    </p:extLst>
  </p:cSld>
  <p:clrMapOvr>
    <a:masterClrMapping/>
  </p:clrMapOvr>
  <p:transition spd="slow"/>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47. Can we free ourselves from the misery of this condition? </a:t>
            </a:r>
          </a:p>
        </p:txBody>
      </p:sp>
    </p:spTree>
    <p:extLst>
      <p:ext uri="{BB962C8B-B14F-4D97-AF65-F5344CB8AC3E}">
        <p14:creationId xmlns:p14="http://schemas.microsoft.com/office/powerpoint/2010/main" val="523902131"/>
      </p:ext>
    </p:extLst>
  </p:cSld>
  <p:clrMapOvr>
    <a:masterClrMapping/>
  </p:clrMapOvr>
  <p:transition spd="slow"/>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47. Can we free ourselves from the misery of this condition?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 our own strength, without divine grace, we cannot do good works pleasing and acceptable to God.</a:t>
            </a:r>
          </a:p>
        </p:txBody>
      </p:sp>
    </p:spTree>
    <p:extLst>
      <p:ext uri="{BB962C8B-B14F-4D97-AF65-F5344CB8AC3E}">
        <p14:creationId xmlns:p14="http://schemas.microsoft.com/office/powerpoint/2010/main" val="926093582"/>
      </p:ext>
    </p:extLst>
  </p:cSld>
  <p:clrMapOvr>
    <a:masterClrMapping/>
  </p:clrMapOvr>
  <p:transition spd="slow"/>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47. Can we free ourselves from the misery of this condition?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In our own strength, without divine grace, we cannot do good works pleasing and acceptable to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Psalm 51:5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Behold, I was brought forth in iniquity,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in sin did my mother conceive me.</a:t>
            </a:r>
          </a:p>
        </p:txBody>
      </p:sp>
    </p:spTree>
    <p:extLst>
      <p:ext uri="{BB962C8B-B14F-4D97-AF65-F5344CB8AC3E}">
        <p14:creationId xmlns:p14="http://schemas.microsoft.com/office/powerpoint/2010/main" val="3659585603"/>
      </p:ext>
    </p:extLst>
  </p:cSld>
  <p:clrMapOvr>
    <a:masterClrMapping/>
  </p:clrMapOvr>
  <p:transition spd="slow"/>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47. Can we free ourselves from the misery of this condition?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In our own strength, without divine grace, we cannot do good works pleasing and acceptable to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6:63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It is the Spirit who gives life; the flesh is no help at all. The words that I have spoken to you are spirit and life.</a:t>
            </a:r>
          </a:p>
        </p:txBody>
      </p:sp>
    </p:spTree>
    <p:extLst>
      <p:ext uri="{BB962C8B-B14F-4D97-AF65-F5344CB8AC3E}">
        <p14:creationId xmlns:p14="http://schemas.microsoft.com/office/powerpoint/2010/main" val="74712065"/>
      </p:ext>
    </p:extLst>
  </p:cSld>
  <p:clrMapOvr>
    <a:masterClrMapping/>
  </p:clrMapOvr>
  <p:transition spd="slow"/>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47. Can we free ourselves from the misery of this condition?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 our own strength, without divine grace, we cannot do good works pleasing and acceptable to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7:14-24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we know that the law is spiritual, but I am of the flesh, sold under sin.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I do not understand my own actions. For I do not do what I want, but I do the very thing I hate.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Now if I do what I do not want, I agree with the law, that it is good.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So now it is no longer I who do it, but sin that dwells within me.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I know that nothing good dwells in me, that is, in my flesh. </a:t>
            </a:r>
          </a:p>
        </p:txBody>
      </p:sp>
    </p:spTree>
    <p:extLst>
      <p:ext uri="{BB962C8B-B14F-4D97-AF65-F5344CB8AC3E}">
        <p14:creationId xmlns:p14="http://schemas.microsoft.com/office/powerpoint/2010/main" val="3934629490"/>
      </p:ext>
    </p:extLst>
  </p:cSld>
  <p:clrMapOvr>
    <a:masterClrMapping/>
  </p:clrMapOvr>
  <p:transition spd="slow"/>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47. Can we free ourselves from the misery of this condition?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 our own strength, without divine grace, we cannot do good works pleasing and acceptable to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7:14-24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I have the desire to do what is right, but not the ability to carry it out.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I do not do the good I want, but the evil I do not want is what I keep on doing.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Now if I do what I do not want, it is no longer I who do it, but sin that dwells within 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So I find it to be a law that when I want to do right, evil lies close at hand.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I delight in the law of God, in my inner being, </a:t>
            </a:r>
          </a:p>
        </p:txBody>
      </p:sp>
    </p:spTree>
    <p:extLst>
      <p:ext uri="{BB962C8B-B14F-4D97-AF65-F5344CB8AC3E}">
        <p14:creationId xmlns:p14="http://schemas.microsoft.com/office/powerpoint/2010/main" val="2147600996"/>
      </p:ext>
    </p:extLst>
  </p:cSld>
  <p:clrMapOvr>
    <a:masterClrMapping/>
  </p:clrMapOvr>
  <p:transition spd="slow"/>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47. Can we free ourselves from the misery of this condition?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 our own strength, without divine grace, we cannot do good works pleasing and acceptable to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7:14-24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I see in my members another law waging war against the law of my mind and making me captive to the law of sin that dwells in my members.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Wretched man that I am! Who will deliver me from this body of death?</a:t>
            </a:r>
          </a:p>
        </p:txBody>
      </p:sp>
    </p:spTree>
    <p:extLst>
      <p:ext uri="{BB962C8B-B14F-4D97-AF65-F5344CB8AC3E}">
        <p14:creationId xmlns:p14="http://schemas.microsoft.com/office/powerpoint/2010/main" val="120916374"/>
      </p:ext>
    </p:extLst>
  </p:cSld>
  <p:clrMapOvr>
    <a:masterClrMapping/>
  </p:clrMapOvr>
  <p:transition spd="slow"/>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47. Can we free ourselves from the misery of this condition?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In our own strength, without divine grace, we cannot do good works pleasing and acceptable to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Galatians 5:17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the desires of the flesh are against the Spirit, and the desires of the Spirit are against the flesh, for these are opposed to each other, to keep you from doing the things you want to do.</a:t>
            </a:r>
          </a:p>
        </p:txBody>
      </p:sp>
    </p:spTree>
    <p:extLst>
      <p:ext uri="{BB962C8B-B14F-4D97-AF65-F5344CB8AC3E}">
        <p14:creationId xmlns:p14="http://schemas.microsoft.com/office/powerpoint/2010/main" val="2361221380"/>
      </p:ext>
    </p:extLst>
  </p:cSld>
  <p:clrMapOvr>
    <a:masterClrMapping/>
  </p:clrMapOvr>
  <p:transition spd="slow"/>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47. Can we free ourselves from the misery of this condition?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 our own strength, without divine grace, we cannot do good works pleasing and acceptable to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2:1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you were dead in the trespasses and sins.</a:t>
            </a:r>
          </a:p>
        </p:txBody>
      </p:sp>
    </p:spTree>
    <p:extLst>
      <p:ext uri="{BB962C8B-B14F-4D97-AF65-F5344CB8AC3E}">
        <p14:creationId xmlns:p14="http://schemas.microsoft.com/office/powerpoint/2010/main" val="3706816855"/>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3</a:t>
            </a:r>
            <a:r>
              <a:rPr sz="2800" i="1">
                <a:solidFill>
                  <a:schemeClr val="bg2">
                    <a:lumMod val="25000"/>
                  </a:schemeClr>
                </a:solidFill>
              </a:rPr>
              <a:t>. </a:t>
            </a:r>
            <a:r>
              <a:rPr lang="en-US" sz="2800" i="1">
                <a:solidFill>
                  <a:schemeClr val="bg2">
                    <a:lumMod val="25000"/>
                  </a:schemeClr>
                </a:solidFill>
              </a:rPr>
              <a:t>What </a:t>
            </a:r>
            <a:r>
              <a:rPr sz="2800" i="1">
                <a:solidFill>
                  <a:schemeClr val="bg2">
                    <a:lumMod val="25000"/>
                  </a:schemeClr>
                </a:solidFill>
              </a:rPr>
              <a:t>is </a:t>
            </a:r>
            <a:r>
              <a:rPr lang="en-US" sz="2800" i="1">
                <a:solidFill>
                  <a:schemeClr val="bg2">
                    <a:lumMod val="25000"/>
                  </a:schemeClr>
                </a:solidFill>
              </a:rPr>
              <a:t>the mystery of the Trinity</a:t>
            </a:r>
            <a:r>
              <a:rPr sz="2800" i="1">
                <a:solidFill>
                  <a:schemeClr val="bg2">
                    <a:lumMod val="25000"/>
                  </a:schemeClr>
                </a:solidFill>
              </a:rPr>
              <a:t>?</a:t>
            </a:r>
            <a:endParaRPr sz="2800">
              <a:solidFill>
                <a:schemeClr val="bg2">
                  <a:lumMod val="25000"/>
                </a:schemeClr>
              </a:solidFill>
              <a:cs typeface="Segoe UI"/>
            </a:endParaRPr>
          </a:p>
          <a:p>
            <a:pPr>
              <a:spcBef>
                <a:spcPts val="0"/>
              </a:spcBef>
              <a:defRPr/>
            </a:pPr>
            <a:r>
              <a:rPr sz="2800">
                <a:solidFill>
                  <a:schemeClr val="bg2">
                    <a:lumMod val="25000"/>
                  </a:schemeClr>
                </a:solidFill>
              </a:rPr>
              <a:t>God is </a:t>
            </a:r>
            <a:r>
              <a:rPr lang="en-US" sz="2800">
                <a:solidFill>
                  <a:schemeClr val="bg2">
                    <a:lumMod val="25000"/>
                  </a:schemeClr>
                </a:solidFill>
              </a:rPr>
              <a:t>Father, Son</a:t>
            </a:r>
            <a:r>
              <a:rPr sz="2800">
                <a:solidFill>
                  <a:schemeClr val="bg2">
                    <a:lumMod val="25000"/>
                  </a:schemeClr>
                </a:solidFill>
              </a:rPr>
              <a:t>, and </a:t>
            </a:r>
            <a:r>
              <a:rPr lang="en-US" sz="2800">
                <a:solidFill>
                  <a:schemeClr val="bg2">
                    <a:lumMod val="25000"/>
                  </a:schemeClr>
                </a:solidFill>
              </a:rPr>
              <a:t>Holy </a:t>
            </a:r>
            <a:r>
              <a:rPr sz="2800">
                <a:solidFill>
                  <a:schemeClr val="bg2">
                    <a:lumMod val="25000"/>
                  </a:schemeClr>
                </a:solidFill>
              </a:rPr>
              <a:t>Spirit, </a:t>
            </a:r>
            <a:r>
              <a:rPr lang="en-US" sz="2800">
                <a:solidFill>
                  <a:schemeClr val="bg2">
                    <a:lumMod val="25000"/>
                  </a:schemeClr>
                </a:solidFill>
              </a:rPr>
              <a:t>distinct but inseparable, eternally one in essence and power</a:t>
            </a:r>
            <a:r>
              <a:rPr sz="2800">
                <a:solidFill>
                  <a:schemeClr val="bg2">
                    <a:lumMod val="25000"/>
                  </a:schemeClr>
                </a:solidFill>
              </a:rPr>
              <a:t>.</a:t>
            </a:r>
            <a:endParaRPr>
              <a:solidFill>
                <a:schemeClr val="bg2">
                  <a:lumMod val="25000"/>
                </a:schemeClr>
              </a:solidFill>
              <a:cs typeface="Segoe UI"/>
            </a:endParaRPr>
          </a:p>
          <a:p>
            <a:pPr eaLnBrk="1" fontAlgn="auto" hangingPunct="1">
              <a:spcBef>
                <a:spcPts val="0"/>
              </a:spcBef>
              <a:spcAft>
                <a:spcPts val="0"/>
              </a:spcAft>
              <a:defRPr/>
            </a:pPr>
            <a:r>
              <a:rPr lang="en-US" sz="2800" b="1">
                <a:solidFill>
                  <a:schemeClr val="bg2">
                    <a:lumMod val="25000"/>
                  </a:schemeClr>
                </a:solidFill>
              </a:rPr>
              <a:t>Galatians 4:4-6</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4</a:t>
            </a:r>
            <a:r>
              <a:rPr lang="en-US" sz="2800">
                <a:solidFill>
                  <a:schemeClr val="bg2">
                    <a:lumMod val="25000"/>
                  </a:schemeClr>
                </a:solidFill>
                <a:effectLst>
                  <a:outerShdw blurRad="38100" dist="38100" dir="2700000" algn="tl">
                    <a:srgbClr val="000000">
                      <a:alpha val="43137"/>
                    </a:srgbClr>
                  </a:outerShdw>
                </a:effectLst>
                <a:latin typeface="Arial Narrow"/>
              </a:rPr>
              <a:t>But when the fullness of time had come, God sent forth his Son, born of woman, born under the law, </a:t>
            </a:r>
            <a:r>
              <a:rPr lang="en-US" sz="2800" baseline="30000">
                <a:solidFill>
                  <a:schemeClr val="bg2">
                    <a:lumMod val="25000"/>
                  </a:schemeClr>
                </a:solidFill>
                <a:effectLst>
                  <a:outerShdw blurRad="38100" dist="38100" dir="2700000" algn="tl">
                    <a:srgbClr val="000000">
                      <a:alpha val="43137"/>
                    </a:srgbClr>
                  </a:outerShdw>
                </a:effectLst>
                <a:latin typeface="Arial Narrow"/>
              </a:rPr>
              <a:t>5</a:t>
            </a:r>
            <a:r>
              <a:rPr lang="en-US" sz="2800">
                <a:solidFill>
                  <a:schemeClr val="bg2">
                    <a:lumMod val="25000"/>
                  </a:schemeClr>
                </a:solidFill>
                <a:effectLst>
                  <a:outerShdw blurRad="38100" dist="38100" dir="2700000" algn="tl">
                    <a:srgbClr val="000000">
                      <a:alpha val="43137"/>
                    </a:srgbClr>
                  </a:outerShdw>
                </a:effectLst>
                <a:latin typeface="Arial Narrow"/>
              </a:rPr>
              <a:t>to redeem those who were under the law, so that we might receive adoption as sons. </a:t>
            </a:r>
            <a:r>
              <a:rPr lang="en-US" sz="2800" baseline="30000">
                <a:solidFill>
                  <a:schemeClr val="bg2">
                    <a:lumMod val="25000"/>
                  </a:schemeClr>
                </a:solidFill>
                <a:effectLst>
                  <a:outerShdw blurRad="38100" dist="38100" dir="2700000" algn="tl">
                    <a:srgbClr val="000000">
                      <a:alpha val="43137"/>
                    </a:srgbClr>
                  </a:outerShdw>
                </a:effectLst>
                <a:latin typeface="Arial Narrow"/>
              </a:rPr>
              <a:t>6</a:t>
            </a:r>
            <a:r>
              <a:rPr lang="en-US" sz="2800">
                <a:solidFill>
                  <a:schemeClr val="bg2">
                    <a:lumMod val="25000"/>
                  </a:schemeClr>
                </a:solidFill>
                <a:effectLst>
                  <a:outerShdw blurRad="38100" dist="38100" dir="2700000" algn="tl">
                    <a:srgbClr val="000000">
                      <a:alpha val="43137"/>
                    </a:srgbClr>
                  </a:outerShdw>
                </a:effectLst>
                <a:latin typeface="Arial Narrow"/>
              </a:rPr>
              <a:t>And because you are sons, God has sent the Spirit of his Son into our hearts, crying, “Abba! Father!”</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772444719"/>
      </p:ext>
    </p:extLst>
  </p:cSld>
  <p:clrMapOvr>
    <a:masterClrMapping/>
  </p:clrMapOvr>
  <p:transition spd="slow"/>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47. Can we free ourselves from the misery of this condition?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 our own strength, without divine grace, we cannot do good works pleasing and acceptable to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err="1">
                <a:ln>
                  <a:noFill/>
                </a:ln>
                <a:solidFill>
                  <a:srgbClr val="000000"/>
                </a:solidFill>
                <a:effectLst/>
                <a:uLnTx/>
                <a:uFillTx/>
                <a:latin typeface="Segoe UI"/>
                <a:ea typeface="Times New Roman" panose="02020603050405020304" pitchFamily="18" charset="0"/>
                <a:cs typeface="+mn-cs"/>
              </a:rPr>
              <a:t>CoF</a:t>
            </a: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Article VII – Sin and Free Will</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We believe man is fallen from righteousness and, apart from the grace of our Lord Jesus Christ, is destitute of holiness and inclined to evil. Except a man be born again, he cannot see the Kingdom of God. In his own strength, without divine grace, man cannot do good works pleasing and acceptable to God. We believe, however, man influenced and empowered by the Holy Spirit is responsible in freedom to exercise his will for good.</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a:p>
            <a:pPr eaLnBrk="1" fontAlgn="auto" hangingPunct="1">
              <a:spcBef>
                <a:spcPts val="0"/>
              </a:spcBef>
              <a:spcAft>
                <a:spcPts val="600"/>
              </a:spcAft>
              <a:defRPr/>
            </a:pP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738412317"/>
      </p:ext>
    </p:extLst>
  </p:cSld>
  <p:clrMapOvr>
    <a:masterClrMapping/>
  </p:clrMapOvr>
  <p:transition spd="slow"/>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48. Who then can be saved? </a:t>
            </a:r>
          </a:p>
        </p:txBody>
      </p:sp>
    </p:spTree>
    <p:extLst>
      <p:ext uri="{BB962C8B-B14F-4D97-AF65-F5344CB8AC3E}">
        <p14:creationId xmlns:p14="http://schemas.microsoft.com/office/powerpoint/2010/main" val="1651697775"/>
      </p:ext>
    </p:extLst>
  </p:cSld>
  <p:clrMapOvr>
    <a:masterClrMapping/>
  </p:clrMapOvr>
  <p:transition spd="slow"/>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48. Who then can be saved?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mortals it is impossible, but with God all things are possible.</a:t>
            </a:r>
          </a:p>
        </p:txBody>
      </p:sp>
    </p:spTree>
    <p:extLst>
      <p:ext uri="{BB962C8B-B14F-4D97-AF65-F5344CB8AC3E}">
        <p14:creationId xmlns:p14="http://schemas.microsoft.com/office/powerpoint/2010/main" val="2014262535"/>
      </p:ext>
    </p:extLst>
  </p:cSld>
  <p:clrMapOvr>
    <a:masterClrMapping/>
  </p:clrMapOvr>
  <p:transition spd="slow"/>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48. Who then can be saved?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With mortals it is impossible, but with God all things are possible.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Matthew 19:26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Jesus looked at them and said, “With man this is impossible, but with God all things are possible.”</a:t>
            </a:r>
          </a:p>
        </p:txBody>
      </p:sp>
    </p:spTree>
    <p:extLst>
      <p:ext uri="{BB962C8B-B14F-4D97-AF65-F5344CB8AC3E}">
        <p14:creationId xmlns:p14="http://schemas.microsoft.com/office/powerpoint/2010/main" val="198129973"/>
      </p:ext>
    </p:extLst>
  </p:cSld>
  <p:clrMapOvr>
    <a:masterClrMapping/>
  </p:clrMapOvr>
  <p:transition spd="slow"/>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48. Who then can be saved?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With mortals it is impossible, but with God all things are possible.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3:5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Jesus answered, “Truly, truly, I say to you, unless one is born of water and the Spirit, he cannot enter the kingdom of God.</a:t>
            </a:r>
          </a:p>
        </p:txBody>
      </p:sp>
    </p:spTree>
    <p:extLst>
      <p:ext uri="{BB962C8B-B14F-4D97-AF65-F5344CB8AC3E}">
        <p14:creationId xmlns:p14="http://schemas.microsoft.com/office/powerpoint/2010/main" val="3795029798"/>
      </p:ext>
    </p:extLst>
  </p:cSld>
  <p:clrMapOvr>
    <a:masterClrMapping/>
  </p:clrMapOvr>
  <p:transition spd="slow"/>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48. Who then can be saved?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With mortals it is impossible, but with God all things are possible.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3:16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God so loved the world, that he gave his only Son, that whoever believes in him should not perish but have eternal life.</a:t>
            </a:r>
          </a:p>
        </p:txBody>
      </p:sp>
    </p:spTree>
    <p:extLst>
      <p:ext uri="{BB962C8B-B14F-4D97-AF65-F5344CB8AC3E}">
        <p14:creationId xmlns:p14="http://schemas.microsoft.com/office/powerpoint/2010/main" val="4152942969"/>
      </p:ext>
    </p:extLst>
  </p:cSld>
  <p:clrMapOvr>
    <a:masterClrMapping/>
  </p:clrMapOvr>
  <p:transition spd="slow"/>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48. Who then can be saved?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With mortals it is impossible, but with God all things are possible.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3:36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Whoever believes in the Son has eternal life; whoever does not obey the Son shall not see life, but the wrath of God remains on him.</a:t>
            </a:r>
          </a:p>
        </p:txBody>
      </p:sp>
    </p:spTree>
    <p:extLst>
      <p:ext uri="{BB962C8B-B14F-4D97-AF65-F5344CB8AC3E}">
        <p14:creationId xmlns:p14="http://schemas.microsoft.com/office/powerpoint/2010/main" val="682049571"/>
      </p:ext>
    </p:extLst>
  </p:cSld>
  <p:clrMapOvr>
    <a:masterClrMapping/>
  </p:clrMapOvr>
  <p:transition spd="slow"/>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48. Who then can be saved?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With mortals it is impossible, but with God all things are possible.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5:24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Truly, truly, I say to you, whoever hears my word and believes him who sent me has eternal life. He does not come into judgment, but has passed from death to life.</a:t>
            </a:r>
          </a:p>
        </p:txBody>
      </p:sp>
    </p:spTree>
    <p:extLst>
      <p:ext uri="{BB962C8B-B14F-4D97-AF65-F5344CB8AC3E}">
        <p14:creationId xmlns:p14="http://schemas.microsoft.com/office/powerpoint/2010/main" val="2492369108"/>
      </p:ext>
    </p:extLst>
  </p:cSld>
  <p:clrMapOvr>
    <a:masterClrMapping/>
  </p:clrMapOvr>
  <p:transition spd="slow"/>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48. Who then can be saved?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With mortals it is impossible, but with God all things are possible.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6:40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this is the will of my Father, that everyone who looks on the Son and believes in him should have eternal life, and I will raise him up on the last day.”</a:t>
            </a:r>
          </a:p>
        </p:txBody>
      </p:sp>
    </p:spTree>
    <p:extLst>
      <p:ext uri="{BB962C8B-B14F-4D97-AF65-F5344CB8AC3E}">
        <p14:creationId xmlns:p14="http://schemas.microsoft.com/office/powerpoint/2010/main" val="4014260568"/>
      </p:ext>
    </p:extLst>
  </p:cSld>
  <p:clrMapOvr>
    <a:masterClrMapping/>
  </p:clrMapOvr>
  <p:transition spd="slow"/>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48. Who then can be saved?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With mortals it is impossible, but with God all things are possible.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8:51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Truly, truly, I say to you, if anyone keeps my word, he will never see death.”</a:t>
            </a:r>
          </a:p>
        </p:txBody>
      </p:sp>
    </p:spTree>
    <p:extLst>
      <p:ext uri="{BB962C8B-B14F-4D97-AF65-F5344CB8AC3E}">
        <p14:creationId xmlns:p14="http://schemas.microsoft.com/office/powerpoint/2010/main" val="578006938"/>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3</a:t>
            </a:r>
            <a:r>
              <a:rPr sz="2800" i="1">
                <a:solidFill>
                  <a:schemeClr val="bg2">
                    <a:lumMod val="25000"/>
                  </a:schemeClr>
                </a:solidFill>
              </a:rPr>
              <a:t>. </a:t>
            </a:r>
            <a:r>
              <a:rPr lang="en-US" sz="2800" i="1">
                <a:solidFill>
                  <a:schemeClr val="bg2">
                    <a:lumMod val="25000"/>
                  </a:schemeClr>
                </a:solidFill>
              </a:rPr>
              <a:t>What </a:t>
            </a:r>
            <a:r>
              <a:rPr sz="2800" i="1">
                <a:solidFill>
                  <a:schemeClr val="bg2">
                    <a:lumMod val="25000"/>
                  </a:schemeClr>
                </a:solidFill>
              </a:rPr>
              <a:t>is </a:t>
            </a:r>
            <a:r>
              <a:rPr lang="en-US" sz="2800" i="1">
                <a:solidFill>
                  <a:schemeClr val="bg2">
                    <a:lumMod val="25000"/>
                  </a:schemeClr>
                </a:solidFill>
              </a:rPr>
              <a:t>the mystery of the Trinity</a:t>
            </a:r>
            <a:r>
              <a:rPr sz="2800" i="1">
                <a:solidFill>
                  <a:schemeClr val="bg2">
                    <a:lumMod val="25000"/>
                  </a:schemeClr>
                </a:solidFill>
              </a:rPr>
              <a:t>?</a:t>
            </a:r>
            <a:endParaRPr sz="2800">
              <a:solidFill>
                <a:schemeClr val="bg2">
                  <a:lumMod val="25000"/>
                </a:schemeClr>
              </a:solidFill>
              <a:cs typeface="Segoe UI"/>
            </a:endParaRPr>
          </a:p>
          <a:p>
            <a:pPr>
              <a:spcBef>
                <a:spcPts val="0"/>
              </a:spcBef>
              <a:defRPr/>
            </a:pPr>
            <a:r>
              <a:rPr sz="2800">
                <a:solidFill>
                  <a:schemeClr val="bg2">
                    <a:lumMod val="25000"/>
                  </a:schemeClr>
                </a:solidFill>
              </a:rPr>
              <a:t>God is </a:t>
            </a:r>
            <a:r>
              <a:rPr lang="en-US" sz="2800">
                <a:solidFill>
                  <a:schemeClr val="bg2">
                    <a:lumMod val="25000"/>
                  </a:schemeClr>
                </a:solidFill>
              </a:rPr>
              <a:t>Father, Son</a:t>
            </a:r>
            <a:r>
              <a:rPr sz="2800">
                <a:solidFill>
                  <a:schemeClr val="bg2">
                    <a:lumMod val="25000"/>
                  </a:schemeClr>
                </a:solidFill>
              </a:rPr>
              <a:t>, and </a:t>
            </a:r>
            <a:r>
              <a:rPr lang="en-US" sz="2800">
                <a:solidFill>
                  <a:schemeClr val="bg2">
                    <a:lumMod val="25000"/>
                  </a:schemeClr>
                </a:solidFill>
              </a:rPr>
              <a:t>Holy </a:t>
            </a:r>
            <a:r>
              <a:rPr sz="2800">
                <a:solidFill>
                  <a:schemeClr val="bg2">
                    <a:lumMod val="25000"/>
                  </a:schemeClr>
                </a:solidFill>
              </a:rPr>
              <a:t>Spirit, </a:t>
            </a:r>
            <a:r>
              <a:rPr lang="en-US" sz="2800">
                <a:solidFill>
                  <a:schemeClr val="bg2">
                    <a:lumMod val="25000"/>
                  </a:schemeClr>
                </a:solidFill>
              </a:rPr>
              <a:t>distinct but inseparable, eternally one in essence and power</a:t>
            </a:r>
            <a:r>
              <a:rPr sz="2800">
                <a:solidFill>
                  <a:schemeClr val="bg2">
                    <a:lumMod val="25000"/>
                  </a:schemeClr>
                </a:solidFill>
              </a:rPr>
              <a:t>.</a:t>
            </a:r>
            <a:endParaRPr>
              <a:solidFill>
                <a:schemeClr val="bg2">
                  <a:lumMod val="25000"/>
                </a:schemeClr>
              </a:solidFill>
              <a:cs typeface="Segoe UI"/>
            </a:endParaRPr>
          </a:p>
          <a:p>
            <a:pPr eaLnBrk="1" fontAlgn="auto" hangingPunct="1">
              <a:spcBef>
                <a:spcPts val="0"/>
              </a:spcBef>
              <a:spcAft>
                <a:spcPts val="0"/>
              </a:spcAft>
              <a:defRPr/>
            </a:pPr>
            <a:r>
              <a:rPr lang="en-US" sz="2800" b="1">
                <a:solidFill>
                  <a:schemeClr val="bg2">
                    <a:lumMod val="25000"/>
                  </a:schemeClr>
                </a:solidFill>
              </a:rPr>
              <a:t>Ephesians 2:18</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For through him we both have access in one Spirit to the Father.</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1790499234"/>
      </p:ext>
    </p:extLst>
  </p:cSld>
  <p:clrMapOvr>
    <a:masterClrMapping/>
  </p:clrMapOvr>
  <p:transition spd="slow"/>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48. Who then can be saved?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mortals it is impossible, but with God all things are possible.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11:25-26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Jesus said to her, “I am the resurrection and the life. Whoever believes in me, though he die, yet shall he live,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everyone who lives and believes in me shall never die. Do you believe this?”</a:t>
            </a:r>
          </a:p>
        </p:txBody>
      </p:sp>
    </p:spTree>
    <p:extLst>
      <p:ext uri="{BB962C8B-B14F-4D97-AF65-F5344CB8AC3E}">
        <p14:creationId xmlns:p14="http://schemas.microsoft.com/office/powerpoint/2010/main" val="2952505835"/>
      </p:ext>
    </p:extLst>
  </p:cSld>
  <p:clrMapOvr>
    <a:masterClrMapping/>
  </p:clrMapOvr>
  <p:transition spd="slow"/>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48. Who then can be saved?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mortals it is impossible, but with God all things are possible.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5:8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God shows his love for us in that while we were still sinners, Christ died for us.</a:t>
            </a:r>
          </a:p>
        </p:txBody>
      </p:sp>
    </p:spTree>
    <p:extLst>
      <p:ext uri="{BB962C8B-B14F-4D97-AF65-F5344CB8AC3E}">
        <p14:creationId xmlns:p14="http://schemas.microsoft.com/office/powerpoint/2010/main" val="857300689"/>
      </p:ext>
    </p:extLst>
  </p:cSld>
  <p:clrMapOvr>
    <a:masterClrMapping/>
  </p:clrMapOvr>
  <p:transition spd="slow"/>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48. Who then can be saved?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With mortals it is impossible, but with God all things are possible.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Galatians 2:21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 do not nullify the grace of God, for if righteousness were through the law, then Christ died for no purpose.</a:t>
            </a:r>
          </a:p>
        </p:txBody>
      </p:sp>
    </p:spTree>
    <p:extLst>
      <p:ext uri="{BB962C8B-B14F-4D97-AF65-F5344CB8AC3E}">
        <p14:creationId xmlns:p14="http://schemas.microsoft.com/office/powerpoint/2010/main" val="36959046"/>
      </p:ext>
    </p:extLst>
  </p:cSld>
  <p:clrMapOvr>
    <a:masterClrMapping/>
  </p:clrMapOvr>
  <p:transition spd="slow"/>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48. Who then can be saved?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mortals it is impossible, but with God all things are possible.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2:1-10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you were dead in the trespasses and sins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in which you once walked, following the course of this world, following the prince of the power of the air, the spirit that is now at work in the sons of disobedience—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among whom we all once lived in the passions of our flesh, carrying out the desires of the body and the mind, and were by nature children of wrath, like the rest of mankind.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God, being rich in mercy, because of the great love with which he loved us,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even when we were dead in our trespasses, made us alive together with Christ</a:t>
            </a:r>
          </a:p>
        </p:txBody>
      </p:sp>
    </p:spTree>
    <p:extLst>
      <p:ext uri="{BB962C8B-B14F-4D97-AF65-F5344CB8AC3E}">
        <p14:creationId xmlns:p14="http://schemas.microsoft.com/office/powerpoint/2010/main" val="1252958464"/>
      </p:ext>
    </p:extLst>
  </p:cSld>
  <p:clrMapOvr>
    <a:masterClrMapping/>
  </p:clrMapOvr>
  <p:transition spd="slow"/>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48. Who then can be saved?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With mortals it is impossible, but with God all things are possible.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2:1-10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—by grace you have been saved—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raised us up with him and seated us with him in the heavenly places in Christ Jesus,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so that in the coming ages he might show the immeasurable riches of his grace in kindness toward us in Christ Jesus.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by grace you have been saved through faith. And this is not your own doing; it is the gift of God,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not a result of works, so that no one may boast.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we are his workmanship, created in Christ Jesus for good works, which God prepared beforehand, that we should walk in them.</a:t>
            </a:r>
          </a:p>
        </p:txBody>
      </p:sp>
    </p:spTree>
    <p:extLst>
      <p:ext uri="{BB962C8B-B14F-4D97-AF65-F5344CB8AC3E}">
        <p14:creationId xmlns:p14="http://schemas.microsoft.com/office/powerpoint/2010/main" val="1257726736"/>
      </p:ext>
    </p:extLst>
  </p:cSld>
  <p:clrMapOvr>
    <a:masterClrMapping/>
  </p:clrMapOvr>
  <p:transition spd="slow"/>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48. Who then can be saved?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With mortals it is impossible, but with God all things are possible.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2 Timothy 1:9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 saved us and called us to a holy calling, not because of our works but because of his own purpose and grace, which he gave us in Christ Jesus before the ages began,</a:t>
            </a:r>
          </a:p>
        </p:txBody>
      </p:sp>
    </p:spTree>
    <p:extLst>
      <p:ext uri="{BB962C8B-B14F-4D97-AF65-F5344CB8AC3E}">
        <p14:creationId xmlns:p14="http://schemas.microsoft.com/office/powerpoint/2010/main" val="756691657"/>
      </p:ext>
    </p:extLst>
  </p:cSld>
  <p:clrMapOvr>
    <a:masterClrMapping/>
  </p:clrMapOvr>
  <p:transition spd="slow"/>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48. Who then can be saved?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With mortals it is impossible, but with God all things are possible.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Titus 3:5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he saved us, not because of works done by us in righteousness, but according to his own mercy, by the washing of regeneration and renewal of the Holy Spirit,</a:t>
            </a:r>
          </a:p>
        </p:txBody>
      </p:sp>
    </p:spTree>
    <p:extLst>
      <p:ext uri="{BB962C8B-B14F-4D97-AF65-F5344CB8AC3E}">
        <p14:creationId xmlns:p14="http://schemas.microsoft.com/office/powerpoint/2010/main" val="2164821849"/>
      </p:ext>
    </p:extLst>
  </p:cSld>
  <p:clrMapOvr>
    <a:masterClrMapping/>
  </p:clrMapOvr>
  <p:transition spd="slow"/>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49. How does God save us? </a:t>
            </a:r>
          </a:p>
        </p:txBody>
      </p:sp>
    </p:spTree>
    <p:extLst>
      <p:ext uri="{BB962C8B-B14F-4D97-AF65-F5344CB8AC3E}">
        <p14:creationId xmlns:p14="http://schemas.microsoft.com/office/powerpoint/2010/main" val="313480094"/>
      </p:ext>
    </p:extLst>
  </p:cSld>
  <p:clrMapOvr>
    <a:masterClrMapping/>
  </p:clrMapOvr>
  <p:transition spd="slow"/>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his preventing, convincing, justifying, sanctifying, and glorifying grace.</a:t>
            </a:r>
          </a:p>
        </p:txBody>
      </p:sp>
    </p:spTree>
    <p:extLst>
      <p:ext uri="{BB962C8B-B14F-4D97-AF65-F5344CB8AC3E}">
        <p14:creationId xmlns:p14="http://schemas.microsoft.com/office/powerpoint/2010/main" val="4268293540"/>
      </p:ext>
    </p:extLst>
  </p:cSld>
  <p:clrMapOvr>
    <a:masterClrMapping/>
  </p:clrMapOvr>
  <p:transition spd="slow"/>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2:14-16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when Gentiles, who do not have the law, by nature do what the law requires, they are a law to themselves, even though they do not have the law.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They show that the work of the law is written on their hearts, while their conscience also bears witness, and their conflicting thoughts accuse or even excuse them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on that day when, according to my gospel, God judges the secrets of men by Christ Jesus.</a:t>
            </a:r>
          </a:p>
        </p:txBody>
      </p:sp>
    </p:spTree>
    <p:extLst>
      <p:ext uri="{BB962C8B-B14F-4D97-AF65-F5344CB8AC3E}">
        <p14:creationId xmlns:p14="http://schemas.microsoft.com/office/powerpoint/2010/main" val="2529078027"/>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3</a:t>
            </a:r>
            <a:r>
              <a:rPr sz="2800" i="1">
                <a:solidFill>
                  <a:schemeClr val="bg2">
                    <a:lumMod val="25000"/>
                  </a:schemeClr>
                </a:solidFill>
              </a:rPr>
              <a:t>. </a:t>
            </a:r>
            <a:r>
              <a:rPr lang="en-US" sz="2800" i="1">
                <a:solidFill>
                  <a:schemeClr val="bg2">
                    <a:lumMod val="25000"/>
                  </a:schemeClr>
                </a:solidFill>
              </a:rPr>
              <a:t>What </a:t>
            </a:r>
            <a:r>
              <a:rPr sz="2800" i="1">
                <a:solidFill>
                  <a:schemeClr val="bg2">
                    <a:lumMod val="25000"/>
                  </a:schemeClr>
                </a:solidFill>
              </a:rPr>
              <a:t>is </a:t>
            </a:r>
            <a:r>
              <a:rPr lang="en-US" sz="2800" i="1">
                <a:solidFill>
                  <a:schemeClr val="bg2">
                    <a:lumMod val="25000"/>
                  </a:schemeClr>
                </a:solidFill>
              </a:rPr>
              <a:t>the mystery of the Trinity</a:t>
            </a:r>
            <a:r>
              <a:rPr sz="2800" i="1">
                <a:solidFill>
                  <a:schemeClr val="bg2">
                    <a:lumMod val="25000"/>
                  </a:schemeClr>
                </a:solidFill>
              </a:rPr>
              <a:t>?</a:t>
            </a:r>
            <a:endParaRPr sz="2800">
              <a:solidFill>
                <a:schemeClr val="bg2">
                  <a:lumMod val="25000"/>
                </a:schemeClr>
              </a:solidFill>
              <a:cs typeface="Segoe UI"/>
            </a:endParaRPr>
          </a:p>
          <a:p>
            <a:pPr>
              <a:spcBef>
                <a:spcPts val="0"/>
              </a:spcBef>
              <a:defRPr/>
            </a:pPr>
            <a:r>
              <a:rPr sz="2800">
                <a:solidFill>
                  <a:schemeClr val="bg2">
                    <a:lumMod val="25000"/>
                  </a:schemeClr>
                </a:solidFill>
              </a:rPr>
              <a:t>God is </a:t>
            </a:r>
            <a:r>
              <a:rPr lang="en-US" sz="2800">
                <a:solidFill>
                  <a:schemeClr val="bg2">
                    <a:lumMod val="25000"/>
                  </a:schemeClr>
                </a:solidFill>
              </a:rPr>
              <a:t>Father, Son</a:t>
            </a:r>
            <a:r>
              <a:rPr sz="2800">
                <a:solidFill>
                  <a:schemeClr val="bg2">
                    <a:lumMod val="25000"/>
                  </a:schemeClr>
                </a:solidFill>
              </a:rPr>
              <a:t>, and </a:t>
            </a:r>
            <a:r>
              <a:rPr lang="en-US" sz="2800">
                <a:solidFill>
                  <a:schemeClr val="bg2">
                    <a:lumMod val="25000"/>
                  </a:schemeClr>
                </a:solidFill>
              </a:rPr>
              <a:t>Holy </a:t>
            </a:r>
            <a:r>
              <a:rPr sz="2800">
                <a:solidFill>
                  <a:schemeClr val="bg2">
                    <a:lumMod val="25000"/>
                  </a:schemeClr>
                </a:solidFill>
              </a:rPr>
              <a:t>Spirit, </a:t>
            </a:r>
            <a:r>
              <a:rPr lang="en-US" sz="2800">
                <a:solidFill>
                  <a:schemeClr val="bg2">
                    <a:lumMod val="25000"/>
                  </a:schemeClr>
                </a:solidFill>
              </a:rPr>
              <a:t>distinct but inseparable, eternally one in essence and power</a:t>
            </a:r>
            <a:r>
              <a:rPr sz="2800">
                <a:solidFill>
                  <a:schemeClr val="bg2">
                    <a:lumMod val="25000"/>
                  </a:schemeClr>
                </a:solidFill>
              </a:rPr>
              <a:t>.</a:t>
            </a:r>
            <a:endParaRPr>
              <a:solidFill>
                <a:schemeClr val="bg2">
                  <a:lumMod val="25000"/>
                </a:schemeClr>
              </a:solidFill>
              <a:cs typeface="Segoe UI"/>
            </a:endParaRPr>
          </a:p>
          <a:p>
            <a:pPr eaLnBrk="1" fontAlgn="auto" hangingPunct="1">
              <a:spcBef>
                <a:spcPts val="0"/>
              </a:spcBef>
              <a:spcAft>
                <a:spcPts val="0"/>
              </a:spcAft>
              <a:defRPr/>
            </a:pPr>
            <a:r>
              <a:rPr lang="en-US" sz="2800" b="1">
                <a:solidFill>
                  <a:schemeClr val="bg2">
                    <a:lumMod val="25000"/>
                  </a:schemeClr>
                </a:solidFill>
              </a:rPr>
              <a:t>Titus 3:4-6</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4</a:t>
            </a:r>
            <a:r>
              <a:rPr lang="en-US" sz="2800">
                <a:solidFill>
                  <a:schemeClr val="bg2">
                    <a:lumMod val="25000"/>
                  </a:schemeClr>
                </a:solidFill>
                <a:effectLst>
                  <a:outerShdw blurRad="38100" dist="38100" dir="2700000" algn="tl">
                    <a:srgbClr val="000000">
                      <a:alpha val="43137"/>
                    </a:srgbClr>
                  </a:outerShdw>
                </a:effectLst>
                <a:latin typeface="Arial Narrow"/>
              </a:rPr>
              <a:t>But when the goodness and loving kindness of God our Savior appeared, </a:t>
            </a:r>
            <a:r>
              <a:rPr lang="en-US" sz="2800" baseline="30000">
                <a:solidFill>
                  <a:schemeClr val="bg2">
                    <a:lumMod val="25000"/>
                  </a:schemeClr>
                </a:solidFill>
                <a:effectLst>
                  <a:outerShdw blurRad="38100" dist="38100" dir="2700000" algn="tl">
                    <a:srgbClr val="000000">
                      <a:alpha val="43137"/>
                    </a:srgbClr>
                  </a:outerShdw>
                </a:effectLst>
                <a:latin typeface="Arial Narrow"/>
              </a:rPr>
              <a:t>5</a:t>
            </a:r>
            <a:r>
              <a:rPr lang="en-US" sz="2800">
                <a:solidFill>
                  <a:schemeClr val="bg2">
                    <a:lumMod val="25000"/>
                  </a:schemeClr>
                </a:solidFill>
                <a:effectLst>
                  <a:outerShdw blurRad="38100" dist="38100" dir="2700000" algn="tl">
                    <a:srgbClr val="000000">
                      <a:alpha val="43137"/>
                    </a:srgbClr>
                  </a:outerShdw>
                </a:effectLst>
                <a:latin typeface="Arial Narrow"/>
              </a:rPr>
              <a:t>he saved us, not because of works done by us in righteousness, but according to his own mercy, by the washing of regeneration and renewal of the Holy Spirit, </a:t>
            </a:r>
            <a:r>
              <a:rPr lang="en-US" sz="2800" baseline="30000">
                <a:solidFill>
                  <a:schemeClr val="bg2">
                    <a:lumMod val="25000"/>
                  </a:schemeClr>
                </a:solidFill>
                <a:effectLst>
                  <a:outerShdw blurRad="38100" dist="38100" dir="2700000" algn="tl">
                    <a:srgbClr val="000000">
                      <a:alpha val="43137"/>
                    </a:srgbClr>
                  </a:outerShdw>
                </a:effectLst>
                <a:latin typeface="Arial Narrow"/>
              </a:rPr>
              <a:t>6</a:t>
            </a:r>
            <a:r>
              <a:rPr lang="en-US" sz="2800">
                <a:solidFill>
                  <a:schemeClr val="bg2">
                    <a:lumMod val="25000"/>
                  </a:schemeClr>
                </a:solidFill>
                <a:effectLst>
                  <a:outerShdw blurRad="38100" dist="38100" dir="2700000" algn="tl">
                    <a:srgbClr val="000000">
                      <a:alpha val="43137"/>
                    </a:srgbClr>
                  </a:outerShdw>
                </a:effectLst>
                <a:latin typeface="Arial Narrow"/>
              </a:rPr>
              <a:t>whom he poured out on us richly through Jesus Christ our Savior,</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690274114"/>
      </p:ext>
    </p:extLst>
  </p:cSld>
  <p:clrMapOvr>
    <a:masterClrMapping/>
  </p:clrMapOvr>
  <p:transition spd="slow"/>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3:21-26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now the righteousness of God has been manifested apart from the law, although the Law and the Prophets bear witness to it—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righteousness of God through faith in Jesus Christ for all who believe. For there is no distinction: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all have sinned and fall short of the glory of God,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are justified by his grace as a gift, through the redemption that is in Christ Jesus,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whom God put forward as a propitiation by his blood, to be received by faith.</a:t>
            </a:r>
          </a:p>
        </p:txBody>
      </p:sp>
    </p:spTree>
    <p:extLst>
      <p:ext uri="{BB962C8B-B14F-4D97-AF65-F5344CB8AC3E}">
        <p14:creationId xmlns:p14="http://schemas.microsoft.com/office/powerpoint/2010/main" val="702165281"/>
      </p:ext>
    </p:extLst>
  </p:cSld>
  <p:clrMapOvr>
    <a:masterClrMapping/>
  </p:clrMapOvr>
  <p:transition spd="slow"/>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3:21-26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This was to show God's righteousness, because in his divine forbearance he had passed over former sins.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It was to show his righteousness at the present time, so that he might be just and the justifier of the one who has faith in Jesus.</a:t>
            </a:r>
          </a:p>
        </p:txBody>
      </p:sp>
    </p:spTree>
    <p:extLst>
      <p:ext uri="{BB962C8B-B14F-4D97-AF65-F5344CB8AC3E}">
        <p14:creationId xmlns:p14="http://schemas.microsoft.com/office/powerpoint/2010/main" val="2018072681"/>
      </p:ext>
    </p:extLst>
  </p:cSld>
  <p:clrMapOvr>
    <a:masterClrMapping/>
  </p:clrMapOvr>
  <p:transition spd="slow"/>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5:15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the free gift is not like the trespass. For if many died through one man's trespass, much more have the grace of God and the free gift by the grace of that one man Jesus Christ abounded for many.</a:t>
            </a:r>
          </a:p>
        </p:txBody>
      </p:sp>
    </p:spTree>
    <p:extLst>
      <p:ext uri="{BB962C8B-B14F-4D97-AF65-F5344CB8AC3E}">
        <p14:creationId xmlns:p14="http://schemas.microsoft.com/office/powerpoint/2010/main" val="3856505650"/>
      </p:ext>
    </p:extLst>
  </p:cSld>
  <p:clrMapOvr>
    <a:masterClrMapping/>
  </p:clrMapOvr>
  <p:transition spd="slow"/>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6:14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sin will have no dominion over you, since you are not under law but under grace.</a:t>
            </a:r>
          </a:p>
        </p:txBody>
      </p:sp>
    </p:spTree>
    <p:extLst>
      <p:ext uri="{BB962C8B-B14F-4D97-AF65-F5344CB8AC3E}">
        <p14:creationId xmlns:p14="http://schemas.microsoft.com/office/powerpoint/2010/main" val="1110823588"/>
      </p:ext>
    </p:extLst>
  </p:cSld>
  <p:clrMapOvr>
    <a:masterClrMapping/>
  </p:clrMapOvr>
  <p:transition spd="slow"/>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2 Corinthians 5:17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Therefore, if anyone is in Christ, he is a new creation. The old has passed away; behold, the new has come.</a:t>
            </a:r>
          </a:p>
        </p:txBody>
      </p:sp>
    </p:spTree>
    <p:extLst>
      <p:ext uri="{BB962C8B-B14F-4D97-AF65-F5344CB8AC3E}">
        <p14:creationId xmlns:p14="http://schemas.microsoft.com/office/powerpoint/2010/main" val="2499245734"/>
      </p:ext>
    </p:extLst>
  </p:cSld>
  <p:clrMapOvr>
    <a:masterClrMapping/>
  </p:clrMapOvr>
  <p:transition spd="slow"/>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Galatians 2:21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 do not nullify the grace of God, for if righteousness were through the law, then Christ died for no purpose.</a:t>
            </a:r>
          </a:p>
        </p:txBody>
      </p:sp>
    </p:spTree>
    <p:extLst>
      <p:ext uri="{BB962C8B-B14F-4D97-AF65-F5344CB8AC3E}">
        <p14:creationId xmlns:p14="http://schemas.microsoft.com/office/powerpoint/2010/main" val="190350618"/>
      </p:ext>
    </p:extLst>
  </p:cSld>
  <p:clrMapOvr>
    <a:masterClrMapping/>
  </p:clrMapOvr>
  <p:transition spd="slow"/>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2:8-9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by grace you have been saved through faith. And this is not your own doing; it is the gift of God,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not a result of works, so that no one may boast.</a:t>
            </a:r>
          </a:p>
        </p:txBody>
      </p:sp>
    </p:spTree>
    <p:extLst>
      <p:ext uri="{BB962C8B-B14F-4D97-AF65-F5344CB8AC3E}">
        <p14:creationId xmlns:p14="http://schemas.microsoft.com/office/powerpoint/2010/main" val="189997218"/>
      </p:ext>
    </p:extLst>
  </p:cSld>
  <p:clrMapOvr>
    <a:masterClrMapping/>
  </p:clrMapOvr>
  <p:transition spd="slow"/>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Philippians 2:12-13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Therefore, my beloved, as you have always obeyed, so now, not only as in my presence but much more in my absence, work out your own salvation with fear and trembling,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it is God who works in you, both to will and to work for his good pleasure.</a:t>
            </a:r>
          </a:p>
        </p:txBody>
      </p:sp>
    </p:spTree>
    <p:extLst>
      <p:ext uri="{BB962C8B-B14F-4D97-AF65-F5344CB8AC3E}">
        <p14:creationId xmlns:p14="http://schemas.microsoft.com/office/powerpoint/2010/main" val="1175348539"/>
      </p:ext>
    </p:extLst>
  </p:cSld>
  <p:clrMapOvr>
    <a:masterClrMapping/>
  </p:clrMapOvr>
  <p:transition spd="slow"/>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2 Timothy 1:9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 saved us and called us to a holy calling, not because of our works but because of his own purpose and grace, which he gave us in Christ Jesus before the ages began,</a:t>
            </a:r>
          </a:p>
        </p:txBody>
      </p:sp>
    </p:spTree>
    <p:extLst>
      <p:ext uri="{BB962C8B-B14F-4D97-AF65-F5344CB8AC3E}">
        <p14:creationId xmlns:p14="http://schemas.microsoft.com/office/powerpoint/2010/main" val="2308292558"/>
      </p:ext>
    </p:extLst>
  </p:cSld>
  <p:clrMapOvr>
    <a:masterClrMapping/>
  </p:clrMapOvr>
  <p:transition spd="slow"/>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Titus 2:11-14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the grace of God has appeared, bringing salvation for all people,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training us to renounce ungodliness and worldly passions, and to live self-controlled, upright, and godly lives in the present age,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waiting for our blessed hope, the appearing of the glory of our great God and Savior Jesus Christ,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 gave himself for us to redeem us from all lawlessness and to purify for himself a people for his own possession who are zealous for good works.</a:t>
            </a:r>
          </a:p>
        </p:txBody>
      </p:sp>
    </p:spTree>
    <p:extLst>
      <p:ext uri="{BB962C8B-B14F-4D97-AF65-F5344CB8AC3E}">
        <p14:creationId xmlns:p14="http://schemas.microsoft.com/office/powerpoint/2010/main" val="1896459514"/>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dirty="0">
                <a:solidFill>
                  <a:schemeClr val="bg2">
                    <a:lumMod val="25000"/>
                  </a:schemeClr>
                </a:solidFill>
              </a:rPr>
              <a:t>3</a:t>
            </a:r>
            <a:r>
              <a:rPr sz="2800" i="1" dirty="0">
                <a:solidFill>
                  <a:schemeClr val="bg2">
                    <a:lumMod val="25000"/>
                  </a:schemeClr>
                </a:solidFill>
              </a:rPr>
              <a:t>. </a:t>
            </a:r>
            <a:r>
              <a:rPr lang="en-US" sz="2800" i="1" dirty="0">
                <a:solidFill>
                  <a:schemeClr val="bg2">
                    <a:lumMod val="25000"/>
                  </a:schemeClr>
                </a:solidFill>
              </a:rPr>
              <a:t>What </a:t>
            </a:r>
            <a:r>
              <a:rPr sz="2800" i="1" dirty="0">
                <a:solidFill>
                  <a:schemeClr val="bg2">
                    <a:lumMod val="25000"/>
                  </a:schemeClr>
                </a:solidFill>
              </a:rPr>
              <a:t>is </a:t>
            </a:r>
            <a:r>
              <a:rPr lang="en-US" sz="2800" i="1" dirty="0">
                <a:solidFill>
                  <a:schemeClr val="bg2">
                    <a:lumMod val="25000"/>
                  </a:schemeClr>
                </a:solidFill>
              </a:rPr>
              <a:t>the mystery of the Trinity</a:t>
            </a:r>
            <a:r>
              <a:rPr sz="2800" i="1" dirty="0">
                <a:solidFill>
                  <a:schemeClr val="bg2">
                    <a:lumMod val="25000"/>
                  </a:schemeClr>
                </a:solidFill>
              </a:rPr>
              <a:t>?</a:t>
            </a:r>
            <a:endParaRPr sz="2800" dirty="0">
              <a:solidFill>
                <a:schemeClr val="bg2">
                  <a:lumMod val="25000"/>
                </a:schemeClr>
              </a:solidFill>
              <a:cs typeface="Segoe UI"/>
            </a:endParaRPr>
          </a:p>
          <a:p>
            <a:pPr>
              <a:spcBef>
                <a:spcPts val="0"/>
              </a:spcBef>
              <a:defRPr/>
            </a:pPr>
            <a:r>
              <a:rPr sz="2800" dirty="0">
                <a:solidFill>
                  <a:schemeClr val="bg2">
                    <a:lumMod val="25000"/>
                  </a:schemeClr>
                </a:solidFill>
              </a:rPr>
              <a:t>God is </a:t>
            </a:r>
            <a:r>
              <a:rPr lang="en-US" sz="2800" dirty="0">
                <a:solidFill>
                  <a:schemeClr val="bg2">
                    <a:lumMod val="25000"/>
                  </a:schemeClr>
                </a:solidFill>
              </a:rPr>
              <a:t>Father, Son</a:t>
            </a:r>
            <a:r>
              <a:rPr sz="2800" dirty="0">
                <a:solidFill>
                  <a:schemeClr val="bg2">
                    <a:lumMod val="25000"/>
                  </a:schemeClr>
                </a:solidFill>
              </a:rPr>
              <a:t>, and </a:t>
            </a:r>
            <a:r>
              <a:rPr lang="en-US" sz="2800" dirty="0">
                <a:solidFill>
                  <a:schemeClr val="bg2">
                    <a:lumMod val="25000"/>
                  </a:schemeClr>
                </a:solidFill>
              </a:rPr>
              <a:t>Holy </a:t>
            </a:r>
            <a:r>
              <a:rPr sz="2800" dirty="0">
                <a:solidFill>
                  <a:schemeClr val="bg2">
                    <a:lumMod val="25000"/>
                  </a:schemeClr>
                </a:solidFill>
              </a:rPr>
              <a:t>Spirit, </a:t>
            </a:r>
            <a:r>
              <a:rPr lang="en-US" sz="2800" dirty="0">
                <a:solidFill>
                  <a:schemeClr val="bg2">
                    <a:lumMod val="25000"/>
                  </a:schemeClr>
                </a:solidFill>
              </a:rPr>
              <a:t>distinct but inseparable, eternally one in essence and power</a:t>
            </a:r>
            <a:r>
              <a:rPr sz="2800" dirty="0">
                <a:solidFill>
                  <a:schemeClr val="bg2">
                    <a:lumMod val="25000"/>
                  </a:schemeClr>
                </a:solidFill>
              </a:rPr>
              <a:t>.</a:t>
            </a:r>
            <a:endParaRPr dirty="0">
              <a:solidFill>
                <a:schemeClr val="bg2">
                  <a:lumMod val="25000"/>
                </a:schemeClr>
              </a:solidFill>
              <a:cs typeface="Segoe UI"/>
            </a:endParaRPr>
          </a:p>
          <a:p>
            <a:pPr eaLnBrk="1" fontAlgn="auto" hangingPunct="1">
              <a:spcBef>
                <a:spcPts val="0"/>
              </a:spcBef>
              <a:spcAft>
                <a:spcPts val="0"/>
              </a:spcAft>
              <a:defRPr/>
            </a:pPr>
            <a:r>
              <a:rPr lang="en-US" sz="2800" b="1" dirty="0">
                <a:solidFill>
                  <a:schemeClr val="bg2">
                    <a:lumMod val="25000"/>
                  </a:schemeClr>
                </a:solidFill>
              </a:rPr>
              <a:t>Hebrews 9:14</a:t>
            </a:r>
          </a:p>
          <a:p>
            <a:pPr eaLnBrk="1" fontAlgn="auto" hangingPunct="1">
              <a:spcBef>
                <a:spcPts val="0"/>
              </a:spcBef>
              <a:spcAft>
                <a:spcPts val="0"/>
              </a:spcAft>
              <a:defRPr/>
            </a:pPr>
            <a:r>
              <a:rPr lang="en-US" sz="2800" dirty="0">
                <a:solidFill>
                  <a:schemeClr val="bg2">
                    <a:lumMod val="25000"/>
                  </a:schemeClr>
                </a:solidFill>
                <a:effectLst>
                  <a:outerShdw blurRad="38100" dist="38100" dir="2700000" algn="tl">
                    <a:srgbClr val="000000">
                      <a:alpha val="43137"/>
                    </a:srgbClr>
                  </a:outerShdw>
                </a:effectLst>
                <a:latin typeface="Arial Narrow"/>
              </a:rPr>
              <a:t>how much more will the blood of Christ, who through the eternal Spirit offered himself without blemish to God, purify our conscience from dead works to serve the living God.</a:t>
            </a:r>
          </a:p>
          <a:p>
            <a:pPr eaLnBrk="1" fontAlgn="auto" hangingPunct="1">
              <a:spcBef>
                <a:spcPts val="0"/>
              </a:spcBef>
              <a:spcAft>
                <a:spcPts val="0"/>
              </a:spcAft>
              <a:defRPr/>
            </a:pPr>
            <a:endParaRPr lang="en-US" sz="2800" dirty="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1554692255"/>
      </p:ext>
    </p:extLst>
  </p:cSld>
  <p:clrMapOvr>
    <a:masterClrMapping/>
  </p:clrMapOvr>
  <p:transition spd="slow"/>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Titus 3:4-7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when the goodness and loving kindness of God our Savior appeared,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he saved us, not because of works done by us in righteousness, but according to his own mercy, by the washing of regeneration and renewal of the Holy Spirit,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whom he poured out on us richly through Jesus Christ our Savior,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so that being justified by his grace we might become heirs according to the hope of eternal life.</a:t>
            </a:r>
          </a:p>
        </p:txBody>
      </p:sp>
    </p:spTree>
    <p:extLst>
      <p:ext uri="{BB962C8B-B14F-4D97-AF65-F5344CB8AC3E}">
        <p14:creationId xmlns:p14="http://schemas.microsoft.com/office/powerpoint/2010/main" val="1788507850"/>
      </p:ext>
    </p:extLst>
  </p:cSld>
  <p:clrMapOvr>
    <a:masterClrMapping/>
  </p:clrMapOvr>
  <p:transition spd="slow"/>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Hebrews 10:22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let us draw near with a true heart in full assurance of faith, with our hearts sprinkled clean from an evil conscience and our bodies washed with pure water.</a:t>
            </a:r>
          </a:p>
        </p:txBody>
      </p:sp>
    </p:spTree>
    <p:extLst>
      <p:ext uri="{BB962C8B-B14F-4D97-AF65-F5344CB8AC3E}">
        <p14:creationId xmlns:p14="http://schemas.microsoft.com/office/powerpoint/2010/main" val="2107207503"/>
      </p:ext>
    </p:extLst>
  </p:cSld>
  <p:clrMapOvr>
    <a:masterClrMapping/>
  </p:clrMapOvr>
  <p:transition spd="slow"/>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Peter 4:10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As each has received a gift, use it to serve one another, as good stewards of God's varied grace:</a:t>
            </a:r>
          </a:p>
        </p:txBody>
      </p:sp>
    </p:spTree>
    <p:extLst>
      <p:ext uri="{BB962C8B-B14F-4D97-AF65-F5344CB8AC3E}">
        <p14:creationId xmlns:p14="http://schemas.microsoft.com/office/powerpoint/2010/main" val="2193694734"/>
      </p:ext>
    </p:extLst>
  </p:cSld>
  <p:clrMapOvr>
    <a:masterClrMapping/>
  </p:clrMapOvr>
  <p:transition spd="slow"/>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Peter 5:10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after you have suffered a little while, the God of all grace, who has called you to his eternal glory in Christ, will himself restore, confirm, strengthen, and establish you.</a:t>
            </a:r>
          </a:p>
        </p:txBody>
      </p:sp>
    </p:spTree>
    <p:extLst>
      <p:ext uri="{BB962C8B-B14F-4D97-AF65-F5344CB8AC3E}">
        <p14:creationId xmlns:p14="http://schemas.microsoft.com/office/powerpoint/2010/main" val="1174095627"/>
      </p:ext>
    </p:extLst>
  </p:cSld>
  <p:clrMapOvr>
    <a:masterClrMapping/>
  </p:clrMapOvr>
  <p:transition spd="slow"/>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49. How does God save us?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his preventing, convincing, justifying, sanctifying, and glorifying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John 3:9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No one born of God makes a practice of sinning, for God's seed abides in him; and he cannot keep on sinning, because he has been born of God.</a:t>
            </a:r>
          </a:p>
        </p:txBody>
      </p:sp>
    </p:spTree>
    <p:extLst>
      <p:ext uri="{BB962C8B-B14F-4D97-AF65-F5344CB8AC3E}">
        <p14:creationId xmlns:p14="http://schemas.microsoft.com/office/powerpoint/2010/main" val="1950533149"/>
      </p:ext>
    </p:extLst>
  </p:cSld>
  <p:clrMapOvr>
    <a:masterClrMapping/>
  </p:clrMapOvr>
  <p:transition spd="slow"/>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50. How does grace dawn in the helpless soul? </a:t>
            </a:r>
          </a:p>
        </p:txBody>
      </p:sp>
    </p:spTree>
    <p:extLst>
      <p:ext uri="{BB962C8B-B14F-4D97-AF65-F5344CB8AC3E}">
        <p14:creationId xmlns:p14="http://schemas.microsoft.com/office/powerpoint/2010/main" val="4140973277"/>
      </p:ext>
    </p:extLst>
  </p:cSld>
  <p:clrMapOvr>
    <a:masterClrMapping/>
  </p:clrMapOvr>
  <p:transition spd="slow"/>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50. How does grace dawn in the helpless soul?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preventing (or prevenient) grace lightens the effects of original sin even before we are aware of our need for God.</a:t>
            </a:r>
          </a:p>
        </p:txBody>
      </p:sp>
    </p:spTree>
    <p:extLst>
      <p:ext uri="{BB962C8B-B14F-4D97-AF65-F5344CB8AC3E}">
        <p14:creationId xmlns:p14="http://schemas.microsoft.com/office/powerpoint/2010/main" val="749956993"/>
      </p:ext>
    </p:extLst>
  </p:cSld>
  <p:clrMapOvr>
    <a:masterClrMapping/>
  </p:clrMapOvr>
  <p:transition spd="slow"/>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50. How does grace dawn in the helpless soul?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preventing (or prevenient) grace lightens the effects of original sin even before we are aware of our need for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Deuteronomy 4:37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because he loved your fathers and chose their offspring after them and brought you out of Egypt with his own presence, by his great power,</a:t>
            </a:r>
          </a:p>
        </p:txBody>
      </p:sp>
    </p:spTree>
    <p:extLst>
      <p:ext uri="{BB962C8B-B14F-4D97-AF65-F5344CB8AC3E}">
        <p14:creationId xmlns:p14="http://schemas.microsoft.com/office/powerpoint/2010/main" val="3183456831"/>
      </p:ext>
    </p:extLst>
  </p:cSld>
  <p:clrMapOvr>
    <a:masterClrMapping/>
  </p:clrMapOvr>
  <p:transition spd="slow"/>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50. How does grace dawn in the helpless soul?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preventing (or prevenient) grace lightens the effects of original sin even before we are aware of our need for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Deuteronomy 7:6-8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you are a people holy to the Lord your God. The Lord your God has chosen you to be a people for his treasured possession, out of all the peoples who are on the face of the earth.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It was not because you were more in number than any other people that the Lord set his love on you and chose you, for you were the fewest of all peoples,</a:t>
            </a:r>
          </a:p>
        </p:txBody>
      </p:sp>
    </p:spTree>
    <p:extLst>
      <p:ext uri="{BB962C8B-B14F-4D97-AF65-F5344CB8AC3E}">
        <p14:creationId xmlns:p14="http://schemas.microsoft.com/office/powerpoint/2010/main" val="960884441"/>
      </p:ext>
    </p:extLst>
  </p:cSld>
  <p:clrMapOvr>
    <a:masterClrMapping/>
  </p:clrMapOvr>
  <p:transition spd="slow"/>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50. How does grace dawn in the helpless soul?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preventing (or prevenient) grace lightens the effects of original sin even before we are aware of our need for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Deuteronomy 7:6-8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it is because the Lord loves you and is keeping the oath that he swore to your fathers, that the Lord has brought you out with a mighty hand and redeemed you from the house of slavery, from the hand of Pharaoh king of Egypt.</a:t>
            </a:r>
          </a:p>
        </p:txBody>
      </p:sp>
    </p:spTree>
    <p:extLst>
      <p:ext uri="{BB962C8B-B14F-4D97-AF65-F5344CB8AC3E}">
        <p14:creationId xmlns:p14="http://schemas.microsoft.com/office/powerpoint/2010/main" val="148474875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4">
            <a:extLst>
              <a:ext uri="{FF2B5EF4-FFF2-40B4-BE49-F238E27FC236}">
                <a16:creationId xmlns:a16="http://schemas.microsoft.com/office/drawing/2014/main" id="{12A785BE-8BB5-BEDE-D881-CB85AA150C2A}"/>
              </a:ext>
            </a:extLst>
          </p:cNvPr>
          <p:cNvSpPr>
            <a:spLocks noGrp="1" noChangeArrowheads="1"/>
          </p:cNvSpPr>
          <p:nvPr>
            <p:ph sz="quarter" idx="13"/>
          </p:nvPr>
        </p:nvSpPr>
        <p:spPr>
          <a:xfrm>
            <a:off x="444500" y="1463675"/>
            <a:ext cx="11210925" cy="4600575"/>
          </a:xfrm>
        </p:spPr>
        <p:txBody>
          <a:bodyPr/>
          <a:lstStyle/>
          <a:p>
            <a:pPr eaLnBrk="1" hangingPunct="1"/>
            <a:r>
              <a:rPr altLang="en-US" sz="3600" dirty="0"/>
              <a:t>Part 1: Statement of Purpose</a:t>
            </a:r>
          </a:p>
          <a:p>
            <a:pPr lvl="1" eaLnBrk="1" hangingPunct="1"/>
            <a:r>
              <a:rPr lang="en-US" altLang="en-US" sz="2800" b="1" dirty="0"/>
              <a:t>The Goal of the Catechetical Process</a:t>
            </a:r>
            <a:r>
              <a:rPr altLang="en-US" sz="2800" dirty="0"/>
              <a:t>: </a:t>
            </a:r>
            <a:r>
              <a:rPr lang="en-US" altLang="en-US" sz="2800" dirty="0"/>
              <a:t>The goal of catechesis is to train initiates to understand, recall, profess and enjoy the church’s essential teachings. This includes the essence of the central theological confessions of the ecumenical church as well as the essential doctrinal commitments of the denomination.</a:t>
            </a:r>
          </a:p>
          <a:p>
            <a:pPr lvl="1" eaLnBrk="1" hangingPunct="1"/>
            <a:endParaRPr altLang="en-US" sz="2800" dirty="0"/>
          </a:p>
        </p:txBody>
      </p:sp>
    </p:spTree>
    <p:extLst>
      <p:ext uri="{BB962C8B-B14F-4D97-AF65-F5344CB8AC3E}">
        <p14:creationId xmlns:p14="http://schemas.microsoft.com/office/powerpoint/2010/main" val="23652430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3</a:t>
            </a:r>
            <a:r>
              <a:rPr sz="2800" i="1">
                <a:solidFill>
                  <a:schemeClr val="bg2">
                    <a:lumMod val="25000"/>
                  </a:schemeClr>
                </a:solidFill>
              </a:rPr>
              <a:t>. </a:t>
            </a:r>
            <a:r>
              <a:rPr lang="en-US" sz="2800" i="1">
                <a:solidFill>
                  <a:schemeClr val="bg2">
                    <a:lumMod val="25000"/>
                  </a:schemeClr>
                </a:solidFill>
              </a:rPr>
              <a:t>What </a:t>
            </a:r>
            <a:r>
              <a:rPr sz="2800" i="1">
                <a:solidFill>
                  <a:schemeClr val="bg2">
                    <a:lumMod val="25000"/>
                  </a:schemeClr>
                </a:solidFill>
              </a:rPr>
              <a:t>is </a:t>
            </a:r>
            <a:r>
              <a:rPr lang="en-US" sz="2800" i="1">
                <a:solidFill>
                  <a:schemeClr val="bg2">
                    <a:lumMod val="25000"/>
                  </a:schemeClr>
                </a:solidFill>
              </a:rPr>
              <a:t>the mystery of the Trinity</a:t>
            </a:r>
            <a:r>
              <a:rPr sz="2800" i="1">
                <a:solidFill>
                  <a:schemeClr val="bg2">
                    <a:lumMod val="25000"/>
                  </a:schemeClr>
                </a:solidFill>
              </a:rPr>
              <a:t>?</a:t>
            </a:r>
            <a:endParaRPr sz="2800">
              <a:solidFill>
                <a:schemeClr val="bg2">
                  <a:lumMod val="25000"/>
                </a:schemeClr>
              </a:solidFill>
              <a:cs typeface="Segoe UI"/>
            </a:endParaRPr>
          </a:p>
          <a:p>
            <a:pPr>
              <a:spcBef>
                <a:spcPts val="0"/>
              </a:spcBef>
              <a:defRPr/>
            </a:pPr>
            <a:r>
              <a:rPr sz="2800">
                <a:solidFill>
                  <a:schemeClr val="bg2">
                    <a:lumMod val="25000"/>
                  </a:schemeClr>
                </a:solidFill>
              </a:rPr>
              <a:t>God is </a:t>
            </a:r>
            <a:r>
              <a:rPr lang="en-US" sz="2800">
                <a:solidFill>
                  <a:schemeClr val="bg2">
                    <a:lumMod val="25000"/>
                  </a:schemeClr>
                </a:solidFill>
              </a:rPr>
              <a:t>Father, Son</a:t>
            </a:r>
            <a:r>
              <a:rPr sz="2800">
                <a:solidFill>
                  <a:schemeClr val="bg2">
                    <a:lumMod val="25000"/>
                  </a:schemeClr>
                </a:solidFill>
              </a:rPr>
              <a:t>, and </a:t>
            </a:r>
            <a:r>
              <a:rPr lang="en-US" sz="2800">
                <a:solidFill>
                  <a:schemeClr val="bg2">
                    <a:lumMod val="25000"/>
                  </a:schemeClr>
                </a:solidFill>
              </a:rPr>
              <a:t>Holy </a:t>
            </a:r>
            <a:r>
              <a:rPr sz="2800">
                <a:solidFill>
                  <a:schemeClr val="bg2">
                    <a:lumMod val="25000"/>
                  </a:schemeClr>
                </a:solidFill>
              </a:rPr>
              <a:t>Spirit, </a:t>
            </a:r>
            <a:r>
              <a:rPr lang="en-US" sz="2800">
                <a:solidFill>
                  <a:schemeClr val="bg2">
                    <a:lumMod val="25000"/>
                  </a:schemeClr>
                </a:solidFill>
              </a:rPr>
              <a:t>distinct but inseparable, eternally one in essence and power</a:t>
            </a:r>
            <a:r>
              <a:rPr sz="2800">
                <a:solidFill>
                  <a:schemeClr val="bg2">
                    <a:lumMod val="25000"/>
                  </a:schemeClr>
                </a:solidFill>
              </a:rPr>
              <a:t>.</a:t>
            </a:r>
            <a:endParaRPr>
              <a:solidFill>
                <a:schemeClr val="bg2">
                  <a:lumMod val="25000"/>
                </a:schemeClr>
              </a:solidFill>
              <a:cs typeface="Segoe UI"/>
            </a:endParaRPr>
          </a:p>
          <a:p>
            <a:pPr eaLnBrk="1" fontAlgn="auto" hangingPunct="1">
              <a:spcBef>
                <a:spcPts val="0"/>
              </a:spcBef>
              <a:spcAft>
                <a:spcPts val="0"/>
              </a:spcAft>
              <a:defRPr/>
            </a:pPr>
            <a:r>
              <a:rPr lang="en-US" sz="2800" b="1">
                <a:solidFill>
                  <a:schemeClr val="bg2">
                    <a:lumMod val="25000"/>
                  </a:schemeClr>
                </a:solidFill>
              </a:rPr>
              <a:t>1 Peter 1:2</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according to the foreknowledge of God the Father, in the sanctification of the Spirit, for obedience to Jesus Christ and for sprinkling with his blood:</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May grace and peace be multiplied to you.</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1221593849"/>
      </p:ext>
    </p:extLst>
  </p:cSld>
  <p:clrMapOvr>
    <a:masterClrMapping/>
  </p:clrMapOvr>
  <p:transition spd="slow"/>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50. How does grace dawn in the helpless soul?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preventing (or prevenient) grace lightens the effects of original sin even before we are aware of our need for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Deuteronomy 14:2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you are a people holy to the Lord your God, and the Lord has chosen you to be a people for his treasured possession, out of all the peoples who are on the face of the earth.</a:t>
            </a:r>
          </a:p>
        </p:txBody>
      </p:sp>
    </p:spTree>
    <p:extLst>
      <p:ext uri="{BB962C8B-B14F-4D97-AF65-F5344CB8AC3E}">
        <p14:creationId xmlns:p14="http://schemas.microsoft.com/office/powerpoint/2010/main" val="370889131"/>
      </p:ext>
    </p:extLst>
  </p:cSld>
  <p:clrMapOvr>
    <a:masterClrMapping/>
  </p:clrMapOvr>
  <p:transition spd="slow"/>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50. How does grace dawn in the helpless soul?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preventing (or prevenient) grace lightens the effects of original sin even before we are aware of our need for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Matthew 5:45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so that you may be sons of your Father who is in heaven. For he makes his sun rise on the evil and on the good, and sends rain on the just and on the unjust.</a:t>
            </a:r>
          </a:p>
        </p:txBody>
      </p:sp>
    </p:spTree>
    <p:extLst>
      <p:ext uri="{BB962C8B-B14F-4D97-AF65-F5344CB8AC3E}">
        <p14:creationId xmlns:p14="http://schemas.microsoft.com/office/powerpoint/2010/main" val="826925368"/>
      </p:ext>
    </p:extLst>
  </p:cSld>
  <p:clrMapOvr>
    <a:masterClrMapping/>
  </p:clrMapOvr>
  <p:transition spd="slow"/>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50. How does grace dawn in the helpless soul?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preventing (or prevenient) grace lightens the effects of original sin even before we are aware of our need for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Luke 15:20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he arose and came to his father. But while he was still a long way off, his father saw him and felt compassion, and ran and embraced him and kissed him.</a:t>
            </a:r>
          </a:p>
        </p:txBody>
      </p:sp>
    </p:spTree>
    <p:extLst>
      <p:ext uri="{BB962C8B-B14F-4D97-AF65-F5344CB8AC3E}">
        <p14:creationId xmlns:p14="http://schemas.microsoft.com/office/powerpoint/2010/main" val="958133440"/>
      </p:ext>
    </p:extLst>
  </p:cSld>
  <p:clrMapOvr>
    <a:masterClrMapping/>
  </p:clrMapOvr>
  <p:transition spd="slow"/>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50. How does grace dawn in the helpless soul?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preventing (or prevenient) grace lightens the effects of original sin even before we are aware of our need for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6:44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No one can come to me unless the Father who sent me draws him. And I will raise him up on the last day.</a:t>
            </a:r>
          </a:p>
        </p:txBody>
      </p:sp>
    </p:spTree>
    <p:extLst>
      <p:ext uri="{BB962C8B-B14F-4D97-AF65-F5344CB8AC3E}">
        <p14:creationId xmlns:p14="http://schemas.microsoft.com/office/powerpoint/2010/main" val="1834636236"/>
      </p:ext>
    </p:extLst>
  </p:cSld>
  <p:clrMapOvr>
    <a:masterClrMapping/>
  </p:clrMapOvr>
  <p:transition spd="slow"/>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50. How does grace dawn in the helpless soul?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preventing (or prevenient) grace lightens the effects of original sin even before we are aware of our need for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15:5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 am the vine; you are the branches. Whoever abides in me and I in him, he it is that bears much fruit, for apart from me you can do nothing.</a:t>
            </a:r>
          </a:p>
        </p:txBody>
      </p:sp>
    </p:spTree>
    <p:extLst>
      <p:ext uri="{BB962C8B-B14F-4D97-AF65-F5344CB8AC3E}">
        <p14:creationId xmlns:p14="http://schemas.microsoft.com/office/powerpoint/2010/main" val="534594778"/>
      </p:ext>
    </p:extLst>
  </p:cSld>
  <p:clrMapOvr>
    <a:masterClrMapping/>
  </p:clrMapOvr>
  <p:transition spd="slow"/>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50. How does grace dawn in the helpless soul?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preventing (or prevenient) grace lightens the effects of original sin even before we are aware of our need for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2 Peter 3:9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Lord is not slow to fulfill his promise as some count slowness, but is patient toward you, not wishing that any should perish, but that all should reach repentance.</a:t>
            </a:r>
          </a:p>
        </p:txBody>
      </p:sp>
    </p:spTree>
    <p:extLst>
      <p:ext uri="{BB962C8B-B14F-4D97-AF65-F5344CB8AC3E}">
        <p14:creationId xmlns:p14="http://schemas.microsoft.com/office/powerpoint/2010/main" val="33624830"/>
      </p:ext>
    </p:extLst>
  </p:cSld>
  <p:clrMapOvr>
    <a:masterClrMapping/>
  </p:clrMapOvr>
  <p:transition spd="slow"/>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50. How does grace dawn in the helpless soul?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preventing (or prevenient) grace lightens the effects of original sin even before we are aware of our need for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Titus 2:11-12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11</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the grace of God has appeared, bringing salvation for all people, </a:t>
            </a: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12</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training us to renounce ungodliness and worldly passions, and to live self-controlled, upright, and godly lives in the present age,</a:t>
            </a:r>
          </a:p>
        </p:txBody>
      </p:sp>
    </p:spTree>
    <p:extLst>
      <p:ext uri="{BB962C8B-B14F-4D97-AF65-F5344CB8AC3E}">
        <p14:creationId xmlns:p14="http://schemas.microsoft.com/office/powerpoint/2010/main" val="3259261812"/>
      </p:ext>
    </p:extLst>
  </p:cSld>
  <p:clrMapOvr>
    <a:masterClrMapping/>
  </p:clrMapOvr>
  <p:transition spd="slow"/>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50. How does grace dawn in the helpless soul?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preventing (or prevenient) grace lightens the effects of original sin even before we are aware of our need for God.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D&amp;D §102.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solidFill>
                  <a:srgbClr val="000000"/>
                </a:solidFill>
                <a:effectLst>
                  <a:outerShdw blurRad="38100" dist="38100" dir="2700000" algn="tl">
                    <a:srgbClr val="000000">
                      <a:alpha val="43137"/>
                    </a:srgbClr>
                  </a:outerShdw>
                </a:effectLst>
                <a:latin typeface="Arial Narrow" panose="020B0606020202030204" pitchFamily="34" charset="0"/>
              </a:rPr>
              <a:t>3. God’s prevenient or preventing grace refers to “the first dawning of grace in the soul,” mitigating the effects of original sin, even before we are aware of our need for God. It prevents the full consequences of humanity’s alienation from God and awakens conscience, giving an initial sense of God and the first inclinations toward life. Received prior to our ability to respond, preventing grace enables genuine response to the continuing work of God’s grace.</a:t>
            </a:r>
            <a:endPar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975963602"/>
      </p:ext>
    </p:extLst>
  </p:cSld>
  <p:clrMapOvr>
    <a:masterClrMapping/>
  </p:clrMapOvr>
  <p:transition spd="slow"/>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51. How does preventing grace lighten the effects of original sin? </a:t>
            </a:r>
          </a:p>
        </p:txBody>
      </p:sp>
    </p:spTree>
    <p:extLst>
      <p:ext uri="{BB962C8B-B14F-4D97-AF65-F5344CB8AC3E}">
        <p14:creationId xmlns:p14="http://schemas.microsoft.com/office/powerpoint/2010/main" val="2180226462"/>
      </p:ext>
    </p:extLst>
  </p:cSld>
  <p:clrMapOvr>
    <a:masterClrMapping/>
  </p:clrMapOvr>
  <p:transition spd="slow"/>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51. How does preventing grace lighten the effects of original sin?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prevents the full consequences of our alienation from God and awakens conscience, giving an initial sense of God and the first inclinations toward life. </a:t>
            </a:r>
          </a:p>
        </p:txBody>
      </p:sp>
    </p:spTree>
    <p:extLst>
      <p:ext uri="{BB962C8B-B14F-4D97-AF65-F5344CB8AC3E}">
        <p14:creationId xmlns:p14="http://schemas.microsoft.com/office/powerpoint/2010/main" val="3581458634"/>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dirty="0">
                <a:solidFill>
                  <a:schemeClr val="bg2">
                    <a:lumMod val="25000"/>
                  </a:schemeClr>
                </a:solidFill>
              </a:rPr>
              <a:t>3</a:t>
            </a:r>
            <a:r>
              <a:rPr sz="2800" i="1" dirty="0">
                <a:solidFill>
                  <a:schemeClr val="bg2">
                    <a:lumMod val="25000"/>
                  </a:schemeClr>
                </a:solidFill>
              </a:rPr>
              <a:t>. </a:t>
            </a:r>
            <a:r>
              <a:rPr lang="en-US" sz="2800" i="1" dirty="0">
                <a:solidFill>
                  <a:schemeClr val="bg2">
                    <a:lumMod val="25000"/>
                  </a:schemeClr>
                </a:solidFill>
              </a:rPr>
              <a:t>What </a:t>
            </a:r>
            <a:r>
              <a:rPr sz="2800" i="1" dirty="0">
                <a:solidFill>
                  <a:schemeClr val="bg2">
                    <a:lumMod val="25000"/>
                  </a:schemeClr>
                </a:solidFill>
              </a:rPr>
              <a:t>is </a:t>
            </a:r>
            <a:r>
              <a:rPr lang="en-US" sz="2800" i="1" dirty="0">
                <a:solidFill>
                  <a:schemeClr val="bg2">
                    <a:lumMod val="25000"/>
                  </a:schemeClr>
                </a:solidFill>
              </a:rPr>
              <a:t>the mystery of the Trinity</a:t>
            </a:r>
            <a:r>
              <a:rPr sz="2800" i="1" dirty="0">
                <a:solidFill>
                  <a:schemeClr val="bg2">
                    <a:lumMod val="25000"/>
                  </a:schemeClr>
                </a:solidFill>
              </a:rPr>
              <a:t>?</a:t>
            </a:r>
            <a:endParaRPr sz="2800" dirty="0">
              <a:solidFill>
                <a:schemeClr val="bg2">
                  <a:lumMod val="25000"/>
                </a:schemeClr>
              </a:solidFill>
              <a:cs typeface="Segoe UI"/>
            </a:endParaRPr>
          </a:p>
          <a:p>
            <a:pPr>
              <a:spcBef>
                <a:spcPts val="0"/>
              </a:spcBef>
              <a:defRPr/>
            </a:pPr>
            <a:r>
              <a:rPr sz="2800" dirty="0">
                <a:solidFill>
                  <a:schemeClr val="bg2">
                    <a:lumMod val="25000"/>
                  </a:schemeClr>
                </a:solidFill>
              </a:rPr>
              <a:t>God is </a:t>
            </a:r>
            <a:r>
              <a:rPr lang="en-US" sz="2800" dirty="0">
                <a:solidFill>
                  <a:schemeClr val="bg2">
                    <a:lumMod val="25000"/>
                  </a:schemeClr>
                </a:solidFill>
              </a:rPr>
              <a:t>Father, Son</a:t>
            </a:r>
            <a:r>
              <a:rPr sz="2800" dirty="0">
                <a:solidFill>
                  <a:schemeClr val="bg2">
                    <a:lumMod val="25000"/>
                  </a:schemeClr>
                </a:solidFill>
              </a:rPr>
              <a:t>, and </a:t>
            </a:r>
            <a:r>
              <a:rPr lang="en-US" sz="2800" dirty="0">
                <a:solidFill>
                  <a:schemeClr val="bg2">
                    <a:lumMod val="25000"/>
                  </a:schemeClr>
                </a:solidFill>
              </a:rPr>
              <a:t>Holy </a:t>
            </a:r>
            <a:r>
              <a:rPr sz="2800" dirty="0">
                <a:solidFill>
                  <a:schemeClr val="bg2">
                    <a:lumMod val="25000"/>
                  </a:schemeClr>
                </a:solidFill>
              </a:rPr>
              <a:t>Spirit, </a:t>
            </a:r>
            <a:r>
              <a:rPr lang="en-US" sz="2800" dirty="0">
                <a:solidFill>
                  <a:schemeClr val="bg2">
                    <a:lumMod val="25000"/>
                  </a:schemeClr>
                </a:solidFill>
              </a:rPr>
              <a:t>distinct but inseparable, eternally one in essence and power</a:t>
            </a:r>
            <a:r>
              <a:rPr sz="2800" dirty="0">
                <a:solidFill>
                  <a:schemeClr val="bg2">
                    <a:lumMod val="25000"/>
                  </a:schemeClr>
                </a:solidFill>
              </a:rPr>
              <a:t>.</a:t>
            </a:r>
            <a:endParaRPr dirty="0">
              <a:solidFill>
                <a:schemeClr val="bg2">
                  <a:lumMod val="25000"/>
                </a:schemeClr>
              </a:solidFill>
              <a:cs typeface="Segoe UI"/>
            </a:endParaRPr>
          </a:p>
          <a:p>
            <a:pPr eaLnBrk="1" fontAlgn="auto" hangingPunct="1">
              <a:spcBef>
                <a:spcPts val="0"/>
              </a:spcBef>
              <a:spcAft>
                <a:spcPts val="0"/>
              </a:spcAft>
              <a:defRPr/>
            </a:pPr>
            <a:r>
              <a:rPr lang="en-US" sz="2800" b="1" dirty="0" err="1">
                <a:solidFill>
                  <a:schemeClr val="bg2">
                    <a:lumMod val="25000"/>
                  </a:schemeClr>
                </a:solidFill>
              </a:rPr>
              <a:t>CoF</a:t>
            </a:r>
            <a:r>
              <a:rPr lang="en-US" sz="2800" b="1" dirty="0">
                <a:solidFill>
                  <a:schemeClr val="bg2">
                    <a:lumMod val="25000"/>
                  </a:schemeClr>
                </a:solidFill>
              </a:rPr>
              <a:t> Article I – God</a:t>
            </a:r>
          </a:p>
          <a:p>
            <a:pPr eaLnBrk="1" fontAlgn="auto" hangingPunct="1">
              <a:spcBef>
                <a:spcPts val="0"/>
              </a:spcBef>
              <a:spcAft>
                <a:spcPts val="0"/>
              </a:spcAft>
              <a:defRPr/>
            </a:pPr>
            <a:r>
              <a:rPr lang="en-US" sz="2800" dirty="0">
                <a:solidFill>
                  <a:schemeClr val="bg2">
                    <a:lumMod val="25000"/>
                  </a:schemeClr>
                </a:solidFill>
                <a:effectLst>
                  <a:outerShdw blurRad="38100" dist="38100" dir="2700000" algn="tl">
                    <a:srgbClr val="000000">
                      <a:alpha val="43137"/>
                    </a:srgbClr>
                  </a:outerShdw>
                </a:effectLst>
                <a:latin typeface="Arial Narrow"/>
              </a:rPr>
              <a:t>We believe in the one true, holy and living God, Eternal Spirit, who is Creator, Sovereign and Preserver of all things visible and invisible. He is infinite in power, wisdom, justice, goodness and love, and rules with gracious regard for the well-being and salvation of men, to the glory of his name. We believe the one God reveals himself as the Trinity: Father, Son and Holy Spirit, distinct but inseparable, eternally one in essence and power.</a:t>
            </a:r>
          </a:p>
        </p:txBody>
      </p:sp>
    </p:spTree>
    <p:extLst>
      <p:ext uri="{BB962C8B-B14F-4D97-AF65-F5344CB8AC3E}">
        <p14:creationId xmlns:p14="http://schemas.microsoft.com/office/powerpoint/2010/main" val="2849799755"/>
      </p:ext>
    </p:extLst>
  </p:cSld>
  <p:clrMapOvr>
    <a:masterClrMapping/>
  </p:clrMapOvr>
  <p:transition spd="slow"/>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51. How does preventing grace lighten the effects of original sin?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prevents the full consequences of our alienation from God and awakens conscience, giving an initial sense of God and the first inclinations toward life.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Luke 24:45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Then he opened their minds to understand the Scriptures,</a:t>
            </a:r>
          </a:p>
        </p:txBody>
      </p:sp>
    </p:spTree>
    <p:extLst>
      <p:ext uri="{BB962C8B-B14F-4D97-AF65-F5344CB8AC3E}">
        <p14:creationId xmlns:p14="http://schemas.microsoft.com/office/powerpoint/2010/main" val="4009632828"/>
      </p:ext>
    </p:extLst>
  </p:cSld>
  <p:clrMapOvr>
    <a:masterClrMapping/>
  </p:clrMapOvr>
  <p:transition spd="slow"/>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51. How does preventing grace lighten the effects of original sin?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prevents the full consequences of our alienation from God and awakens conscience, giving an initial sense of God and the first inclinations toward life.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6:37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All that the Father gives me will come to me, and whoever comes to me I will never cast out.</a:t>
            </a:r>
          </a:p>
        </p:txBody>
      </p:sp>
    </p:spTree>
    <p:extLst>
      <p:ext uri="{BB962C8B-B14F-4D97-AF65-F5344CB8AC3E}">
        <p14:creationId xmlns:p14="http://schemas.microsoft.com/office/powerpoint/2010/main" val="127539031"/>
      </p:ext>
    </p:extLst>
  </p:cSld>
  <p:clrMapOvr>
    <a:masterClrMapping/>
  </p:clrMapOvr>
  <p:transition spd="slow"/>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51. How does preventing grace lighten the effects of original sin?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prevents the full consequences of our alienation from God and awakens conscience, giving an initial sense of God and the first inclinations toward life.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12:32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I, when I am lifted up from the earth, will draw all people to myself.”</a:t>
            </a:r>
          </a:p>
        </p:txBody>
      </p:sp>
    </p:spTree>
    <p:extLst>
      <p:ext uri="{BB962C8B-B14F-4D97-AF65-F5344CB8AC3E}">
        <p14:creationId xmlns:p14="http://schemas.microsoft.com/office/powerpoint/2010/main" val="3892195846"/>
      </p:ext>
    </p:extLst>
  </p:cSld>
  <p:clrMapOvr>
    <a:masterClrMapping/>
  </p:clrMapOvr>
  <p:transition spd="slow"/>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51. How does preventing grace lighten the effects of original sin?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prevents the full consequences of our alienation from God and awakens conscience, giving an initial sense of God and the first inclinations toward life.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Acts 16:14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One who heard us was a woman named Lydia, from the city of Thyatira, a seller of purple goods, who was a worshiper of God. The Lord opened her heart to pay attention to what was said by Paul.</a:t>
            </a:r>
          </a:p>
        </p:txBody>
      </p:sp>
    </p:spTree>
    <p:extLst>
      <p:ext uri="{BB962C8B-B14F-4D97-AF65-F5344CB8AC3E}">
        <p14:creationId xmlns:p14="http://schemas.microsoft.com/office/powerpoint/2010/main" val="2831313961"/>
      </p:ext>
    </p:extLst>
  </p:cSld>
  <p:clrMapOvr>
    <a:masterClrMapping/>
  </p:clrMapOvr>
  <p:transition spd="slow"/>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51. How does preventing grace lighten the effects of original sin?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prevents the full consequences of our alienation from God and awakens conscience, giving an initial sense of God and the first inclinations toward life.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8:7-8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the mind that is set on the flesh is hostile to God, for it does not submit to God's law; indeed, it cannot.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Those who are in the flesh cannot please God.</a:t>
            </a:r>
          </a:p>
        </p:txBody>
      </p:sp>
    </p:spTree>
    <p:extLst>
      <p:ext uri="{BB962C8B-B14F-4D97-AF65-F5344CB8AC3E}">
        <p14:creationId xmlns:p14="http://schemas.microsoft.com/office/powerpoint/2010/main" val="395958771"/>
      </p:ext>
    </p:extLst>
  </p:cSld>
  <p:clrMapOvr>
    <a:masterClrMapping/>
  </p:clrMapOvr>
  <p:transition spd="slow"/>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51. How does preventing grace lighten the effects of original sin?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prevents the full consequences of our alienation from God and awakens conscience, giving an initial sense of God and the first inclinations toward life.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Corinthians 2:14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natural person does not accept the things of the Spirit of God, for they are folly to him, and he is not able to understand them because they are spiritually discerned.</a:t>
            </a:r>
          </a:p>
        </p:txBody>
      </p:sp>
    </p:spTree>
    <p:extLst>
      <p:ext uri="{BB962C8B-B14F-4D97-AF65-F5344CB8AC3E}">
        <p14:creationId xmlns:p14="http://schemas.microsoft.com/office/powerpoint/2010/main" val="3345035092"/>
      </p:ext>
    </p:extLst>
  </p:cSld>
  <p:clrMapOvr>
    <a:masterClrMapping/>
  </p:clrMapOvr>
  <p:transition spd="slow"/>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51. How does preventing grace lighten the effects of original sin?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prevents the full consequences of our alienation from God and awakens conscience, giving an initial sense of God and the first inclinations toward life.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D&amp;D §102.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600">
                <a:solidFill>
                  <a:srgbClr val="000000"/>
                </a:solidFill>
                <a:effectLst>
                  <a:outerShdw blurRad="38100" dist="38100" dir="2700000" algn="tl">
                    <a:srgbClr val="000000">
                      <a:alpha val="43137"/>
                    </a:srgbClr>
                  </a:outerShdw>
                </a:effectLst>
                <a:latin typeface="Arial Narrow" panose="020B0606020202030204" pitchFamily="34" charset="0"/>
              </a:rPr>
              <a:t>3. God’s prevenient or preventing grace refers to “the first dawning of grace in the soul,” mitigating the effects of original sin, even before we are aware of our need for God. It prevents the full consequences of humanity’s alienation from God and awakens conscience, giving an initial sense of God and the first inclinations toward life. Received prior to our ability to respond, preventing grace enables genuine response to the continuing work of God’s grace.</a:t>
            </a:r>
            <a:endPar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872598202"/>
      </p:ext>
    </p:extLst>
  </p:cSld>
  <p:clrMapOvr>
    <a:masterClrMapping/>
  </p:clrMapOvr>
  <p:transition spd="slow"/>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52. How does preventing grace re-establish the freedom of the will? </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468511699"/>
      </p:ext>
    </p:extLst>
  </p:cSld>
  <p:clrMapOvr>
    <a:masterClrMapping/>
  </p:clrMapOvr>
  <p:transition spd="slow"/>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52. How does preventing grace re-establish the freedom of the will? </a:t>
            </a: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While in our bound and helpless state, preventing grace breaks through and enables genuine response to God’s further grace.</a:t>
            </a:r>
          </a:p>
        </p:txBody>
      </p:sp>
    </p:spTree>
    <p:extLst>
      <p:ext uri="{BB962C8B-B14F-4D97-AF65-F5344CB8AC3E}">
        <p14:creationId xmlns:p14="http://schemas.microsoft.com/office/powerpoint/2010/main" val="1428351971"/>
      </p:ext>
    </p:extLst>
  </p:cSld>
  <p:clrMapOvr>
    <a:masterClrMapping/>
  </p:clrMapOvr>
  <p:transition spd="slow"/>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52. How does preventing grace re-establish the freedom of the will? </a:t>
            </a: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While in our bound and helpless state, preventing grace breaks through and enables genuine response to God’s further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2 Kings 6:17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Then Elisha prayed and said, “O Lord, please open his eyes that he may see.” So the Lord opened the eyes of the young man, and he saw, and behold, the mountain was full of horses and chariots of fire all around Elisha.</a:t>
            </a:r>
          </a:p>
        </p:txBody>
      </p:sp>
    </p:spTree>
    <p:extLst>
      <p:ext uri="{BB962C8B-B14F-4D97-AF65-F5344CB8AC3E}">
        <p14:creationId xmlns:p14="http://schemas.microsoft.com/office/powerpoint/2010/main" val="929055769"/>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3E75E47-636C-472B-DBFD-CD2D075908CD}"/>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4: Catechism</a:t>
            </a:r>
          </a:p>
          <a:p>
            <a:pPr marL="742950" indent="-742950" eaLnBrk="1" fontAlgn="auto" hangingPunct="1">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God, the Father, the Almighty, maker of heaven and earth, of all that is, seen and unseen. </a:t>
            </a:r>
          </a:p>
          <a:p>
            <a:pPr eaLnBrk="1" fontAlgn="auto" hangingPunct="1">
              <a:defRPr/>
            </a:pPr>
            <a:r>
              <a:rPr sz="2800" i="1">
                <a:solidFill>
                  <a:schemeClr val="bg2">
                    <a:lumMod val="25000"/>
                  </a:schemeClr>
                </a:solidFill>
              </a:rPr>
              <a:t>4. How is God Almighty?</a:t>
            </a:r>
          </a:p>
        </p:txBody>
      </p:sp>
    </p:spTree>
  </p:cSld>
  <p:clrMapOvr>
    <a:masterClrMapping/>
  </p:clrMapOvr>
  <p:transition spd="slow"/>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52. How does preventing grace re-establish the freedom of the will? </a:t>
            </a: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While in our bound and helpless state, preventing grace breaks through and enables genuine response to God’s further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2 Kings 6:20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As soon as they entered Samaria, Elisha said, “O Lord, open the eyes of these men, that they may see.” So the Lord opened their eyes and they saw, and behold, they were in the midst of Samaria.</a:t>
            </a:r>
          </a:p>
        </p:txBody>
      </p:sp>
    </p:spTree>
    <p:extLst>
      <p:ext uri="{BB962C8B-B14F-4D97-AF65-F5344CB8AC3E}">
        <p14:creationId xmlns:p14="http://schemas.microsoft.com/office/powerpoint/2010/main" val="277670649"/>
      </p:ext>
    </p:extLst>
  </p:cSld>
  <p:clrMapOvr>
    <a:masterClrMapping/>
  </p:clrMapOvr>
  <p:transition spd="slow"/>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52. How does preventing grace re-establish the freedom of the will? </a:t>
            </a: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While in our bound and helpless state, preventing grace breaks through and enables genuine response to God’s further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16:8-11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when he comes, he will convict the world concerning sin and righteousness and judgment: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concerning sin, because they do not believe in me;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concerning righteousness, because I go to the Father, and you will see me no longer;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concerning judgment, because the ruler of this world is judged.</a:t>
            </a:r>
          </a:p>
        </p:txBody>
      </p:sp>
    </p:spTree>
    <p:extLst>
      <p:ext uri="{BB962C8B-B14F-4D97-AF65-F5344CB8AC3E}">
        <p14:creationId xmlns:p14="http://schemas.microsoft.com/office/powerpoint/2010/main" val="3450733047"/>
      </p:ext>
    </p:extLst>
  </p:cSld>
  <p:clrMapOvr>
    <a:masterClrMapping/>
  </p:clrMapOvr>
  <p:transition spd="slow"/>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52. How does preventing grace re-establish the freedom of the will? </a:t>
            </a: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While in our bound and helpless state, preventing grace breaks through and enables genuine response to God’s further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Acts 2:37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Now when they heard this they were cut to the heart, and said to Peter and the rest of the apostles, “Brothers, what shall we do?”</a:t>
            </a:r>
          </a:p>
        </p:txBody>
      </p:sp>
    </p:spTree>
    <p:extLst>
      <p:ext uri="{BB962C8B-B14F-4D97-AF65-F5344CB8AC3E}">
        <p14:creationId xmlns:p14="http://schemas.microsoft.com/office/powerpoint/2010/main" val="622104334"/>
      </p:ext>
    </p:extLst>
  </p:cSld>
  <p:clrMapOvr>
    <a:masterClrMapping/>
  </p:clrMapOvr>
  <p:transition spd="slow"/>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52. How does preventing grace re-establish the freedom of the will? </a:t>
            </a: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While in our bound and helpless state, preventing grace breaks through and enables genuine response to God’s further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Acts 8:31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he said, “How can I, unless someone guides me?” And he invited Philip to come up and sit with him.</a:t>
            </a:r>
          </a:p>
        </p:txBody>
      </p:sp>
    </p:spTree>
    <p:extLst>
      <p:ext uri="{BB962C8B-B14F-4D97-AF65-F5344CB8AC3E}">
        <p14:creationId xmlns:p14="http://schemas.microsoft.com/office/powerpoint/2010/main" val="1669352579"/>
      </p:ext>
    </p:extLst>
  </p:cSld>
  <p:clrMapOvr>
    <a:masterClrMapping/>
  </p:clrMapOvr>
  <p:transition spd="slow"/>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52. How does preventing grace re-establish the freedom of the will? </a:t>
            </a: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While in our bound and helpless state, preventing grace breaks through and enables genuine response to God’s further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Acts 15:8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God, who knows the heart, bore witness to them, by giving them the Holy Spirit just as he did to us,</a:t>
            </a:r>
          </a:p>
        </p:txBody>
      </p:sp>
    </p:spTree>
    <p:extLst>
      <p:ext uri="{BB962C8B-B14F-4D97-AF65-F5344CB8AC3E}">
        <p14:creationId xmlns:p14="http://schemas.microsoft.com/office/powerpoint/2010/main" val="2576966113"/>
      </p:ext>
    </p:extLst>
  </p:cSld>
  <p:clrMapOvr>
    <a:masterClrMapping/>
  </p:clrMapOvr>
  <p:transition spd="slow"/>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52. How does preventing grace re-establish the freedom of the will? </a:t>
            </a: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While in our bound and helpless state, preventing grace breaks through and enables genuine response to God’s further grace.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Acts 16:30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Then he brought them out and said, “Sirs, what must I do to be saved?”</a:t>
            </a:r>
          </a:p>
        </p:txBody>
      </p:sp>
    </p:spTree>
    <p:extLst>
      <p:ext uri="{BB962C8B-B14F-4D97-AF65-F5344CB8AC3E}">
        <p14:creationId xmlns:p14="http://schemas.microsoft.com/office/powerpoint/2010/main" val="325410087"/>
      </p:ext>
    </p:extLst>
  </p:cSld>
  <p:clrMapOvr>
    <a:masterClrMapping/>
  </p:clrMapOvr>
  <p:transition spd="slow"/>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52. How does preventing grace re-establish the freedom of the will? </a:t>
            </a: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While in our bound and helpless state, preventing grace breaks through and enables genuine response to God’s further grace.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D&amp;D §102.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3. God’s prevenient or preventing grace refers to “the first dawning of grace in the soul,” mitigating the effects of original sin, even before we are aware of our need for God. It prevents the full consequences of humanity’s alienation from God and awakens conscience, giving an initial sense of God and the first inclinations toward life. Received prior to our ability to respond, preventing grace enables genuine response to the continuing work of God’s grace.</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321805823"/>
      </p:ext>
    </p:extLst>
  </p:cSld>
  <p:clrMapOvr>
    <a:masterClrMapping/>
  </p:clrMapOvr>
  <p:transition spd="slow"/>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53. Does God determine all human actions? </a:t>
            </a:r>
          </a:p>
        </p:txBody>
      </p:sp>
    </p:spTree>
    <p:extLst>
      <p:ext uri="{BB962C8B-B14F-4D97-AF65-F5344CB8AC3E}">
        <p14:creationId xmlns:p14="http://schemas.microsoft.com/office/powerpoint/2010/main" val="3488009489"/>
      </p:ext>
    </p:extLst>
  </p:cSld>
  <p:clrMapOvr>
    <a:masterClrMapping/>
  </p:clrMapOvr>
  <p:transition spd="slow"/>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p:txBody>
      </p:sp>
    </p:spTree>
    <p:extLst>
      <p:ext uri="{BB962C8B-B14F-4D97-AF65-F5344CB8AC3E}">
        <p14:creationId xmlns:p14="http://schemas.microsoft.com/office/powerpoint/2010/main" val="3815339808"/>
      </p:ext>
    </p:extLst>
  </p:cSld>
  <p:clrMapOvr>
    <a:masterClrMapping/>
  </p:clrMapOvr>
  <p:transition spd="slow"/>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Genesis 2:16-17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the Lord God commanded the man, saying, “You may surely eat of every tree of the garden,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of the tree of the knowledge of good and evil you shall not eat, for in the day that you eat of it you shall surely die.”</a:t>
            </a:r>
          </a:p>
        </p:txBody>
      </p:sp>
    </p:spTree>
    <p:extLst>
      <p:ext uri="{BB962C8B-B14F-4D97-AF65-F5344CB8AC3E}">
        <p14:creationId xmlns:p14="http://schemas.microsoft.com/office/powerpoint/2010/main" val="4129777243"/>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3E75E47-636C-472B-DBFD-CD2D075908CD}"/>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4: Catechism</a:t>
            </a:r>
          </a:p>
          <a:p>
            <a:pPr marL="742950" indent="-742950" eaLnBrk="1" fontAlgn="auto" hangingPunct="1">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God, the Father, the Almighty, maker of heaven and earth, of all that is, seen and unseen. </a:t>
            </a:r>
          </a:p>
          <a:p>
            <a:pPr eaLnBrk="1" fontAlgn="auto" hangingPunct="1">
              <a:defRPr/>
            </a:pPr>
            <a:r>
              <a:rPr sz="2800" i="1">
                <a:solidFill>
                  <a:schemeClr val="bg2">
                    <a:lumMod val="25000"/>
                  </a:schemeClr>
                </a:solidFill>
              </a:rPr>
              <a:t>4. How is God Almighty?</a:t>
            </a:r>
          </a:p>
          <a:p>
            <a:pPr eaLnBrk="1" fontAlgn="auto" hangingPunct="1">
              <a:defRPr/>
            </a:pPr>
            <a:r>
              <a:rPr sz="2800">
                <a:solidFill>
                  <a:schemeClr val="bg2">
                    <a:lumMod val="25000"/>
                  </a:schemeClr>
                </a:solidFill>
              </a:rPr>
              <a:t>God is infinite in power, wisdom, justice, goodness, and love.</a:t>
            </a:r>
            <a:endParaRPr sz="2800" b="1">
              <a:solidFill>
                <a:schemeClr val="bg2">
                  <a:lumMod val="25000"/>
                </a:schemeClr>
              </a:solidFill>
            </a:endParaRPr>
          </a:p>
        </p:txBody>
      </p:sp>
    </p:spTree>
    <p:extLst>
      <p:ext uri="{BB962C8B-B14F-4D97-AF65-F5344CB8AC3E}">
        <p14:creationId xmlns:p14="http://schemas.microsoft.com/office/powerpoint/2010/main" val="2199705160"/>
      </p:ext>
    </p:extLst>
  </p:cSld>
  <p:clrMapOvr>
    <a:masterClrMapping/>
  </p:clrMapOvr>
  <p:transition spd="slow"/>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Deuteronomy 30:15-20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“See, I have set before you today life and good, death and evil.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If you obey the commandments of the Lord your God that I command you today, by loving the Lord your God, by walking in his ways, and by keeping his commandments and his statutes and his rules, then you shall live and multiply, and the Lord your God will bless you in the land that you are entering to take possession of it. </a:t>
            </a:r>
          </a:p>
        </p:txBody>
      </p:sp>
    </p:spTree>
    <p:extLst>
      <p:ext uri="{BB962C8B-B14F-4D97-AF65-F5344CB8AC3E}">
        <p14:creationId xmlns:p14="http://schemas.microsoft.com/office/powerpoint/2010/main" val="564177784"/>
      </p:ext>
    </p:extLst>
  </p:cSld>
  <p:clrMapOvr>
    <a:masterClrMapping/>
  </p:clrMapOvr>
  <p:transition spd="slow"/>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Deuteronomy 30:15-20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if your heart turns away, and you will not hear, but are drawn away to worship other gods and serve them,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 declare to you today, that you shall surely perish. You shall not live long in the land that you are going over the Jordan to enter and possess.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 call heaven and earth to witness against you today, that I have set before you life and death, blessing and curse. Therefore choose life, that you and your offspring may live, </a:t>
            </a:r>
          </a:p>
        </p:txBody>
      </p:sp>
    </p:spTree>
    <p:extLst>
      <p:ext uri="{BB962C8B-B14F-4D97-AF65-F5344CB8AC3E}">
        <p14:creationId xmlns:p14="http://schemas.microsoft.com/office/powerpoint/2010/main" val="3554024863"/>
      </p:ext>
    </p:extLst>
  </p:cSld>
  <p:clrMapOvr>
    <a:masterClrMapping/>
  </p:clrMapOvr>
  <p:transition spd="slow"/>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Deuteronomy 30:15-20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loving the Lord your God, obeying his voice and holding fast to him, for he is your life and length of days, that you may dwell in the land that the Lord swore to your fathers, to Abraham, to Isaac, and to Jacob, to give them.”</a:t>
            </a:r>
          </a:p>
        </p:txBody>
      </p:sp>
    </p:spTree>
    <p:extLst>
      <p:ext uri="{BB962C8B-B14F-4D97-AF65-F5344CB8AC3E}">
        <p14:creationId xmlns:p14="http://schemas.microsoft.com/office/powerpoint/2010/main" val="714426329"/>
      </p:ext>
    </p:extLst>
  </p:cSld>
  <p:clrMapOvr>
    <a:masterClrMapping/>
  </p:clrMapOvr>
  <p:transition spd="slow"/>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Joshua 24:14-15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“Now therefore fear the Lord and serve him in sincerity and in faithfulness. Put away the gods that your fathers served beyond the River and in Egypt, and serve the Lord.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if it is evil in your eyes to serve the Lord, choose this day whom you will serve, whether the gods your fathers served in the region beyond the River, or the gods of the Amorites in whose land you dwell. But as for me and my house, we will serve the Lord.”</a:t>
            </a:r>
          </a:p>
        </p:txBody>
      </p:sp>
    </p:spTree>
    <p:extLst>
      <p:ext uri="{BB962C8B-B14F-4D97-AF65-F5344CB8AC3E}">
        <p14:creationId xmlns:p14="http://schemas.microsoft.com/office/powerpoint/2010/main" val="1343089238"/>
      </p:ext>
    </p:extLst>
  </p:cSld>
  <p:clrMapOvr>
    <a:masterClrMapping/>
  </p:clrMapOvr>
  <p:transition spd="slow"/>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2 Chronicles 7:14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if my people who are called by my name humble themselves, and pray and seek my face and turn from their wicked ways, then I will hear from heaven and will forgive their sin and heal their land.</a:t>
            </a:r>
          </a:p>
        </p:txBody>
      </p:sp>
    </p:spTree>
    <p:extLst>
      <p:ext uri="{BB962C8B-B14F-4D97-AF65-F5344CB8AC3E}">
        <p14:creationId xmlns:p14="http://schemas.microsoft.com/office/powerpoint/2010/main" val="3944059974"/>
      </p:ext>
    </p:extLst>
  </p:cSld>
  <p:clrMapOvr>
    <a:masterClrMapping/>
  </p:clrMapOvr>
  <p:transition spd="slow"/>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Isaiah 55:6-7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“Seek the Lord while he may be found;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call upon him while he is near;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let the wicked forsake his way,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the unrighteous man his thoughts;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let him return to the Lord, that he may have compassion on him,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to our God, for he will abundantly pardon.</a:t>
            </a:r>
          </a:p>
        </p:txBody>
      </p:sp>
    </p:spTree>
    <p:extLst>
      <p:ext uri="{BB962C8B-B14F-4D97-AF65-F5344CB8AC3E}">
        <p14:creationId xmlns:p14="http://schemas.microsoft.com/office/powerpoint/2010/main" val="1145699417"/>
      </p:ext>
    </p:extLst>
  </p:cSld>
  <p:clrMapOvr>
    <a:masterClrMapping/>
  </p:clrMapOvr>
  <p:transition spd="slow"/>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16:24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Then Jesus told his disciples, “If anyone would come after me, let him deny himself and take up his cross and follow me.</a:t>
            </a:r>
          </a:p>
        </p:txBody>
      </p:sp>
    </p:spTree>
    <p:extLst>
      <p:ext uri="{BB962C8B-B14F-4D97-AF65-F5344CB8AC3E}">
        <p14:creationId xmlns:p14="http://schemas.microsoft.com/office/powerpoint/2010/main" val="4009904177"/>
      </p:ext>
    </p:extLst>
  </p:cSld>
  <p:clrMapOvr>
    <a:masterClrMapping/>
  </p:clrMapOvr>
  <p:transition spd="slow"/>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Mark 1:17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Jesus said to them, “Follow me, and I will make you become fishers of men.”</a:t>
            </a:r>
          </a:p>
        </p:txBody>
      </p:sp>
    </p:spTree>
    <p:extLst>
      <p:ext uri="{BB962C8B-B14F-4D97-AF65-F5344CB8AC3E}">
        <p14:creationId xmlns:p14="http://schemas.microsoft.com/office/powerpoint/2010/main" val="565058459"/>
      </p:ext>
    </p:extLst>
  </p:cSld>
  <p:clrMapOvr>
    <a:masterClrMapping/>
  </p:clrMapOvr>
  <p:transition spd="slow"/>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1:12-13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to all who did receive him, who believed in his name, he gave the right to become children of God,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 were born, not of blood nor of the will of the flesh nor of the will of man, but of God.</a:t>
            </a:r>
          </a:p>
        </p:txBody>
      </p:sp>
    </p:spTree>
    <p:extLst>
      <p:ext uri="{BB962C8B-B14F-4D97-AF65-F5344CB8AC3E}">
        <p14:creationId xmlns:p14="http://schemas.microsoft.com/office/powerpoint/2010/main" val="2108607730"/>
      </p:ext>
    </p:extLst>
  </p:cSld>
  <p:clrMapOvr>
    <a:masterClrMapping/>
  </p:clrMapOvr>
  <p:transition spd="slow"/>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7:17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If anyone's will is to do God's will, he will know whether the teaching is from God or whether I am speaking on my own authority.</a:t>
            </a:r>
          </a:p>
        </p:txBody>
      </p:sp>
    </p:spTree>
    <p:extLst>
      <p:ext uri="{BB962C8B-B14F-4D97-AF65-F5344CB8AC3E}">
        <p14:creationId xmlns:p14="http://schemas.microsoft.com/office/powerpoint/2010/main" val="3846075877"/>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4. How is God Almighty?</a:t>
            </a:r>
          </a:p>
          <a:p>
            <a:pPr>
              <a:spcBef>
                <a:spcPts val="0"/>
              </a:spcBef>
              <a:defRPr/>
            </a:pPr>
            <a:r>
              <a:rPr lang="en-US" sz="280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a:solidFill>
                  <a:schemeClr val="bg2">
                    <a:lumMod val="25000"/>
                  </a:schemeClr>
                </a:solidFill>
              </a:rPr>
              <a:t>Job 12:13</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“With God are wisdom and might;</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he has counsel and understanding.”</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4235401498"/>
      </p:ext>
    </p:extLst>
  </p:cSld>
  <p:clrMapOvr>
    <a:masterClrMapping/>
  </p:clrMapOvr>
  <p:transition spd="slow"/>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10:8-9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what does it say? “The word is near you, in your mouth and in your heart” (that is, the word of faith that we proclaim);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because, if you confess with your mouth that Jesus is Lord and believe in your heart that God raised him from the dead, you will be saved.</a:t>
            </a:r>
          </a:p>
        </p:txBody>
      </p:sp>
    </p:spTree>
    <p:extLst>
      <p:ext uri="{BB962C8B-B14F-4D97-AF65-F5344CB8AC3E}">
        <p14:creationId xmlns:p14="http://schemas.microsoft.com/office/powerpoint/2010/main" val="409228016"/>
      </p:ext>
    </p:extLst>
  </p:cSld>
  <p:clrMapOvr>
    <a:masterClrMapping/>
  </p:clrMapOvr>
  <p:transition spd="slow"/>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10:13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No temptation has overtaken you that is not common to man. God is faithful, and he will not let you be tempted beyond your ability, but with the temptation he will also provide the way of escape, that you may be able to endure it.</a:t>
            </a:r>
          </a:p>
        </p:txBody>
      </p:sp>
    </p:spTree>
    <p:extLst>
      <p:ext uri="{BB962C8B-B14F-4D97-AF65-F5344CB8AC3E}">
        <p14:creationId xmlns:p14="http://schemas.microsoft.com/office/powerpoint/2010/main" val="3151122205"/>
      </p:ext>
    </p:extLst>
  </p:cSld>
  <p:clrMapOvr>
    <a:masterClrMapping/>
  </p:clrMapOvr>
  <p:transition spd="slow"/>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2 Peter 3:9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Lord is not slow to fulfill his promise as some count slowness, but is patient toward you, not wishing that any should perish, but that all should reach repentance.</a:t>
            </a:r>
          </a:p>
        </p:txBody>
      </p:sp>
    </p:spTree>
    <p:extLst>
      <p:ext uri="{BB962C8B-B14F-4D97-AF65-F5344CB8AC3E}">
        <p14:creationId xmlns:p14="http://schemas.microsoft.com/office/powerpoint/2010/main" val="941772084"/>
      </p:ext>
    </p:extLst>
  </p:cSld>
  <p:clrMapOvr>
    <a:masterClrMapping/>
  </p:clrMapOvr>
  <p:transition spd="slow"/>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Revelation 3:20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Behold, I stand at the door and knock. If anyone hears my voice and opens the door, I will come in to him and eat with him, and he with me.</a:t>
            </a:r>
          </a:p>
        </p:txBody>
      </p:sp>
    </p:spTree>
    <p:extLst>
      <p:ext uri="{BB962C8B-B14F-4D97-AF65-F5344CB8AC3E}">
        <p14:creationId xmlns:p14="http://schemas.microsoft.com/office/powerpoint/2010/main" val="3892812262"/>
      </p:ext>
    </p:extLst>
  </p:cSld>
  <p:clrMapOvr>
    <a:masterClrMapping/>
  </p:clrMapOvr>
  <p:transition spd="slow"/>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53. Does God determine all human actions?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Influenced and empowered by the Holy Spirit, humans are responsible in freedom to exercise their wills for good.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err="1">
                <a:ln>
                  <a:noFill/>
                </a:ln>
                <a:solidFill>
                  <a:srgbClr val="000000"/>
                </a:solidFill>
                <a:effectLst/>
                <a:uLnTx/>
                <a:uFillTx/>
                <a:latin typeface="Segoe UI"/>
                <a:ea typeface="Times New Roman" panose="02020603050405020304" pitchFamily="18" charset="0"/>
                <a:cs typeface="+mn-cs"/>
              </a:rPr>
              <a:t>CoF</a:t>
            </a: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Article VII – Sin and Free Will</a:t>
            </a:r>
            <a:endParaRPr lang="en-US" sz="2700">
              <a:solidFill>
                <a:srgbClr val="000000"/>
              </a:solidFill>
              <a:effectLst>
                <a:outerShdw blurRad="38100" dist="38100" dir="2700000" algn="tl">
                  <a:srgbClr val="000000">
                    <a:alpha val="43137"/>
                  </a:srgbClr>
                </a:outerShdw>
              </a:effectLst>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We believe man is fallen from righteousness and, apart from the grace of our Lord Jesus Christ, is destitute of holiness and inclined to evil. Except a man be born again, he cannot see the Kingdom of God. In his own strength, without divine grace, man cannot do good works pleasing and acceptable to God. We believe, however, man influenced and empowered by the Holy Spirit is responsible in freedom to exercise his will for good.</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705869648"/>
      </p:ext>
    </p:extLst>
  </p:cSld>
  <p:clrMapOvr>
    <a:masterClrMapping/>
  </p:clrMapOvr>
  <p:transition spd="slow"/>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54. What is Salvation? </a:t>
            </a:r>
          </a:p>
        </p:txBody>
      </p:sp>
    </p:spTree>
    <p:extLst>
      <p:ext uri="{BB962C8B-B14F-4D97-AF65-F5344CB8AC3E}">
        <p14:creationId xmlns:p14="http://schemas.microsoft.com/office/powerpoint/2010/main" val="3343317097"/>
      </p:ext>
    </p:extLst>
  </p:cSld>
  <p:clrMapOvr>
    <a:masterClrMapping/>
  </p:clrMapOvr>
  <p:transition spd="slow"/>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54. What is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salvation, we mean, more than the promise of eternal life, but a present deliverance from sin, a restoration of the soul to its original purity; a recovery of the divine nature; in righteousness and true holiness, in justice, mercy and truth. </a:t>
            </a:r>
          </a:p>
        </p:txBody>
      </p:sp>
    </p:spTree>
    <p:extLst>
      <p:ext uri="{BB962C8B-B14F-4D97-AF65-F5344CB8AC3E}">
        <p14:creationId xmlns:p14="http://schemas.microsoft.com/office/powerpoint/2010/main" val="814152102"/>
      </p:ext>
    </p:extLst>
  </p:cSld>
  <p:clrMapOvr>
    <a:masterClrMapping/>
  </p:clrMapOvr>
  <p:transition spd="slow"/>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54. What is Salvation?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salvation, we mean, more than the promise of eternal life, but a present deliverance from sin, a restoration of the soul to its original purity; a recovery of the divine nature; in righteousness and true holiness, in justice, mercy and truth.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5:10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if while we were enemies we were reconciled to God by the death of his Son, much more, now that we are reconciled, shall we be saved by his life.</a:t>
            </a:r>
          </a:p>
        </p:txBody>
      </p:sp>
    </p:spTree>
    <p:extLst>
      <p:ext uri="{BB962C8B-B14F-4D97-AF65-F5344CB8AC3E}">
        <p14:creationId xmlns:p14="http://schemas.microsoft.com/office/powerpoint/2010/main" val="1687800093"/>
      </p:ext>
    </p:extLst>
  </p:cSld>
  <p:clrMapOvr>
    <a:masterClrMapping/>
  </p:clrMapOvr>
  <p:transition spd="slow"/>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54. What is Salvation?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salvation, we mean, more than the promise of eternal life, but a present deliverance from sin, a restoration of the soul to its original purity; a recovery of the divine nature; in righteousness and true holiness, in justice, mercy and truth.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2 Corinthians 5:17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Therefore, if anyone is in Christ, he is a new creation. The old has passed away; behold, the new has come.</a:t>
            </a:r>
          </a:p>
        </p:txBody>
      </p:sp>
    </p:spTree>
    <p:extLst>
      <p:ext uri="{BB962C8B-B14F-4D97-AF65-F5344CB8AC3E}">
        <p14:creationId xmlns:p14="http://schemas.microsoft.com/office/powerpoint/2010/main" val="1232967480"/>
      </p:ext>
    </p:extLst>
  </p:cSld>
  <p:clrMapOvr>
    <a:masterClrMapping/>
  </p:clrMapOvr>
  <p:transition spd="slow"/>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54. What is Salvation? </a:t>
            </a:r>
          </a:p>
          <a:p>
            <a:pPr eaLnBrk="1" fontAlgn="auto" hangingPunct="1">
              <a:spcBef>
                <a:spcPts val="0"/>
              </a:spcBef>
              <a:spcAft>
                <a:spcPts val="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salvation, we mean, more than the promise of eternal life, but a present deliverance from sin, a restoration of the soul to its original purity; a recovery of the divine nature; in righteousness and true holiness, in justice, mercy and truth.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5:22-25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the fruit of the Spirit is love, joy, peace, patience, kindness, goodness, faithfulness,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gentleness, self-control; against such things there is no law.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those who belong to Christ Jesus have crucified the flesh with its passions and desires.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If we live by the Spirit, let us also keep in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step with the Spirit.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751618054"/>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4. How is God Almighty?</a:t>
            </a:r>
          </a:p>
          <a:p>
            <a:pPr>
              <a:spcBef>
                <a:spcPts val="0"/>
              </a:spcBef>
              <a:defRPr/>
            </a:pPr>
            <a:r>
              <a:rPr lang="en-US" sz="280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a:solidFill>
                  <a:schemeClr val="bg2">
                    <a:lumMod val="25000"/>
                  </a:schemeClr>
                </a:solidFill>
              </a:rPr>
              <a:t>Job 42:2</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“I know that you can do all things,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and that no purpose of yours can be thwarted.”</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579648987"/>
      </p:ext>
    </p:extLst>
  </p:cSld>
  <p:clrMapOvr>
    <a:masterClrMapping/>
  </p:clrMapOvr>
  <p:transition spd="slow"/>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54. What is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salvation, we mean, more than the promise of eternal life, but a present deliverance from sin, a restoration of the soul to its original purity; a recovery of the divine nature; in righteousness and true holiness, in justice, mercy and truth.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Titus 2:11-12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the grace of God has appeared, bringing salvation for all people,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training us to renounce ungodliness and worldly passions, and to live self-controlled, upright, and godly lives in the present age,</a:t>
            </a:r>
          </a:p>
        </p:txBody>
      </p:sp>
    </p:spTree>
    <p:extLst>
      <p:ext uri="{BB962C8B-B14F-4D97-AF65-F5344CB8AC3E}">
        <p14:creationId xmlns:p14="http://schemas.microsoft.com/office/powerpoint/2010/main" val="1899473403"/>
      </p:ext>
    </p:extLst>
  </p:cSld>
  <p:clrMapOvr>
    <a:masterClrMapping/>
  </p:clrMapOvr>
  <p:transition spd="slow"/>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54. What is Salvation?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salvation, we mean, more than the promise of eternal life, but a present deliverance from sin, a restoration of the soul to its original purity; a recovery of the divine nature; in righteousness and true holiness, in justice, mercy and truth.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Titus 3:5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he saved us, not because of works done by us in righteousness, but according to his own mercy, by the washing of regeneration and renewal of the Holy Spirit,</a:t>
            </a:r>
          </a:p>
        </p:txBody>
      </p:sp>
    </p:spTree>
    <p:extLst>
      <p:ext uri="{BB962C8B-B14F-4D97-AF65-F5344CB8AC3E}">
        <p14:creationId xmlns:p14="http://schemas.microsoft.com/office/powerpoint/2010/main" val="985043605"/>
      </p:ext>
    </p:extLst>
  </p:cSld>
  <p:clrMapOvr>
    <a:masterClrMapping/>
  </p:clrMapOvr>
  <p:transition spd="slow"/>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54. What is Salvation?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salvation, we mean, more than the promise of eternal life, but a present deliverance from sin, a restoration of the soul to its original purity; a recovery of the divine nature; in righteousness and true holiness, in justice, mercy and truth.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Peter 2:24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He himself bore our sins in his body on the tree, that we might die to sin and live to righteousness. By his wounds you have been healed.</a:t>
            </a:r>
          </a:p>
        </p:txBody>
      </p:sp>
    </p:spTree>
    <p:extLst>
      <p:ext uri="{BB962C8B-B14F-4D97-AF65-F5344CB8AC3E}">
        <p14:creationId xmlns:p14="http://schemas.microsoft.com/office/powerpoint/2010/main" val="891462341"/>
      </p:ext>
    </p:extLst>
  </p:cSld>
  <p:clrMapOvr>
    <a:masterClrMapping/>
  </p:clrMapOvr>
  <p:transition spd="slow"/>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54. What is Salvation?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salvation, we mean, more than the promise of eternal life, but a present deliverance from sin, a restoration of the soul to its original purity; a recovery of the divine nature; in righteousness and true holiness, in justice, mercy and truth.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John 1:9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If we confess our sins, he is faithful and just to forgive us our sins and to cleanse us from all unrighteousness.</a:t>
            </a:r>
          </a:p>
        </p:txBody>
      </p:sp>
    </p:spTree>
    <p:extLst>
      <p:ext uri="{BB962C8B-B14F-4D97-AF65-F5344CB8AC3E}">
        <p14:creationId xmlns:p14="http://schemas.microsoft.com/office/powerpoint/2010/main" val="3260123632"/>
      </p:ext>
    </p:extLst>
  </p:cSld>
  <p:clrMapOvr>
    <a:masterClrMapping/>
  </p:clrMapOvr>
  <p:transition spd="slow"/>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54. What is Salvation?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salvation, we mean, more than the promise of eternal life, but a present deliverance from sin, a restoration of the soul to its original purity; a recovery of the divine nature; in righteousness and true holiness, in justice, mercy and truth.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John 2:2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He is the propitiation for our sins, and not for ours only but also for the sins of the whole world.</a:t>
            </a:r>
          </a:p>
        </p:txBody>
      </p:sp>
    </p:spTree>
    <p:extLst>
      <p:ext uri="{BB962C8B-B14F-4D97-AF65-F5344CB8AC3E}">
        <p14:creationId xmlns:p14="http://schemas.microsoft.com/office/powerpoint/2010/main" val="3784489166"/>
      </p:ext>
    </p:extLst>
  </p:cSld>
  <p:clrMapOvr>
    <a:masterClrMapping/>
  </p:clrMapOvr>
  <p:transition spd="slow"/>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55. How does God lead us to repentance? </a:t>
            </a:r>
          </a:p>
        </p:txBody>
      </p:sp>
    </p:spTree>
    <p:extLst>
      <p:ext uri="{BB962C8B-B14F-4D97-AF65-F5344CB8AC3E}">
        <p14:creationId xmlns:p14="http://schemas.microsoft.com/office/powerpoint/2010/main" val="3433979696"/>
      </p:ext>
    </p:extLst>
  </p:cSld>
  <p:clrMapOvr>
    <a:masterClrMapping/>
  </p:clrMapOvr>
  <p:transition spd="slow"/>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55. How does God lead us to repentance?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convincing grace awakens in us a desire to flee the wrath to come and enables us to begin to fear God and work righteousness. </a:t>
            </a:r>
          </a:p>
        </p:txBody>
      </p:sp>
    </p:spTree>
    <p:extLst>
      <p:ext uri="{BB962C8B-B14F-4D97-AF65-F5344CB8AC3E}">
        <p14:creationId xmlns:p14="http://schemas.microsoft.com/office/powerpoint/2010/main" val="2831174584"/>
      </p:ext>
    </p:extLst>
  </p:cSld>
  <p:clrMapOvr>
    <a:masterClrMapping/>
  </p:clrMapOvr>
  <p:transition spd="slow"/>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55. How does God lead us to repentance?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convincing grace awakens in us a desire to flee the wrath to come and enables us to begin to fear God and work righteousness.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Hosea 6:1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“Come, let us return to the Lord;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for he has torn us, that he may heal us;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he has struck us down, and he will bind us up.</a:t>
            </a:r>
          </a:p>
        </p:txBody>
      </p:sp>
    </p:spTree>
    <p:extLst>
      <p:ext uri="{BB962C8B-B14F-4D97-AF65-F5344CB8AC3E}">
        <p14:creationId xmlns:p14="http://schemas.microsoft.com/office/powerpoint/2010/main" val="656798562"/>
      </p:ext>
    </p:extLst>
  </p:cSld>
  <p:clrMapOvr>
    <a:masterClrMapping/>
  </p:clrMapOvr>
  <p:transition spd="slow"/>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55. How does God lead us to repentance?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convincing grace awakens in us a desire to flee the wrath to come and enables us to begin to fear God and work righteousness.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Micah 4:1-2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It shall come to pass in the latter days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that the mountain of the house of the Lord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shall be established as the highest of the mountains,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it shall be lifted up above the hills;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peoples shall flow to it,</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862898378"/>
      </p:ext>
    </p:extLst>
  </p:cSld>
  <p:clrMapOvr>
    <a:masterClrMapping/>
  </p:clrMapOvr>
  <p:transition spd="slow"/>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55. How does God lead us to repentance?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convincing grace awakens in us a desire to flee the wrath to come and enables us to begin to fear God and work righteousness.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Micah 4:1-2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many nations shall come, and say: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“Come, let us go up to the mountain of the Lord,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to the house of the God of Jacob,</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that he may teach us his ways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that we may walk in his paths.”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out of Zion shall go forth the law,</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the word of the Lord from Jerusalem.</a:t>
            </a:r>
          </a:p>
        </p:txBody>
      </p:sp>
    </p:spTree>
    <p:extLst>
      <p:ext uri="{BB962C8B-B14F-4D97-AF65-F5344CB8AC3E}">
        <p14:creationId xmlns:p14="http://schemas.microsoft.com/office/powerpoint/2010/main" val="1796311089"/>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4. How is God Almighty?</a:t>
            </a:r>
          </a:p>
          <a:p>
            <a:pPr>
              <a:spcBef>
                <a:spcPts val="0"/>
              </a:spcBef>
              <a:defRPr/>
            </a:pPr>
            <a:r>
              <a:rPr lang="en-US" sz="280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a:solidFill>
                  <a:schemeClr val="bg2">
                    <a:lumMod val="25000"/>
                  </a:schemeClr>
                </a:solidFill>
              </a:rPr>
              <a:t>Psalm 89:14</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Righteousness and justice are the foundation of your throne;</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steadfast love and faithfulness go before you.</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2116794195"/>
      </p:ext>
    </p:extLst>
  </p:cSld>
  <p:clrMapOvr>
    <a:masterClrMapping/>
  </p:clrMapOvr>
  <p:transition spd="slow"/>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55. How does God lead us to repentance?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convincing grace awakens in us a desire to flee the wrath to come and enables us to begin to fear God and work righteousness.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Habakkuk 2:4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“Behold, his soul is puffed up; it is not upright within him,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but the righteous shall live by his faith.</a:t>
            </a:r>
          </a:p>
        </p:txBody>
      </p:sp>
    </p:spTree>
    <p:extLst>
      <p:ext uri="{BB962C8B-B14F-4D97-AF65-F5344CB8AC3E}">
        <p14:creationId xmlns:p14="http://schemas.microsoft.com/office/powerpoint/2010/main" val="4260640669"/>
      </p:ext>
    </p:extLst>
  </p:cSld>
  <p:clrMapOvr>
    <a:masterClrMapping/>
  </p:clrMapOvr>
  <p:transition spd="slow"/>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55. How does God lead us to repentance?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convincing grace awakens in us a desire to flee the wrath to come and enables us to begin to fear God and work righteousness.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Zechariah 8:20-23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“Thus says the Lord of hosts: Peoples shall yet come, even the inhabitants of many cities.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inhabitants of one city shall go to another, saying, ‘Let us go at once to entreat the favor of the Lord and to seek the Lord of hosts; I myself am going.’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Many peoples and strong nations shall come to seek the Lord of hosts in Jerusalem and to entreat the favor of the Lord. </a:t>
            </a:r>
          </a:p>
        </p:txBody>
      </p:sp>
    </p:spTree>
    <p:extLst>
      <p:ext uri="{BB962C8B-B14F-4D97-AF65-F5344CB8AC3E}">
        <p14:creationId xmlns:p14="http://schemas.microsoft.com/office/powerpoint/2010/main" val="647188362"/>
      </p:ext>
    </p:extLst>
  </p:cSld>
  <p:clrMapOvr>
    <a:masterClrMapping/>
  </p:clrMapOvr>
  <p:transition spd="slow"/>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55. How does God lead us to repentance?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convincing grace awakens in us a desire to flee the wrath to come and enables us to begin to fear God and work righteousness.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Zechariah 8:20-23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Thus says the Lord of hosts: In those days ten men from the nations of every tongue shall take hold of the robe of a Jew, saying, ‘Let us go with you, for we have heard that God is with you.’”</a:t>
            </a:r>
          </a:p>
        </p:txBody>
      </p:sp>
    </p:spTree>
    <p:extLst>
      <p:ext uri="{BB962C8B-B14F-4D97-AF65-F5344CB8AC3E}">
        <p14:creationId xmlns:p14="http://schemas.microsoft.com/office/powerpoint/2010/main" val="2936095855"/>
      </p:ext>
    </p:extLst>
  </p:cSld>
  <p:clrMapOvr>
    <a:masterClrMapping/>
  </p:clrMapOvr>
  <p:transition spd="slow"/>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55. How does God lead us to repentance?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convincing grace awakens in us a desire to flee the wrath to come and enables us to begin to fear God and work righteousness.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16:8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when he comes, he will convict the world concerning sin and righteousness and judgment:</a:t>
            </a:r>
          </a:p>
        </p:txBody>
      </p:sp>
    </p:spTree>
    <p:extLst>
      <p:ext uri="{BB962C8B-B14F-4D97-AF65-F5344CB8AC3E}">
        <p14:creationId xmlns:p14="http://schemas.microsoft.com/office/powerpoint/2010/main" val="1657927050"/>
      </p:ext>
    </p:extLst>
  </p:cSld>
  <p:clrMapOvr>
    <a:masterClrMapping/>
  </p:clrMapOvr>
  <p:transition spd="slow"/>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55. How does God lead us to repentance?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convincing grace awakens in us a desire to flee the wrath to come and enables us to begin to fear God and work righteousness.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2:4-5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God, being rich in mercy, because of the great love with which he loved us,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even when we were dead in our trespasses, made us alive together with Christ—by grace you have been saved—</a:t>
            </a:r>
          </a:p>
        </p:txBody>
      </p:sp>
    </p:spTree>
    <p:extLst>
      <p:ext uri="{BB962C8B-B14F-4D97-AF65-F5344CB8AC3E}">
        <p14:creationId xmlns:p14="http://schemas.microsoft.com/office/powerpoint/2010/main" val="3674992594"/>
      </p:ext>
    </p:extLst>
  </p:cSld>
  <p:clrMapOvr>
    <a:masterClrMapping/>
  </p:clrMapOvr>
  <p:transition spd="slow"/>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55. How does God lead us to repentance?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convincing grace awakens in us a desire to flee the wrath to come and enables us to begin to fear God and work righteousness.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Corinthians 7:9-10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As it is, I rejoice, not because you were grieved, but because you were grieved into repenting. For you felt a godly grief, so that you suffered no loss through us.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godly grief produces a repentance that leads to salvation without regret, whereas worldly grief produces death.</a:t>
            </a:r>
          </a:p>
        </p:txBody>
      </p:sp>
    </p:spTree>
    <p:extLst>
      <p:ext uri="{BB962C8B-B14F-4D97-AF65-F5344CB8AC3E}">
        <p14:creationId xmlns:p14="http://schemas.microsoft.com/office/powerpoint/2010/main" val="1180306808"/>
      </p:ext>
    </p:extLst>
  </p:cSld>
  <p:clrMapOvr>
    <a:masterClrMapping/>
  </p:clrMapOvr>
  <p:transition spd="slow"/>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55. How does God lead us to repentance?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convincing grace awakens in us a desire to flee the wrath to come and enables us to begin to fear God and work righteousness.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Hebrews 13:18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Pray for us, for we are sure that we have a clear conscience, desiring to act honorably in all things.</a:t>
            </a:r>
          </a:p>
        </p:txBody>
      </p:sp>
    </p:spTree>
    <p:extLst>
      <p:ext uri="{BB962C8B-B14F-4D97-AF65-F5344CB8AC3E}">
        <p14:creationId xmlns:p14="http://schemas.microsoft.com/office/powerpoint/2010/main" val="1241937365"/>
      </p:ext>
    </p:extLst>
  </p:cSld>
  <p:clrMapOvr>
    <a:masterClrMapping/>
  </p:clrMapOvr>
  <p:transition spd="slow"/>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55. How does God lead us to repentance?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convincing grace awakens in us a desire to flee the wrath to come and enables us to begin to fear God and work righteousness. </a:t>
            </a: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D&amp;D §102</a:t>
            </a:r>
          </a:p>
          <a:p>
            <a:pPr eaLnBrk="1" fontAlgn="auto" hangingPunct="1">
              <a:spcBef>
                <a:spcPts val="0"/>
              </a:spcBef>
              <a:spcAft>
                <a:spcPts val="600"/>
              </a:spcAf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4. God’s convincing grace leads us to what the Bible terms “repentance,” awakening in us a desire to “flee the wrath to come” and enabling us to begin to “fear God and work righteousness.”</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969226361"/>
      </p:ext>
    </p:extLst>
  </p:cSld>
  <p:clrMapOvr>
    <a:masterClrMapping/>
  </p:clrMapOvr>
  <p:transition spd="slow"/>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56. How does God reconcile us to himself? </a:t>
            </a:r>
          </a:p>
        </p:txBody>
      </p:sp>
    </p:spTree>
    <p:extLst>
      <p:ext uri="{BB962C8B-B14F-4D97-AF65-F5344CB8AC3E}">
        <p14:creationId xmlns:p14="http://schemas.microsoft.com/office/powerpoint/2010/main" val="3675059573"/>
      </p:ext>
    </p:extLst>
  </p:cSld>
  <p:clrMapOvr>
    <a:masterClrMapping/>
  </p:clrMapOvr>
  <p:transition spd="slow"/>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56. How does God reconcile us to himself?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justifying grace works by faith to bring reconciliation to God through the atoning sacrifice of Jesus Christ. </a:t>
            </a:r>
          </a:p>
        </p:txBody>
      </p:sp>
    </p:spTree>
    <p:extLst>
      <p:ext uri="{BB962C8B-B14F-4D97-AF65-F5344CB8AC3E}">
        <p14:creationId xmlns:p14="http://schemas.microsoft.com/office/powerpoint/2010/main" val="1536451265"/>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4. How is God Almighty?</a:t>
            </a:r>
          </a:p>
          <a:p>
            <a:pPr>
              <a:spcBef>
                <a:spcPts val="0"/>
              </a:spcBef>
              <a:defRPr/>
            </a:pPr>
            <a:r>
              <a:rPr lang="en-US" sz="280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a:solidFill>
                  <a:schemeClr val="bg2">
                    <a:lumMod val="25000"/>
                  </a:schemeClr>
                </a:solidFill>
              </a:rPr>
              <a:t>Psalm 107:1</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Oh give thanks to the Lord, for he is good,</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for his steadfast love endures forever!</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2582231393"/>
      </p:ext>
    </p:extLst>
  </p:cSld>
  <p:clrMapOvr>
    <a:masterClrMapping/>
  </p:clrMapOvr>
  <p:transition spd="slow"/>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56. How does God reconcile us to himself?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justifying grace works by faith to bring reconciliation to God through the atoning sacrifice of Jesus Christ.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Isaiah 53:4-6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Surely he has borne our griefs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carried our sorrows;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yet we esteemed him stricken,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smitten by God, and afflicted.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he was pierced for our transgressions;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he was crushed for our iniquities;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700827487"/>
      </p:ext>
    </p:extLst>
  </p:cSld>
  <p:clrMapOvr>
    <a:masterClrMapping/>
  </p:clrMapOvr>
  <p:transition spd="slow"/>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56. How does God reconcile us to himself?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justifying grace works by faith to bring reconciliation to God through the atoning sacrifice of Jesus Christ.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Isaiah 53:4-6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upon him was the chastisement that brought us peace,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with his wounds we are healed.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All we like sheep have gone astray;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we have turned—every one—to his own way;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the Lord has laid on him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the iniquity of us all.</a:t>
            </a:r>
          </a:p>
        </p:txBody>
      </p:sp>
    </p:spTree>
    <p:extLst>
      <p:ext uri="{BB962C8B-B14F-4D97-AF65-F5344CB8AC3E}">
        <p14:creationId xmlns:p14="http://schemas.microsoft.com/office/powerpoint/2010/main" val="958283708"/>
      </p:ext>
    </p:extLst>
  </p:cSld>
  <p:clrMapOvr>
    <a:masterClrMapping/>
  </p:clrMapOvr>
  <p:transition spd="slow"/>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56. How does God reconcile us to himself?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justifying grace works by faith to bring reconciliation to God through the atoning sacrifice of Jesus Christ.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Isaiah 53:12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Therefore I will divide him a portion with the many,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he shall divide the spoil with the strong,</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because he poured out his soul to death</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was numbered with the transgressors;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yet he bore the sin of many,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makes intercession for the transgressors.</a:t>
            </a:r>
          </a:p>
        </p:txBody>
      </p:sp>
    </p:spTree>
    <p:extLst>
      <p:ext uri="{BB962C8B-B14F-4D97-AF65-F5344CB8AC3E}">
        <p14:creationId xmlns:p14="http://schemas.microsoft.com/office/powerpoint/2010/main" val="3552966089"/>
      </p:ext>
    </p:extLst>
  </p:cSld>
  <p:clrMapOvr>
    <a:masterClrMapping/>
  </p:clrMapOvr>
  <p:transition spd="slow"/>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56. How does God reconcile us to himself?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justifying grace works by faith to bring reconciliation to God through the atoning sacrifice of Jesus Christ.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3:16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God so loved the world, that he gave his only Son, that whoever believes in him should not perish but have eternal life.”</a:t>
            </a:r>
          </a:p>
        </p:txBody>
      </p:sp>
    </p:spTree>
    <p:extLst>
      <p:ext uri="{BB962C8B-B14F-4D97-AF65-F5344CB8AC3E}">
        <p14:creationId xmlns:p14="http://schemas.microsoft.com/office/powerpoint/2010/main" val="3228473293"/>
      </p:ext>
    </p:extLst>
  </p:cSld>
  <p:clrMapOvr>
    <a:masterClrMapping/>
  </p:clrMapOvr>
  <p:transition spd="slow"/>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56. How does God reconcile us to himself?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justifying grace works by faith to bring reconciliation to God through the atoning sacrifice of Jesus Christ.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5:10-11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if while we were enemies we were reconciled to God by the death of his Son, much more, now that we are reconciled, shall we be saved by his life.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More than that, we also rejoice in God through our Lord Jesus Christ, through whom we have now received reconciliation.</a:t>
            </a:r>
          </a:p>
        </p:txBody>
      </p:sp>
    </p:spTree>
    <p:extLst>
      <p:ext uri="{BB962C8B-B14F-4D97-AF65-F5344CB8AC3E}">
        <p14:creationId xmlns:p14="http://schemas.microsoft.com/office/powerpoint/2010/main" val="1225338937"/>
      </p:ext>
    </p:extLst>
  </p:cSld>
  <p:clrMapOvr>
    <a:masterClrMapping/>
  </p:clrMapOvr>
  <p:transition spd="slow"/>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56. How does God reconcile us to himself?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justifying grace works by faith to bring reconciliation to God through the atoning sacrifice of Jesus Christ.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Corinthians 5:18-19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All this is from God, who through Christ reconciled us to himself and gave us the ministry of reconciliation;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that is, in Christ God was reconciling the world to himself, not counting their trespasses against them, and entrusting to us the message of reconciliation.</a:t>
            </a:r>
          </a:p>
        </p:txBody>
      </p:sp>
    </p:spTree>
    <p:extLst>
      <p:ext uri="{BB962C8B-B14F-4D97-AF65-F5344CB8AC3E}">
        <p14:creationId xmlns:p14="http://schemas.microsoft.com/office/powerpoint/2010/main" val="1290782296"/>
      </p:ext>
    </p:extLst>
  </p:cSld>
  <p:clrMapOvr>
    <a:masterClrMapping/>
  </p:clrMapOvr>
  <p:transition spd="slow"/>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56. How does God reconcile us to himself?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justifying grace works by faith to bring reconciliation to God through the atoning sacrifice of Jesus Christ.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2:13-16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now in Christ Jesus you who once were far off have been brought near by the blood of Christ.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he himself is our peace, who has made us both one and has broken down in his flesh the dividing wall of hostility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by abolishing the law of commandments expressed in ordinances, that he might create in himself one new man in place of the two, so making peace,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might reconcile us both to God in one body through the cross, thereby killing the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hostility.</a:t>
            </a:r>
          </a:p>
        </p:txBody>
      </p:sp>
    </p:spTree>
    <p:extLst>
      <p:ext uri="{BB962C8B-B14F-4D97-AF65-F5344CB8AC3E}">
        <p14:creationId xmlns:p14="http://schemas.microsoft.com/office/powerpoint/2010/main" val="3490536059"/>
      </p:ext>
    </p:extLst>
  </p:cSld>
  <p:clrMapOvr>
    <a:masterClrMapping/>
  </p:clrMapOvr>
  <p:transition spd="slow"/>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56. How does God reconcile us to himself?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justifying grace works by faith to bring reconciliation to God through the atoning sacrifice of Jesus Christ.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Colossians 1:19-20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in him all the fullness of God was pleased to dwell,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through him to reconcile to himself all things, whether on earth or in heaven, making peace by the blood of his cross.</a:t>
            </a:r>
          </a:p>
        </p:txBody>
      </p:sp>
    </p:spTree>
    <p:extLst>
      <p:ext uri="{BB962C8B-B14F-4D97-AF65-F5344CB8AC3E}">
        <p14:creationId xmlns:p14="http://schemas.microsoft.com/office/powerpoint/2010/main" val="3347812694"/>
      </p:ext>
    </p:extLst>
  </p:cSld>
  <p:clrMapOvr>
    <a:masterClrMapping/>
  </p:clrMapOvr>
  <p:transition spd="slow"/>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56. How does God reconcile us to himself?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justifying grace works by faith to bring reconciliation to God through the atoning sacrifice of Jesus Christ.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Hebrews 2:17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Therefore he had to be made like his brothers in every respect, so that he might become a merciful and faithful high priest in the service of God, to make propitiation for the sins of the people.</a:t>
            </a:r>
          </a:p>
        </p:txBody>
      </p:sp>
    </p:spTree>
    <p:extLst>
      <p:ext uri="{BB962C8B-B14F-4D97-AF65-F5344CB8AC3E}">
        <p14:creationId xmlns:p14="http://schemas.microsoft.com/office/powerpoint/2010/main" val="4073591575"/>
      </p:ext>
    </p:extLst>
  </p:cSld>
  <p:clrMapOvr>
    <a:masterClrMapping/>
  </p:clrMapOvr>
  <p:transition spd="slow"/>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56. How does God reconcile us to himself?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justifying grace works by faith to bring reconciliation to God through the atoning sacrifice of Jesus Christ.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D&amp;D §102</a:t>
            </a:r>
          </a:p>
          <a:p>
            <a:pPr eaLnBrk="1" fontAlgn="auto" hangingPunct="1">
              <a:spcBef>
                <a:spcPts val="0"/>
              </a:spcBef>
              <a:spcAft>
                <a:spcPts val="600"/>
              </a:spcAf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5. God’s justifying grace works by faith to bring reconciliation to God through the atoning sacrifice of Jesus Christ, what God does for us. It is pardon for sin and ordinarily results in assurance, “God’s Spirit witnessing with our spirit that we are children of God.”</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468985253"/>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4. How is God Almighty?</a:t>
            </a:r>
          </a:p>
          <a:p>
            <a:pPr>
              <a:spcBef>
                <a:spcPts val="0"/>
              </a:spcBef>
              <a:defRPr/>
            </a:pPr>
            <a:r>
              <a:rPr lang="en-US" sz="280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a:solidFill>
                  <a:schemeClr val="bg2">
                    <a:lumMod val="25000"/>
                  </a:schemeClr>
                </a:solidFill>
              </a:rPr>
              <a:t>Isaiah 55:9</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For as the heavens are higher than the earth,</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so are my ways higher than your ways</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and my thoughts than your thoughts.</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1653390708"/>
      </p:ext>
    </p:extLst>
  </p:cSld>
  <p:clrMapOvr>
    <a:masterClrMapping/>
  </p:clrMapOvr>
  <p:transition spd="slow"/>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57. Is Christ’s atoning sacrifice for all humanity? </a:t>
            </a:r>
          </a:p>
        </p:txBody>
      </p:sp>
    </p:spTree>
    <p:extLst>
      <p:ext uri="{BB962C8B-B14F-4D97-AF65-F5344CB8AC3E}">
        <p14:creationId xmlns:p14="http://schemas.microsoft.com/office/powerpoint/2010/main" val="1290067532"/>
      </p:ext>
    </p:extLst>
  </p:cSld>
  <p:clrMapOvr>
    <a:masterClrMapping/>
  </p:clrMapOvr>
  <p:transition spd="slow"/>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p:txBody>
      </p:sp>
    </p:spTree>
    <p:extLst>
      <p:ext uri="{BB962C8B-B14F-4D97-AF65-F5344CB8AC3E}">
        <p14:creationId xmlns:p14="http://schemas.microsoft.com/office/powerpoint/2010/main" val="840813593"/>
      </p:ext>
    </p:extLst>
  </p:cSld>
  <p:clrMapOvr>
    <a:masterClrMapping/>
  </p:clrMapOvr>
  <p:transition spd="slow"/>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Genesis 12:3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 will bless those who bless you, and him who dishonors you I will curse, and in you all the families of the earth shall be blessed.”</a:t>
            </a:r>
          </a:p>
        </p:txBody>
      </p:sp>
    </p:spTree>
    <p:extLst>
      <p:ext uri="{BB962C8B-B14F-4D97-AF65-F5344CB8AC3E}">
        <p14:creationId xmlns:p14="http://schemas.microsoft.com/office/powerpoint/2010/main" val="963496662"/>
      </p:ext>
    </p:extLst>
  </p:cSld>
  <p:clrMapOvr>
    <a:masterClrMapping/>
  </p:clrMapOvr>
  <p:transition spd="slow"/>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Isaiah 56:8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Lord God,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who gathers the outcasts of Israel, declares,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 will gather yet others to him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besides those already gathered.”</a:t>
            </a:r>
          </a:p>
        </p:txBody>
      </p:sp>
    </p:spTree>
    <p:extLst>
      <p:ext uri="{BB962C8B-B14F-4D97-AF65-F5344CB8AC3E}">
        <p14:creationId xmlns:p14="http://schemas.microsoft.com/office/powerpoint/2010/main" val="3254984615"/>
      </p:ext>
    </p:extLst>
  </p:cSld>
  <p:clrMapOvr>
    <a:masterClrMapping/>
  </p:clrMapOvr>
  <p:transition spd="slow"/>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1:29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next day he saw Jesus coming toward him, and said, “Behold, the Lamb of God, who takes away the sin of the world!</a:t>
            </a:r>
          </a:p>
        </p:txBody>
      </p:sp>
    </p:spTree>
    <p:extLst>
      <p:ext uri="{BB962C8B-B14F-4D97-AF65-F5344CB8AC3E}">
        <p14:creationId xmlns:p14="http://schemas.microsoft.com/office/powerpoint/2010/main" val="1062632575"/>
      </p:ext>
    </p:extLst>
  </p:cSld>
  <p:clrMapOvr>
    <a:masterClrMapping/>
  </p:clrMapOvr>
  <p:transition spd="slow"/>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3:16-17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God so loved the world, that he gave his only Son, that whoever believes in him should not perish but have eternal life.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God did not send his Son into the world to condemn the world, but in order that the world might be saved through him.</a:t>
            </a:r>
          </a:p>
        </p:txBody>
      </p:sp>
    </p:spTree>
    <p:extLst>
      <p:ext uri="{BB962C8B-B14F-4D97-AF65-F5344CB8AC3E}">
        <p14:creationId xmlns:p14="http://schemas.microsoft.com/office/powerpoint/2010/main" val="2179252389"/>
      </p:ext>
    </p:extLst>
  </p:cSld>
  <p:clrMapOvr>
    <a:masterClrMapping/>
  </p:clrMapOvr>
  <p:transition spd="slow"/>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5:24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Truly, truly, I say to you, whoever hears my word and believes him who sent me has eternal life. He does not come into judgment, but has passed from death to life.</a:t>
            </a:r>
          </a:p>
        </p:txBody>
      </p:sp>
    </p:spTree>
    <p:extLst>
      <p:ext uri="{BB962C8B-B14F-4D97-AF65-F5344CB8AC3E}">
        <p14:creationId xmlns:p14="http://schemas.microsoft.com/office/powerpoint/2010/main" val="2087362556"/>
      </p:ext>
    </p:extLst>
  </p:cSld>
  <p:clrMapOvr>
    <a:masterClrMapping/>
  </p:clrMapOvr>
  <p:transition spd="slow"/>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8:12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Again Jesus spoke to them, saying, “I am the light of the world. Whoever follows me will not walk in darkness, but will have the light of life.”</a:t>
            </a:r>
          </a:p>
        </p:txBody>
      </p:sp>
    </p:spTree>
    <p:extLst>
      <p:ext uri="{BB962C8B-B14F-4D97-AF65-F5344CB8AC3E}">
        <p14:creationId xmlns:p14="http://schemas.microsoft.com/office/powerpoint/2010/main" val="1483098219"/>
      </p:ext>
    </p:extLst>
  </p:cSld>
  <p:clrMapOvr>
    <a:masterClrMapping/>
  </p:clrMapOvr>
  <p:transition spd="slow"/>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11:25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Jesus said to her, “I am the resurrection and the life. Whoever believes in me, though he die, yet shall he live,</a:t>
            </a:r>
          </a:p>
        </p:txBody>
      </p:sp>
    </p:spTree>
    <p:extLst>
      <p:ext uri="{BB962C8B-B14F-4D97-AF65-F5344CB8AC3E}">
        <p14:creationId xmlns:p14="http://schemas.microsoft.com/office/powerpoint/2010/main" val="2426921683"/>
      </p:ext>
    </p:extLst>
  </p:cSld>
  <p:clrMapOvr>
    <a:masterClrMapping/>
  </p:clrMapOvr>
  <p:transition spd="slow"/>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12:32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I, when I am lifted up from the earth, will draw all people to myself.”</a:t>
            </a:r>
          </a:p>
        </p:txBody>
      </p:sp>
    </p:spTree>
    <p:extLst>
      <p:ext uri="{BB962C8B-B14F-4D97-AF65-F5344CB8AC3E}">
        <p14:creationId xmlns:p14="http://schemas.microsoft.com/office/powerpoint/2010/main" val="3996902168"/>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4. How is God Almighty?</a:t>
            </a:r>
          </a:p>
          <a:p>
            <a:pPr>
              <a:spcBef>
                <a:spcPts val="0"/>
              </a:spcBef>
              <a:defRPr/>
            </a:pPr>
            <a:r>
              <a:rPr lang="en-US" sz="280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a:solidFill>
                  <a:schemeClr val="bg2">
                    <a:lumMod val="25000"/>
                  </a:schemeClr>
                </a:solidFill>
              </a:rPr>
              <a:t>Jeremiah 32:17</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‘Ah, Lord God! It is you who have made the heavens and the earth by your great power and by your outstretched arm! Nothing is too hard for you.</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1271683988"/>
      </p:ext>
    </p:extLst>
  </p:cSld>
  <p:clrMapOvr>
    <a:masterClrMapping/>
  </p:clrMapOvr>
  <p:transition spd="slow"/>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8:11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If the Spirit of him who raised Jesus from the dead dwells in you, he who raised Christ Jesus from the dead will also give life to your mortal bodies through his Spirit who dwells in you.</a:t>
            </a:r>
          </a:p>
        </p:txBody>
      </p:sp>
    </p:spTree>
    <p:extLst>
      <p:ext uri="{BB962C8B-B14F-4D97-AF65-F5344CB8AC3E}">
        <p14:creationId xmlns:p14="http://schemas.microsoft.com/office/powerpoint/2010/main" val="1901833533"/>
      </p:ext>
    </p:extLst>
  </p:cSld>
  <p:clrMapOvr>
    <a:masterClrMapping/>
  </p:clrMapOvr>
  <p:transition spd="slow"/>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Corinthians 5:14-15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the love of Christ controls us, because we have concluded this: that one has died for all, therefore all have died;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he died for all, that those who live might no longer live for themselves but for him who for their sake died and was raised.</a:t>
            </a:r>
          </a:p>
        </p:txBody>
      </p:sp>
    </p:spTree>
    <p:extLst>
      <p:ext uri="{BB962C8B-B14F-4D97-AF65-F5344CB8AC3E}">
        <p14:creationId xmlns:p14="http://schemas.microsoft.com/office/powerpoint/2010/main" val="1478688416"/>
      </p:ext>
    </p:extLst>
  </p:cSld>
  <p:clrMapOvr>
    <a:masterClrMapping/>
  </p:clrMapOvr>
  <p:transition spd="slow"/>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Timothy 2:3-6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This is good, and it is pleasing in the sight of God our Savior,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 desires all people to be saved and to come to the knowledge of the truth.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there is one God, and there is one mediator between God and men, the man Christ Jesus,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 gave himself as a ransom for all, which is the testimony given at the proper time.</a:t>
            </a:r>
          </a:p>
        </p:txBody>
      </p:sp>
    </p:spTree>
    <p:extLst>
      <p:ext uri="{BB962C8B-B14F-4D97-AF65-F5344CB8AC3E}">
        <p14:creationId xmlns:p14="http://schemas.microsoft.com/office/powerpoint/2010/main" val="3090209385"/>
      </p:ext>
    </p:extLst>
  </p:cSld>
  <p:clrMapOvr>
    <a:masterClrMapping/>
  </p:clrMapOvr>
  <p:transition spd="slow"/>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Hebrews 2:9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we see him who for a little while was made lower than the angels, namely Jesus, crowned with glory and honor because of the suffering of death, so that by the grace of God he might taste death for everyone.</a:t>
            </a:r>
          </a:p>
        </p:txBody>
      </p:sp>
    </p:spTree>
    <p:extLst>
      <p:ext uri="{BB962C8B-B14F-4D97-AF65-F5344CB8AC3E}">
        <p14:creationId xmlns:p14="http://schemas.microsoft.com/office/powerpoint/2010/main" val="2126281"/>
      </p:ext>
    </p:extLst>
  </p:cSld>
  <p:clrMapOvr>
    <a:masterClrMapping/>
  </p:clrMapOvr>
  <p:transition spd="slow"/>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Hebrews 10:12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when Christ had offered for all time a single sacrifice for sins, he sat down at the right hand of God,</a:t>
            </a:r>
          </a:p>
        </p:txBody>
      </p:sp>
    </p:spTree>
    <p:extLst>
      <p:ext uri="{BB962C8B-B14F-4D97-AF65-F5344CB8AC3E}">
        <p14:creationId xmlns:p14="http://schemas.microsoft.com/office/powerpoint/2010/main" val="3710806200"/>
      </p:ext>
    </p:extLst>
  </p:cSld>
  <p:clrMapOvr>
    <a:masterClrMapping/>
  </p:clrMapOvr>
  <p:transition spd="slow"/>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2 Peter 3:9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Lord is not slow to fulfill his promise as some count slowness, but is patient toward you, not wishing that any should perish, but that all should reach repentance.</a:t>
            </a:r>
          </a:p>
        </p:txBody>
      </p:sp>
    </p:spTree>
    <p:extLst>
      <p:ext uri="{BB962C8B-B14F-4D97-AF65-F5344CB8AC3E}">
        <p14:creationId xmlns:p14="http://schemas.microsoft.com/office/powerpoint/2010/main" val="3045969728"/>
      </p:ext>
    </p:extLst>
  </p:cSld>
  <p:clrMapOvr>
    <a:masterClrMapping/>
  </p:clrMapOvr>
  <p:transition spd="slow"/>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John 1:9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If we confess our sins, he is faithful and just to forgive us our sins and to cleanse us from all unrighteousness.</a:t>
            </a:r>
          </a:p>
        </p:txBody>
      </p:sp>
    </p:spTree>
    <p:extLst>
      <p:ext uri="{BB962C8B-B14F-4D97-AF65-F5344CB8AC3E}">
        <p14:creationId xmlns:p14="http://schemas.microsoft.com/office/powerpoint/2010/main" val="1508157738"/>
      </p:ext>
    </p:extLst>
  </p:cSld>
  <p:clrMapOvr>
    <a:masterClrMapping/>
  </p:clrMapOvr>
  <p:transition spd="slow"/>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John 2:2</a:t>
            </a:r>
          </a:p>
          <a:p>
            <a:pPr lvl="0" eaLnBrk="1" hangingPunct="1">
              <a:spcBef>
                <a:spcPts val="0"/>
              </a:spcBef>
              <a:spcAft>
                <a:spcPts val="0"/>
              </a:spcAf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He is the propitiation for our sins, and not for ours only but also for the sins of the whole world.</a:t>
            </a:r>
          </a:p>
        </p:txBody>
      </p:sp>
    </p:spTree>
    <p:extLst>
      <p:ext uri="{BB962C8B-B14F-4D97-AF65-F5344CB8AC3E}">
        <p14:creationId xmlns:p14="http://schemas.microsoft.com/office/powerpoint/2010/main" val="495783707"/>
      </p:ext>
    </p:extLst>
  </p:cSld>
  <p:clrMapOvr>
    <a:masterClrMapping/>
  </p:clrMapOvr>
  <p:transition spd="slow"/>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57. Is Christ’s atoning sacrifice for all humanity?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The offering Christ freely made on the cross is the perfect and sufficient sacrifice for the sins of the whole world. </a:t>
            </a:r>
          </a:p>
          <a:p>
            <a:pPr eaLnBrk="1" fontAlgn="auto" hangingPunct="1">
              <a:spcBef>
                <a:spcPts val="0"/>
              </a:spcBef>
              <a:spcAft>
                <a:spcPts val="600"/>
              </a:spcAft>
              <a:defRPr/>
            </a:pPr>
            <a:r>
              <a:rPr kumimoji="0" lang="en-US" sz="2800" b="1" i="0" u="none" strike="noStrike" kern="1200" cap="none" spc="0" normalizeH="0" baseline="0" noProof="0" err="1">
                <a:ln>
                  <a:noFill/>
                </a:ln>
                <a:solidFill>
                  <a:srgbClr val="000000"/>
                </a:solidFill>
                <a:effectLst/>
                <a:uLnTx/>
                <a:uFillTx/>
                <a:latin typeface="Segoe UI"/>
                <a:ea typeface="Times New Roman" panose="02020603050405020304" pitchFamily="18" charset="0"/>
                <a:cs typeface="+mn-cs"/>
              </a:rPr>
              <a:t>CoF</a:t>
            </a: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Article VIII – Reconciliation Through Christ</a:t>
            </a:r>
            <a:endParaRPr lang="en-US" sz="27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spcAft>
                <a:spcPts val="600"/>
              </a:spcAf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We believe God was in Christ reconciling the world to himself. The offering Christ freely made on the cross is the perfect and sufficient sacrifice for the sins of the whole world, redeeming man from all sin, so that no other satisfaction is required.</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679267826"/>
      </p:ext>
    </p:extLst>
  </p:cSld>
  <p:clrMapOvr>
    <a:masterClrMapping/>
  </p:clrMapOvr>
  <p:transition spd="slow"/>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58. Does God require any other sacrifice? </a:t>
            </a:r>
          </a:p>
        </p:txBody>
      </p:sp>
    </p:spTree>
    <p:extLst>
      <p:ext uri="{BB962C8B-B14F-4D97-AF65-F5344CB8AC3E}">
        <p14:creationId xmlns:p14="http://schemas.microsoft.com/office/powerpoint/2010/main" val="409687827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4">
            <a:extLst>
              <a:ext uri="{FF2B5EF4-FFF2-40B4-BE49-F238E27FC236}">
                <a16:creationId xmlns:a16="http://schemas.microsoft.com/office/drawing/2014/main" id="{12A785BE-8BB5-BEDE-D881-CB85AA150C2A}"/>
              </a:ext>
            </a:extLst>
          </p:cNvPr>
          <p:cNvSpPr>
            <a:spLocks noGrp="1" noChangeArrowheads="1"/>
          </p:cNvSpPr>
          <p:nvPr>
            <p:ph sz="quarter" idx="13"/>
          </p:nvPr>
        </p:nvSpPr>
        <p:spPr>
          <a:xfrm>
            <a:off x="444500" y="1463675"/>
            <a:ext cx="11210925" cy="4600575"/>
          </a:xfrm>
        </p:spPr>
        <p:txBody>
          <a:bodyPr/>
          <a:lstStyle/>
          <a:p>
            <a:pPr eaLnBrk="1" hangingPunct="1"/>
            <a:r>
              <a:rPr altLang="en-US" sz="3600" dirty="0"/>
              <a:t>Part 1: Statement of Purpose</a:t>
            </a:r>
          </a:p>
          <a:p>
            <a:pPr lvl="1" eaLnBrk="1" hangingPunct="1"/>
            <a:r>
              <a:rPr lang="en-US" altLang="en-US" sz="2800" b="1" dirty="0"/>
              <a:t>Occasions for Catechesis</a:t>
            </a:r>
            <a:r>
              <a:rPr altLang="en-US" sz="2800" dirty="0"/>
              <a:t>: </a:t>
            </a:r>
            <a:r>
              <a:rPr lang="en-US" altLang="en-US" sz="2700" dirty="0"/>
              <a:t>The catechetical process should be used for all who are initiated into the church. This can take place as an essential element in the journey from infant baptism to confirmation, as a necessary part of adult conversion and baptism, or as a required step for new members (previously baptized) who are joining the denomination. In the case of entire church congregations joining the denomination, all ministers and lay leaders are expected to lead each local church through the catechetical process.</a:t>
            </a:r>
            <a:endParaRPr lang="en-US" altLang="en-US" sz="2800" dirty="0"/>
          </a:p>
          <a:p>
            <a:pPr lvl="1" eaLnBrk="1" hangingPunct="1"/>
            <a:endParaRPr altLang="en-US" sz="2800" dirty="0"/>
          </a:p>
        </p:txBody>
      </p:sp>
    </p:spTree>
    <p:extLst>
      <p:ext uri="{BB962C8B-B14F-4D97-AF65-F5344CB8AC3E}">
        <p14:creationId xmlns:p14="http://schemas.microsoft.com/office/powerpoint/2010/main" val="7647450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4. How is God Almighty?</a:t>
            </a:r>
          </a:p>
          <a:p>
            <a:pPr>
              <a:spcBef>
                <a:spcPts val="0"/>
              </a:spcBef>
              <a:defRPr/>
            </a:pPr>
            <a:r>
              <a:rPr lang="en-US" sz="280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a:solidFill>
                  <a:schemeClr val="bg2">
                    <a:lumMod val="25000"/>
                  </a:schemeClr>
                </a:solidFill>
              </a:rPr>
              <a:t>Matthew 19:26</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But Jesus looked at them and said, “With man this is impossible, but with God all things are possible.”</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379018184"/>
      </p:ext>
    </p:extLst>
  </p:cSld>
  <p:clrMapOvr>
    <a:masterClrMapping/>
  </p:clrMapOvr>
  <p:transition spd="slow"/>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58. Does God require any other sacrifice?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Christ’s offering redeems us from all sin, so that no other satisfaction is required.</a:t>
            </a:r>
          </a:p>
        </p:txBody>
      </p:sp>
    </p:spTree>
    <p:extLst>
      <p:ext uri="{BB962C8B-B14F-4D97-AF65-F5344CB8AC3E}">
        <p14:creationId xmlns:p14="http://schemas.microsoft.com/office/powerpoint/2010/main" val="524214105"/>
      </p:ext>
    </p:extLst>
  </p:cSld>
  <p:clrMapOvr>
    <a:masterClrMapping/>
  </p:clrMapOvr>
  <p:transition spd="slow"/>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58. Does God require any other sacrifice?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Christ’s offering redeems us from all sin, so that no other satisfaction is required.</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Deuteronomy 10:12-13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now, Israel, what does the Lord your God require of you, but to fear the Lord your God, to walk in all his ways, to love him, to serve the Lord your God with all your heart and with all your soul,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to keep the commandments and statutes of the Lord, which I am commanding you today for your good?</a:t>
            </a:r>
          </a:p>
        </p:txBody>
      </p:sp>
    </p:spTree>
    <p:extLst>
      <p:ext uri="{BB962C8B-B14F-4D97-AF65-F5344CB8AC3E}">
        <p14:creationId xmlns:p14="http://schemas.microsoft.com/office/powerpoint/2010/main" val="1899095068"/>
      </p:ext>
    </p:extLst>
  </p:cSld>
  <p:clrMapOvr>
    <a:masterClrMapping/>
  </p:clrMapOvr>
  <p:transition spd="slow"/>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58. Does God require any other sacrifice?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Christ’s offering redeems us from all sin, so that no other satisfaction is required.</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3:21-26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21</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now the righteousness of God has been manifested apart from the law, although the Law and the Prophets bear witness to it— </a:t>
            </a: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22</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righteousness of God through faith in Jesus Christ for all who believe. For there is no distinction: </a:t>
            </a: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23</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all have sinned and fall short of the glory of God, </a:t>
            </a: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24</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are justified by his grace as a gift, through the redemption that is in Christ Jesus, </a:t>
            </a:r>
          </a:p>
        </p:txBody>
      </p:sp>
    </p:spTree>
    <p:extLst>
      <p:ext uri="{BB962C8B-B14F-4D97-AF65-F5344CB8AC3E}">
        <p14:creationId xmlns:p14="http://schemas.microsoft.com/office/powerpoint/2010/main" val="201634945"/>
      </p:ext>
    </p:extLst>
  </p:cSld>
  <p:clrMapOvr>
    <a:masterClrMapping/>
  </p:clrMapOvr>
  <p:transition spd="slow"/>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58. Does God require any other sacrifice?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Christ’s offering redeems us from all sin, so that no other satisfaction is required.</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3:21-26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whom God put forward as a propitiation by his blood, to be received by faith. This was to show God's righteousness, because in his divine forbearance he had passed over former sins.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It was to show his righteousness at the present time, so that he might be just and the justifier of the one who has faith in Jesus.</a:t>
            </a:r>
          </a:p>
        </p:txBody>
      </p:sp>
    </p:spTree>
    <p:extLst>
      <p:ext uri="{BB962C8B-B14F-4D97-AF65-F5344CB8AC3E}">
        <p14:creationId xmlns:p14="http://schemas.microsoft.com/office/powerpoint/2010/main" val="714416802"/>
      </p:ext>
    </p:extLst>
  </p:cSld>
  <p:clrMapOvr>
    <a:masterClrMapping/>
  </p:clrMapOvr>
  <p:transition spd="slow"/>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58. Does God require any other sacrifice?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Christ’s offering redeems us from all sin, so that no other satisfaction is required.</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Timothy 2:5-6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there is one God, and there is one mediator between God and men, the man Christ Jesus,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 gave himself as a ransom for all, which is the testimony given at the proper time.</a:t>
            </a:r>
          </a:p>
        </p:txBody>
      </p:sp>
    </p:spTree>
    <p:extLst>
      <p:ext uri="{BB962C8B-B14F-4D97-AF65-F5344CB8AC3E}">
        <p14:creationId xmlns:p14="http://schemas.microsoft.com/office/powerpoint/2010/main" val="379465756"/>
      </p:ext>
    </p:extLst>
  </p:cSld>
  <p:clrMapOvr>
    <a:masterClrMapping/>
  </p:clrMapOvr>
  <p:transition spd="slow"/>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58. Does God require any other sacrifice?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Christ’s offering redeems us from all sin, so that no other satisfaction is required.</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Hebrews 10:12-14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when Christ had offered for all time a single sacrifice for sins, he sat down at the right hand of God,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waiting from that time until his enemies should be made a footstool for his feet.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by a single offering he has perfected for all time those who are being sanctified.</a:t>
            </a:r>
          </a:p>
        </p:txBody>
      </p:sp>
    </p:spTree>
    <p:extLst>
      <p:ext uri="{BB962C8B-B14F-4D97-AF65-F5344CB8AC3E}">
        <p14:creationId xmlns:p14="http://schemas.microsoft.com/office/powerpoint/2010/main" val="4278980810"/>
      </p:ext>
    </p:extLst>
  </p:cSld>
  <p:clrMapOvr>
    <a:masterClrMapping/>
  </p:clrMapOvr>
  <p:transition spd="slow"/>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58. Does God require any other sacrifice?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Christ’s offering redeems us from all sin, so that no other satisfaction is required.</a:t>
            </a:r>
          </a:p>
          <a:p>
            <a:pPr eaLnBrk="1" fontAlgn="auto" hangingPunct="1">
              <a:spcBef>
                <a:spcPts val="0"/>
              </a:spcBef>
              <a:spcAft>
                <a:spcPts val="600"/>
              </a:spcAft>
              <a:defRPr/>
            </a:pPr>
            <a:r>
              <a:rPr kumimoji="0" lang="en-US" sz="2800" b="1" i="0" u="none" strike="noStrike" kern="1200" cap="none" spc="0" normalizeH="0" baseline="0" noProof="0" err="1">
                <a:ln>
                  <a:noFill/>
                </a:ln>
                <a:solidFill>
                  <a:srgbClr val="000000"/>
                </a:solidFill>
                <a:effectLst/>
                <a:uLnTx/>
                <a:uFillTx/>
                <a:latin typeface="Segoe UI"/>
                <a:ea typeface="Times New Roman" panose="02020603050405020304" pitchFamily="18" charset="0"/>
                <a:cs typeface="+mn-cs"/>
              </a:rPr>
              <a:t>CoF</a:t>
            </a: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 Article VIII – Reconciliation Through Christ</a:t>
            </a:r>
            <a:endParaRPr lang="en-US" sz="2700">
              <a:solidFill>
                <a:srgbClr val="000000"/>
              </a:solidFill>
              <a:effectLst>
                <a:outerShdw blurRad="38100" dist="38100" dir="2700000" algn="tl">
                  <a:srgbClr val="000000">
                    <a:alpha val="43137"/>
                  </a:srgbClr>
                </a:outerShdw>
              </a:effectLst>
              <a:latin typeface="Arial Narrow" panose="020B0606020202030204" pitchFamily="34" charset="0"/>
            </a:endParaRPr>
          </a:p>
          <a:p>
            <a:pPr eaLnBrk="1" fontAlgn="auto" hangingPunct="1">
              <a:spcBef>
                <a:spcPts val="0"/>
              </a:spcBef>
              <a:spcAft>
                <a:spcPts val="600"/>
              </a:spcAf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We believe God was in Christ reconciling the world to himself. The offering Christ freely made on the cross is the perfect and sufficient sacrifice for the sins of the whole world, redeeming man from all sin, so that no other satisfaction is required.</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977786140"/>
      </p:ext>
    </p:extLst>
  </p:cSld>
  <p:clrMapOvr>
    <a:masterClrMapping/>
  </p:clrMapOvr>
  <p:transition spd="slow"/>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59. What does this justification do?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 </a:t>
            </a:r>
          </a:p>
        </p:txBody>
      </p:sp>
    </p:spTree>
    <p:extLst>
      <p:ext uri="{BB962C8B-B14F-4D97-AF65-F5344CB8AC3E}">
        <p14:creationId xmlns:p14="http://schemas.microsoft.com/office/powerpoint/2010/main" val="4233557377"/>
      </p:ext>
    </p:extLst>
  </p:cSld>
  <p:clrMapOvr>
    <a:masterClrMapping/>
  </p:clrMapOvr>
  <p:transition spd="slow"/>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59. What does this justification do?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grants us pardon for sin. </a:t>
            </a:r>
          </a:p>
        </p:txBody>
      </p:sp>
    </p:spTree>
    <p:extLst>
      <p:ext uri="{BB962C8B-B14F-4D97-AF65-F5344CB8AC3E}">
        <p14:creationId xmlns:p14="http://schemas.microsoft.com/office/powerpoint/2010/main" val="1083813173"/>
      </p:ext>
    </p:extLst>
  </p:cSld>
  <p:clrMapOvr>
    <a:masterClrMapping/>
  </p:clrMapOvr>
  <p:transition spd="slow"/>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59. What does this justification do?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grants us pardon for sin.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Genesis 15:6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he believed the Lord, and he counted it to him as righteousness.</a:t>
            </a:r>
          </a:p>
        </p:txBody>
      </p:sp>
    </p:spTree>
    <p:extLst>
      <p:ext uri="{BB962C8B-B14F-4D97-AF65-F5344CB8AC3E}">
        <p14:creationId xmlns:p14="http://schemas.microsoft.com/office/powerpoint/2010/main" val="3224425267"/>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4. How is God Almighty?</a:t>
            </a:r>
          </a:p>
          <a:p>
            <a:pPr>
              <a:spcBef>
                <a:spcPts val="0"/>
              </a:spcBef>
              <a:defRPr/>
            </a:pPr>
            <a:r>
              <a:rPr lang="en-US" sz="280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a:solidFill>
                  <a:schemeClr val="bg2">
                    <a:lumMod val="25000"/>
                  </a:schemeClr>
                </a:solidFill>
              </a:rPr>
              <a:t>Luke 1:37</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“For nothing will be impossible with God.”</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2882756369"/>
      </p:ext>
    </p:extLst>
  </p:cSld>
  <p:clrMapOvr>
    <a:masterClrMapping/>
  </p:clrMapOvr>
  <p:transition spd="slow"/>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59. What does this justification do?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grants us pardon for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32:1-2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Blessed is the one whose transgression is forgiven,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whose sin is covered.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Blessed is the man against whom the Lord counts no iniquity,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in whose spirit there is no deceit.</a:t>
            </a:r>
          </a:p>
        </p:txBody>
      </p:sp>
    </p:spTree>
    <p:extLst>
      <p:ext uri="{BB962C8B-B14F-4D97-AF65-F5344CB8AC3E}">
        <p14:creationId xmlns:p14="http://schemas.microsoft.com/office/powerpoint/2010/main" val="3411834225"/>
      </p:ext>
    </p:extLst>
  </p:cSld>
  <p:clrMapOvr>
    <a:masterClrMapping/>
  </p:clrMapOvr>
  <p:transition spd="slow"/>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59. What does this justification do?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grants us pardon for sin.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1:29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next day he saw Jesus coming toward him, and said, “Behold, the Lamb of God, who takes away the sin of the world!</a:t>
            </a:r>
          </a:p>
        </p:txBody>
      </p:sp>
    </p:spTree>
    <p:extLst>
      <p:ext uri="{BB962C8B-B14F-4D97-AF65-F5344CB8AC3E}">
        <p14:creationId xmlns:p14="http://schemas.microsoft.com/office/powerpoint/2010/main" val="3952461436"/>
      </p:ext>
    </p:extLst>
  </p:cSld>
  <p:clrMapOvr>
    <a:masterClrMapping/>
  </p:clrMapOvr>
  <p:transition spd="slow"/>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59. What does this justification do?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grants us pardon for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1:16-17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I am not ashamed of the gospel, for it is the power of God for salvation to everyone who believes, to the Jew first and also to the Greek.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in it the righteousness of God is revealed from faith for faith, as it is written, “The righteous shall live by faith.”</a:t>
            </a:r>
          </a:p>
        </p:txBody>
      </p:sp>
    </p:spTree>
    <p:extLst>
      <p:ext uri="{BB962C8B-B14F-4D97-AF65-F5344CB8AC3E}">
        <p14:creationId xmlns:p14="http://schemas.microsoft.com/office/powerpoint/2010/main" val="4137200534"/>
      </p:ext>
    </p:extLst>
  </p:cSld>
  <p:clrMapOvr>
    <a:masterClrMapping/>
  </p:clrMapOvr>
  <p:transition spd="slow"/>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59. What does this justification do?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grants us pardon for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4:6-8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just as David also speaks of the blessing of the one to whom God counts righteousness apart from works: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“Blessed are those whose lawless deeds are forgiven,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whose sins are covered;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blessed is the man against whom the Lord will not count his sin.”</a:t>
            </a:r>
          </a:p>
        </p:txBody>
      </p:sp>
    </p:spTree>
    <p:extLst>
      <p:ext uri="{BB962C8B-B14F-4D97-AF65-F5344CB8AC3E}">
        <p14:creationId xmlns:p14="http://schemas.microsoft.com/office/powerpoint/2010/main" val="887226345"/>
      </p:ext>
    </p:extLst>
  </p:cSld>
  <p:clrMapOvr>
    <a:masterClrMapping/>
  </p:clrMapOvr>
  <p:transition spd="slow"/>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59. What does this justification do?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grants us pardon for sin.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5:9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Since, therefore, we have now been justified by his blood, much more shall we be saved by him from the wrath of God.</a:t>
            </a:r>
          </a:p>
        </p:txBody>
      </p:sp>
    </p:spTree>
    <p:extLst>
      <p:ext uri="{BB962C8B-B14F-4D97-AF65-F5344CB8AC3E}">
        <p14:creationId xmlns:p14="http://schemas.microsoft.com/office/powerpoint/2010/main" val="429223964"/>
      </p:ext>
    </p:extLst>
  </p:cSld>
  <p:clrMapOvr>
    <a:masterClrMapping/>
  </p:clrMapOvr>
  <p:transition spd="slow"/>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59. What does this justification do?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grants us pardon for sin.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Hebrews 9:26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then he would have had to suffer repeatedly since the foundation of the world. But as it is, he has appeared once for all at the end of the ages to put away sin by the sacrifice of himself.</a:t>
            </a:r>
          </a:p>
        </p:txBody>
      </p:sp>
    </p:spTree>
    <p:extLst>
      <p:ext uri="{BB962C8B-B14F-4D97-AF65-F5344CB8AC3E}">
        <p14:creationId xmlns:p14="http://schemas.microsoft.com/office/powerpoint/2010/main" val="2229583862"/>
      </p:ext>
    </p:extLst>
  </p:cSld>
  <p:clrMapOvr>
    <a:masterClrMapping/>
  </p:clrMapOvr>
  <p:transition spd="slow"/>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59. What does this justification do?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grants us pardon for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Peter 1:18-19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knowing that you were ransomed from the futile ways inherited from your forefathers, not with perishable things such as silver or gold,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with the precious blood of Christ, like that of a lamb without blemish or spot.</a:t>
            </a:r>
          </a:p>
        </p:txBody>
      </p:sp>
    </p:spTree>
    <p:extLst>
      <p:ext uri="{BB962C8B-B14F-4D97-AF65-F5344CB8AC3E}">
        <p14:creationId xmlns:p14="http://schemas.microsoft.com/office/powerpoint/2010/main" val="1166801555"/>
      </p:ext>
    </p:extLst>
  </p:cSld>
  <p:clrMapOvr>
    <a:masterClrMapping/>
  </p:clrMapOvr>
  <p:transition spd="slow"/>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59. What does this justification do?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grants us pardon for sin.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Peter 2:24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He himself bore our sins in his body on the tree, that we might die to sin and live to righteousness. By his wounds you have been healed.</a:t>
            </a:r>
          </a:p>
        </p:txBody>
      </p:sp>
    </p:spTree>
    <p:extLst>
      <p:ext uri="{BB962C8B-B14F-4D97-AF65-F5344CB8AC3E}">
        <p14:creationId xmlns:p14="http://schemas.microsoft.com/office/powerpoint/2010/main" val="2474438651"/>
      </p:ext>
    </p:extLst>
  </p:cSld>
  <p:clrMapOvr>
    <a:masterClrMapping/>
  </p:clrMapOvr>
  <p:transition spd="slow"/>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59. What does this justification do?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grants us pardon for sin.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John 2:2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He is the propitiation for our sins, and not for ours only but also for the sins of the whole world.</a:t>
            </a:r>
          </a:p>
        </p:txBody>
      </p:sp>
    </p:spTree>
    <p:extLst>
      <p:ext uri="{BB962C8B-B14F-4D97-AF65-F5344CB8AC3E}">
        <p14:creationId xmlns:p14="http://schemas.microsoft.com/office/powerpoint/2010/main" val="747294788"/>
      </p:ext>
    </p:extLst>
  </p:cSld>
  <p:clrMapOvr>
    <a:masterClrMapping/>
  </p:clrMapOvr>
  <p:transition spd="slow"/>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59. What does this justification do?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grants us pardon for sin.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John 4:10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In this is love, not that we have loved God but that he loved us and sent his Son to be the propitiation for our sins.</a:t>
            </a:r>
          </a:p>
        </p:txBody>
      </p:sp>
    </p:spTree>
    <p:extLst>
      <p:ext uri="{BB962C8B-B14F-4D97-AF65-F5344CB8AC3E}">
        <p14:creationId xmlns:p14="http://schemas.microsoft.com/office/powerpoint/2010/main" val="3734864056"/>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4. How is God Almighty?</a:t>
            </a:r>
          </a:p>
          <a:p>
            <a:pPr>
              <a:spcBef>
                <a:spcPts val="0"/>
              </a:spcBef>
              <a:defRPr/>
            </a:pPr>
            <a:r>
              <a:rPr lang="en-US" sz="280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a:solidFill>
                  <a:schemeClr val="bg2">
                    <a:lumMod val="25000"/>
                  </a:schemeClr>
                </a:solidFill>
              </a:rPr>
              <a:t>Luke 18:7</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And will not God give justice to his elect, who cry to him day and night? Will he delay long over them?</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3657614711"/>
      </p:ext>
    </p:extLst>
  </p:cSld>
  <p:clrMapOvr>
    <a:masterClrMapping/>
  </p:clrMapOvr>
  <p:transition spd="slow"/>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59. What does this justification do?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grants us pardon for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D&amp;D §102 </a:t>
            </a:r>
          </a:p>
          <a:p>
            <a:pPr eaLnBrk="1" fontAlgn="auto" hangingPunct="1">
              <a:spcBef>
                <a:spcPts val="0"/>
              </a:spcBef>
              <a:spcAft>
                <a:spcPts val="600"/>
              </a:spcAf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5. God’s justifying grace works by faith to bring reconciliation to God through the atoning sacrifice of Jesus Christ, what God does for us. It is pardon for sin and ordinarily results in assurance, “God’s Spirit witnessing with our spirit that we are children of God.”</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4189674791"/>
      </p:ext>
    </p:extLst>
  </p:cSld>
  <p:clrMapOvr>
    <a:masterClrMapping/>
  </p:clrMapOvr>
  <p:transition spd="slow"/>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60. How can we be assured of this pardon?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 </a:t>
            </a:r>
          </a:p>
        </p:txBody>
      </p:sp>
    </p:spTree>
    <p:extLst>
      <p:ext uri="{BB962C8B-B14F-4D97-AF65-F5344CB8AC3E}">
        <p14:creationId xmlns:p14="http://schemas.microsoft.com/office/powerpoint/2010/main" val="4230290150"/>
      </p:ext>
    </p:extLst>
  </p:cSld>
  <p:clrMapOvr>
    <a:masterClrMapping/>
  </p:clrMapOvr>
  <p:transition spd="slow"/>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60. How can we be assured of this pardon?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Spirit witnesses with our spirit that we are children of God. </a:t>
            </a:r>
          </a:p>
        </p:txBody>
      </p:sp>
    </p:spTree>
    <p:extLst>
      <p:ext uri="{BB962C8B-B14F-4D97-AF65-F5344CB8AC3E}">
        <p14:creationId xmlns:p14="http://schemas.microsoft.com/office/powerpoint/2010/main" val="792153607"/>
      </p:ext>
    </p:extLst>
  </p:cSld>
  <p:clrMapOvr>
    <a:masterClrMapping/>
  </p:clrMapOvr>
  <p:transition spd="slow"/>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60. How can we be assured of this pardon?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Spirit witnesses with our spirit that we are children of God.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8:15-17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you did not receive the spirit of slavery to fall back into fear, but you have received the Spirit of adoption as sons, by whom we cry, “Abba! Father!” </a:t>
            </a:r>
            <a:r>
              <a:rPr kumimoji="0" lang="en-US" sz="2800" i="0" u="non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Spirit himself bears witness with our spirit that we are children of God,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if children, then heirs—heirs of God and fellow heirs with Christ, provided we suffer with him in order that we may also be glorified with him.</a:t>
            </a:r>
          </a:p>
        </p:txBody>
      </p:sp>
    </p:spTree>
    <p:extLst>
      <p:ext uri="{BB962C8B-B14F-4D97-AF65-F5344CB8AC3E}">
        <p14:creationId xmlns:p14="http://schemas.microsoft.com/office/powerpoint/2010/main" val="3701816532"/>
      </p:ext>
    </p:extLst>
  </p:cSld>
  <p:clrMapOvr>
    <a:masterClrMapping/>
  </p:clrMapOvr>
  <p:transition spd="slow"/>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60. How can we be assured of this pardon?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Spirit witnesses with our spirit that we are children of God.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Galatians 3:26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in Christ Jesus you are all sons of God, through faith.</a:t>
            </a:r>
          </a:p>
        </p:txBody>
      </p:sp>
    </p:spTree>
    <p:extLst>
      <p:ext uri="{BB962C8B-B14F-4D97-AF65-F5344CB8AC3E}">
        <p14:creationId xmlns:p14="http://schemas.microsoft.com/office/powerpoint/2010/main" val="3351617535"/>
      </p:ext>
    </p:extLst>
  </p:cSld>
  <p:clrMapOvr>
    <a:masterClrMapping/>
  </p:clrMapOvr>
  <p:transition spd="slow"/>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60. How can we be assured of this pardon?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Spirit witnesses with our spirit that we are children of God.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4:6-7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because you are sons, God has sent the Spirit of his Son into our hearts, crying, “Abba! Father!”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So you are no longer a slave, but a son, and if a son, then an heir through God.</a:t>
            </a:r>
          </a:p>
        </p:txBody>
      </p:sp>
    </p:spTree>
    <p:extLst>
      <p:ext uri="{BB962C8B-B14F-4D97-AF65-F5344CB8AC3E}">
        <p14:creationId xmlns:p14="http://schemas.microsoft.com/office/powerpoint/2010/main" val="3838979782"/>
      </p:ext>
    </p:extLst>
  </p:cSld>
  <p:clrMapOvr>
    <a:masterClrMapping/>
  </p:clrMapOvr>
  <p:transition spd="slow"/>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60. How can we be assured of this pardon?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Spirit witnesses with our spirit that we are children of God.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1:13-14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In him you also, when you heard the word of truth, the gospel of your salvation, and believed in him, were sealed with the promised Holy Spirit,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 is the guarantee of our inheritance until we acquire possession of it, to the praise of his glory.</a:t>
            </a:r>
          </a:p>
        </p:txBody>
      </p:sp>
    </p:spTree>
    <p:extLst>
      <p:ext uri="{BB962C8B-B14F-4D97-AF65-F5344CB8AC3E}">
        <p14:creationId xmlns:p14="http://schemas.microsoft.com/office/powerpoint/2010/main" val="3667134621"/>
      </p:ext>
    </p:extLst>
  </p:cSld>
  <p:clrMapOvr>
    <a:masterClrMapping/>
  </p:clrMapOvr>
  <p:transition spd="slow"/>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60. How can we be assured of this pardon?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Spirit witnesses with our spirit that we are children of God.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2 Timothy 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God gave us a spirit not of fear but of power and love and self-control.</a:t>
            </a:r>
          </a:p>
        </p:txBody>
      </p:sp>
    </p:spTree>
    <p:extLst>
      <p:ext uri="{BB962C8B-B14F-4D97-AF65-F5344CB8AC3E}">
        <p14:creationId xmlns:p14="http://schemas.microsoft.com/office/powerpoint/2010/main" val="3556840470"/>
      </p:ext>
    </p:extLst>
  </p:cSld>
  <p:clrMapOvr>
    <a:masterClrMapping/>
  </p:clrMapOvr>
  <p:transition spd="slow"/>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60. How can we be assured of this pardon?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Spirit witnesses with our spirit that we are children of God.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Hebrews 10:15-17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the Holy Spirit also bears witness to us; for after saying,</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“This is the covenant that I will make with them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after those days, declares the Lord: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 will put my laws on their hearts,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and write them on their minds,”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then he adds,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 will remember their sins and their lawless deeds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 no more.”</a:t>
            </a:r>
          </a:p>
        </p:txBody>
      </p:sp>
    </p:spTree>
    <p:extLst>
      <p:ext uri="{BB962C8B-B14F-4D97-AF65-F5344CB8AC3E}">
        <p14:creationId xmlns:p14="http://schemas.microsoft.com/office/powerpoint/2010/main" val="4043493499"/>
      </p:ext>
    </p:extLst>
  </p:cSld>
  <p:clrMapOvr>
    <a:masterClrMapping/>
  </p:clrMapOvr>
  <p:transition spd="slow"/>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60. How can we be assured of this pardon?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Spirit witnesses with our spirit that we are children of God.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D&amp;D §102 </a:t>
            </a:r>
          </a:p>
          <a:p>
            <a:pPr eaLnBrk="1" fontAlgn="auto" hangingPunct="1">
              <a:spcBef>
                <a:spcPts val="0"/>
              </a:spcBef>
              <a:spcAft>
                <a:spcPts val="600"/>
              </a:spcAft>
              <a:defRPr/>
            </a:pPr>
            <a:r>
              <a:rPr lang="en-US" sz="2700">
                <a:solidFill>
                  <a:srgbClr val="000000"/>
                </a:solidFill>
                <a:effectLst>
                  <a:outerShdw blurRad="38100" dist="38100" dir="2700000" algn="tl">
                    <a:srgbClr val="000000">
                      <a:alpha val="43137"/>
                    </a:srgbClr>
                  </a:outerShdw>
                </a:effectLst>
                <a:latin typeface="Arial Narrow" panose="020B0606020202030204" pitchFamily="34" charset="0"/>
              </a:rPr>
              <a:t>5. God’s justifying grace works by faith to bring reconciliation to God through the atoning sacrifice of Jesus Christ, what God does for us. It is pardon for sin and ordinarily results in assurance, “God’s Spirit witnessing with our spirit that we are children of God.”</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550603866"/>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4. How is God Almighty?</a:t>
            </a:r>
          </a:p>
          <a:p>
            <a:pPr>
              <a:spcBef>
                <a:spcPts val="0"/>
              </a:spcBef>
              <a:defRPr/>
            </a:pPr>
            <a:r>
              <a:rPr lang="en-US" sz="280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a:solidFill>
                  <a:schemeClr val="bg2">
                    <a:lumMod val="25000"/>
                  </a:schemeClr>
                </a:solidFill>
              </a:rPr>
              <a:t>Romans 5:8</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but God shows his love for us in that while we were still sinners, Christ died for us.</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1014245865"/>
      </p:ext>
    </p:extLst>
  </p:cSld>
  <p:clrMapOvr>
    <a:masterClrMapping/>
  </p:clrMapOvr>
  <p:transition spd="slow"/>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61. Is salvation only pardon and assurance? </a:t>
            </a:r>
          </a:p>
        </p:txBody>
      </p:sp>
    </p:spTree>
    <p:extLst>
      <p:ext uri="{BB962C8B-B14F-4D97-AF65-F5344CB8AC3E}">
        <p14:creationId xmlns:p14="http://schemas.microsoft.com/office/powerpoint/2010/main" val="1505501948"/>
      </p:ext>
    </p:extLst>
  </p:cSld>
  <p:clrMapOvr>
    <a:masterClrMapping/>
  </p:clrMapOvr>
  <p:transition spd="slow"/>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61. Is salvation only pardon and assurance?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By regeneration, God renews us in righteousness through Jesus Christ, by the power of the Holy Spirit. </a:t>
            </a:r>
          </a:p>
        </p:txBody>
      </p:sp>
    </p:spTree>
    <p:extLst>
      <p:ext uri="{BB962C8B-B14F-4D97-AF65-F5344CB8AC3E}">
        <p14:creationId xmlns:p14="http://schemas.microsoft.com/office/powerpoint/2010/main" val="872782124"/>
      </p:ext>
    </p:extLst>
  </p:cSld>
  <p:clrMapOvr>
    <a:masterClrMapping/>
  </p:clrMapOvr>
  <p:transition spd="slow"/>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61. Is salvation only pardon and assurance?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By regeneration, God renews us in righteousness through Jesus Christ, by the power of the Holy Spirit.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Ezekiel 36:26-27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I will give you a new heart, and a new spirit I will put within you. And I will remove the heart of stone from your flesh and give you a heart of flesh.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I will put my Spirit within you, and cause you to walk in my statutes and be careful to obey my rules.</a:t>
            </a:r>
          </a:p>
        </p:txBody>
      </p:sp>
    </p:spTree>
    <p:extLst>
      <p:ext uri="{BB962C8B-B14F-4D97-AF65-F5344CB8AC3E}">
        <p14:creationId xmlns:p14="http://schemas.microsoft.com/office/powerpoint/2010/main" val="1831784261"/>
      </p:ext>
    </p:extLst>
  </p:cSld>
  <p:clrMapOvr>
    <a:masterClrMapping/>
  </p:clrMapOvr>
  <p:transition spd="slow"/>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61. Is salvation only pardon and assurance?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By regeneration, God renews us in righteousness through Jesus Christ, by the power of the Holy Spirit.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2:14-16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natural person does not accept the things of the Spirit of God, for they are folly to him, and he is not able to understand them because they are spiritually discerned.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The spiritual person judges all things, but is himself to be judged by no one.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who has understood the mind of the Lord so as to instruct him?” But we have the mind of Christ.</a:t>
            </a:r>
          </a:p>
        </p:txBody>
      </p:sp>
    </p:spTree>
    <p:extLst>
      <p:ext uri="{BB962C8B-B14F-4D97-AF65-F5344CB8AC3E}">
        <p14:creationId xmlns:p14="http://schemas.microsoft.com/office/powerpoint/2010/main" val="3124967297"/>
      </p:ext>
    </p:extLst>
  </p:cSld>
  <p:clrMapOvr>
    <a:masterClrMapping/>
  </p:clrMapOvr>
  <p:transition spd="slow"/>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61. Is salvation only pardon and assurance?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By regeneration, God renews us in righteousness through Jesus Christ, by the power of the Holy Spirit.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Galatians 2:20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 have been crucified with Christ. It is no longer I who live, but Christ who lives in me. And the life I now live in the flesh I live by faith in the Son of God, who loved me and gave himself for me.</a:t>
            </a:r>
          </a:p>
        </p:txBody>
      </p:sp>
    </p:spTree>
    <p:extLst>
      <p:ext uri="{BB962C8B-B14F-4D97-AF65-F5344CB8AC3E}">
        <p14:creationId xmlns:p14="http://schemas.microsoft.com/office/powerpoint/2010/main" val="2677325386"/>
      </p:ext>
    </p:extLst>
  </p:cSld>
  <p:clrMapOvr>
    <a:masterClrMapping/>
  </p:clrMapOvr>
  <p:transition spd="slow"/>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61. Is salvation only pardon and assurance?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By regeneration, God renews us in righteousness through Jesus Christ, by the power of the Holy Spirit.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5:16-25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I say, walk by the Spirit, and you will not gratify the desires of the flesh.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For the desires of the flesh are against the Spirit, and the desires of the Spirit are against the flesh, for these are opposed to each other, to keep you from doing the things you want to do.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if you are led by the Spirit, you are not under the law.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19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Now the works of the flesh are evident: sexual immorality, impurity, sensuality, </a:t>
            </a:r>
          </a:p>
        </p:txBody>
      </p:sp>
    </p:spTree>
    <p:extLst>
      <p:ext uri="{BB962C8B-B14F-4D97-AF65-F5344CB8AC3E}">
        <p14:creationId xmlns:p14="http://schemas.microsoft.com/office/powerpoint/2010/main" val="307734918"/>
      </p:ext>
    </p:extLst>
  </p:cSld>
  <p:clrMapOvr>
    <a:masterClrMapping/>
  </p:clrMapOvr>
  <p:transition spd="slow"/>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61. Is salvation only pardon and assurance?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By regeneration, God renews us in righteousness through Jesus Christ, by the power of the Holy Spirit.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5:16-25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idolatry, sorcery, enmity, strife, jealousy, fits of anger, rivalries, dissensions, divisions,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envy, drunkenness, orgies, and things like these. I warn you, as I warned you before, that those who do such things will not inherit the kingdom of God.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the fruit of the Spirit is love, joy, peace, patience, kindness, goodness, faithfulness,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gentleness, self-control; against such things there is no law. </a:t>
            </a:r>
          </a:p>
        </p:txBody>
      </p:sp>
    </p:spTree>
    <p:extLst>
      <p:ext uri="{BB962C8B-B14F-4D97-AF65-F5344CB8AC3E}">
        <p14:creationId xmlns:p14="http://schemas.microsoft.com/office/powerpoint/2010/main" val="4099628639"/>
      </p:ext>
    </p:extLst>
  </p:cSld>
  <p:clrMapOvr>
    <a:masterClrMapping/>
  </p:clrMapOvr>
  <p:transition spd="slow"/>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61. Is salvation only pardon and assurance?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By regeneration, God renews us in righteousness through Jesus Christ, by the power of the Holy Spirit.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5:16-25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those who belong to Christ Jesus have crucified the flesh with its passions and desires.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If we live by the Spirit, let us also keep in step with the Spirit.</a:t>
            </a:r>
          </a:p>
        </p:txBody>
      </p:sp>
    </p:spTree>
    <p:extLst>
      <p:ext uri="{BB962C8B-B14F-4D97-AF65-F5344CB8AC3E}">
        <p14:creationId xmlns:p14="http://schemas.microsoft.com/office/powerpoint/2010/main" val="2462414493"/>
      </p:ext>
    </p:extLst>
  </p:cSld>
  <p:clrMapOvr>
    <a:masterClrMapping/>
  </p:clrMapOvr>
  <p:transition spd="slow"/>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61. Is salvation only pardon and assurance?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By regeneration, God renews us in righteousness through Jesus Christ, by the power of the Holy Spirit.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2:1-5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And you were dead in the trespasses and sins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in which you once walked, following the course of this world, following the prince of the power of the air, the spirit that is now at work in the sons of disobedience—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among whom we all once lived in the passions of our flesh, carrying out the desires of the body and the mind, and were by nature children of wrath, like the rest of mankind. </a:t>
            </a:r>
          </a:p>
        </p:txBody>
      </p:sp>
    </p:spTree>
    <p:extLst>
      <p:ext uri="{BB962C8B-B14F-4D97-AF65-F5344CB8AC3E}">
        <p14:creationId xmlns:p14="http://schemas.microsoft.com/office/powerpoint/2010/main" val="2266839486"/>
      </p:ext>
    </p:extLst>
  </p:cSld>
  <p:clrMapOvr>
    <a:masterClrMapping/>
  </p:clrMapOvr>
  <p:transition spd="slow"/>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61. Is salvation only pardon and assurance?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By regeneration, God renews us in righteousness through Jesus Christ, by the power of the Holy Spirit.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2:1-5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God, being rich in mercy, because of the great love with which he loved us,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even when we were dead in our trespasses, made us alive together with Christ—by grace you have been saved—</a:t>
            </a:r>
          </a:p>
        </p:txBody>
      </p:sp>
    </p:spTree>
    <p:extLst>
      <p:ext uri="{BB962C8B-B14F-4D97-AF65-F5344CB8AC3E}">
        <p14:creationId xmlns:p14="http://schemas.microsoft.com/office/powerpoint/2010/main" val="2656601112"/>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4. How is God Almighty?</a:t>
            </a:r>
          </a:p>
          <a:p>
            <a:pPr>
              <a:spcBef>
                <a:spcPts val="0"/>
              </a:spcBef>
              <a:defRPr/>
            </a:pPr>
            <a:r>
              <a:rPr lang="en-US" sz="280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a:solidFill>
                  <a:schemeClr val="bg2">
                    <a:lumMod val="25000"/>
                  </a:schemeClr>
                </a:solidFill>
              </a:rPr>
              <a:t>Romans 11:33-36</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33</a:t>
            </a:r>
            <a:r>
              <a:rPr lang="en-US" sz="2800">
                <a:solidFill>
                  <a:schemeClr val="bg2">
                    <a:lumMod val="25000"/>
                  </a:schemeClr>
                </a:solidFill>
                <a:effectLst>
                  <a:outerShdw blurRad="38100" dist="38100" dir="2700000" algn="tl">
                    <a:srgbClr val="000000">
                      <a:alpha val="43137"/>
                    </a:srgbClr>
                  </a:outerShdw>
                </a:effectLst>
                <a:latin typeface="Arial Narrow"/>
              </a:rPr>
              <a:t>Oh, the depth of the riches and wisdom and knowledge of God! How unsearchable are his judgments and how inscrutable his ways!</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34</a:t>
            </a:r>
            <a:r>
              <a:rPr lang="en-US" sz="2800">
                <a:solidFill>
                  <a:schemeClr val="bg2">
                    <a:lumMod val="25000"/>
                  </a:schemeClr>
                </a:solidFill>
                <a:effectLst>
                  <a:outerShdw blurRad="38100" dist="38100" dir="2700000" algn="tl">
                    <a:srgbClr val="000000">
                      <a:alpha val="43137"/>
                    </a:srgbClr>
                  </a:outerShdw>
                </a:effectLst>
                <a:latin typeface="Arial Narrow"/>
              </a:rPr>
              <a:t>“For who has known the mind of the Lord,</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    or who has been his counselor?”</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35</a:t>
            </a:r>
            <a:r>
              <a:rPr lang="en-US" sz="2800">
                <a:solidFill>
                  <a:schemeClr val="bg2">
                    <a:lumMod val="25000"/>
                  </a:schemeClr>
                </a:solidFill>
                <a:effectLst>
                  <a:outerShdw blurRad="38100" dist="38100" dir="2700000" algn="tl">
                    <a:srgbClr val="000000">
                      <a:alpha val="43137"/>
                    </a:srgbClr>
                  </a:outerShdw>
                </a:effectLst>
                <a:latin typeface="Arial Narrow"/>
              </a:rPr>
              <a:t>“Or who has given a gift to him that he might be repaid?”</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36</a:t>
            </a:r>
            <a:r>
              <a:rPr lang="en-US" sz="2800">
                <a:solidFill>
                  <a:schemeClr val="bg2">
                    <a:lumMod val="25000"/>
                  </a:schemeClr>
                </a:solidFill>
                <a:effectLst>
                  <a:outerShdw blurRad="38100" dist="38100" dir="2700000" algn="tl">
                    <a:srgbClr val="000000">
                      <a:alpha val="43137"/>
                    </a:srgbClr>
                  </a:outerShdw>
                </a:effectLst>
                <a:latin typeface="Arial Narrow"/>
              </a:rPr>
              <a:t>For from him and through him and to him are all things. To him be glory forever. Amen.</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354773713"/>
      </p:ext>
    </p:extLst>
  </p:cSld>
  <p:clrMapOvr>
    <a:masterClrMapping/>
  </p:clrMapOvr>
  <p:transition spd="slow"/>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61. Is salvation only pardon and assurance?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By regeneration, God renews us in righteousness through Jesus Christ, by the power of the Holy Spirit.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Titus 3:4-7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But when the goodness and loving kindness of God our Savior appeared,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he saved us, not because of works done by us in righteousness, but according to his own mercy, by the washing of regeneration and renewal of the Holy Spirit,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whom he poured out on us richly through Jesus Christ our Savior,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so that being justified by his grace we might become heirs according to the hope of eternal life.</a:t>
            </a:r>
          </a:p>
        </p:txBody>
      </p:sp>
    </p:spTree>
    <p:extLst>
      <p:ext uri="{BB962C8B-B14F-4D97-AF65-F5344CB8AC3E}">
        <p14:creationId xmlns:p14="http://schemas.microsoft.com/office/powerpoint/2010/main" val="3034548267"/>
      </p:ext>
    </p:extLst>
  </p:cSld>
  <p:clrMapOvr>
    <a:masterClrMapping/>
  </p:clrMapOvr>
  <p:transition spd="slow"/>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61. Is salvation only pardon and assurance?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By regeneration, God renews us in righteousness through Jesus Christ, by the power of the Holy Spirit.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2 Peter 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rPr>
              <a:t>by which he has granted to us his precious and very great promises, so that through them you may become partakers of the divine nature, having escaped from the corruption that is in the world because of sinful desire.</a:t>
            </a:r>
          </a:p>
        </p:txBody>
      </p:sp>
    </p:spTree>
    <p:extLst>
      <p:ext uri="{BB962C8B-B14F-4D97-AF65-F5344CB8AC3E}">
        <p14:creationId xmlns:p14="http://schemas.microsoft.com/office/powerpoint/2010/main" val="171897421"/>
      </p:ext>
    </p:extLst>
  </p:cSld>
  <p:clrMapOvr>
    <a:masterClrMapping/>
  </p:clrMapOvr>
  <p:transition spd="slow"/>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chemeClr val="tx1"/>
                </a:solidFill>
                <a:effectLst/>
                <a:uLnTx/>
                <a:uFillTx/>
                <a:latin typeface="Segoe UI"/>
                <a:ea typeface="+mn-ea"/>
                <a:cs typeface="+mn-cs"/>
              </a:rPr>
              <a:t>61. Is salvation only pardon and assurance?</a:t>
            </a:r>
            <a:r>
              <a:rPr lang="en-US" sz="2800" i="1">
                <a:solidFill>
                  <a:schemeClr val="tx1"/>
                </a:solidFill>
                <a:latin typeface="Segoe UI"/>
              </a:rPr>
              <a:t> </a:t>
            </a:r>
            <a:endParaRPr lang="en-US" sz="2800" b="0" i="1" u="none" strike="noStrike" kern="1200" cap="none" spc="0" normalizeH="0" baseline="0" noProof="0">
              <a:ln>
                <a:noFill/>
              </a:ln>
              <a:solidFill>
                <a:schemeClr val="tx1"/>
              </a:solidFill>
              <a:effectLst/>
              <a:uLnTx/>
              <a:uFillTx/>
              <a:latin typeface="Segoe UI"/>
              <a:cs typeface="Segoe UI"/>
            </a:endParaRPr>
          </a:p>
          <a:p>
            <a:pPr eaLnBrk="1" fontAlgn="auto" hangingPunct="1">
              <a:spcBef>
                <a:spcPts val="0"/>
              </a:spcBef>
              <a:spcAft>
                <a:spcPts val="600"/>
              </a:spcAft>
              <a:defRPr/>
            </a:pPr>
            <a:r>
              <a:rPr kumimoji="0" lang="en-US" sz="2800" b="0" i="0" u="none" strike="noStrike" kern="1200" cap="none" spc="0" normalizeH="0" baseline="0" noProof="0">
                <a:ln>
                  <a:noFill/>
                </a:ln>
                <a:solidFill>
                  <a:schemeClr val="tx1"/>
                </a:solidFill>
                <a:effectLst/>
                <a:uLnTx/>
                <a:uFillTx/>
                <a:latin typeface="Segoe UI"/>
                <a:ea typeface="+mn-ea"/>
                <a:cs typeface="+mn-cs"/>
              </a:rPr>
              <a:t>No. By regeneration, God renews us in righteousness through Jesus Christ, by the power of the Holy Spirit.</a:t>
            </a:r>
            <a:r>
              <a:rPr lang="en-US" sz="2800">
                <a:solidFill>
                  <a:schemeClr val="tx1"/>
                </a:solidFill>
                <a:latin typeface="Segoe UI"/>
              </a:rPr>
              <a:t> </a:t>
            </a:r>
            <a:endParaRPr lang="en-US" sz="2800" b="0" i="0" u="none" strike="noStrike" kern="1200" cap="none" spc="0" normalizeH="0" baseline="0" noProof="0">
              <a:ln>
                <a:noFill/>
              </a:ln>
              <a:solidFill>
                <a:schemeClr val="tx1"/>
              </a:solidFill>
              <a:effectLst/>
              <a:uLnTx/>
              <a:uFillTx/>
              <a:latin typeface="Segoe UI"/>
              <a:cs typeface="Segoe UI"/>
            </a:endParaRPr>
          </a:p>
          <a:p>
            <a:pPr>
              <a:spcBef>
                <a:spcPts val="0"/>
              </a:spcBef>
              <a:spcAft>
                <a:spcPts val="600"/>
              </a:spcAft>
              <a:defRPr/>
            </a:pPr>
            <a:r>
              <a:rPr lang="en-US" sz="2800" b="1" err="1">
                <a:solidFill>
                  <a:srgbClr val="000000"/>
                </a:solidFill>
                <a:latin typeface="Segoe UI"/>
              </a:rPr>
              <a:t>CoF</a:t>
            </a:r>
            <a:r>
              <a:rPr lang="en-US" sz="2800" b="1">
                <a:solidFill>
                  <a:srgbClr val="000000"/>
                </a:solidFill>
                <a:latin typeface="Segoe UI"/>
              </a:rPr>
              <a:t> Article IX</a:t>
            </a:r>
            <a:endParaRPr lang="en-US">
              <a:cs typeface="+mn-cs"/>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we are never accounted righteous before God through our works or merit</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but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that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penitent sinners are justified or accounted righteous before God only by faith in our Lord Jesus Christ.</a:t>
            </a:r>
            <a:endParaRPr lang="en-US">
              <a:latin typeface="Segoe UI"/>
              <a:ea typeface="Times New Roman" panose="02020603050405020304" pitchFamily="18" charset="0"/>
              <a:cs typeface="Segoe UI"/>
            </a:endParaRPr>
          </a:p>
          <a:p>
            <a:pPr>
              <a:spcBef>
                <a:spcPts val="0"/>
              </a:spcBef>
              <a:spcAft>
                <a:spcPts val="0"/>
              </a:spcAft>
              <a:defRPr/>
            </a:pPr>
            <a:endParaRPr lang="en-US">
              <a:latin typeface="Arial Narrow"/>
            </a:endParaRPr>
          </a:p>
        </p:txBody>
      </p:sp>
    </p:spTree>
    <p:extLst>
      <p:ext uri="{BB962C8B-B14F-4D97-AF65-F5344CB8AC3E}">
        <p14:creationId xmlns:p14="http://schemas.microsoft.com/office/powerpoint/2010/main" val="3722173362"/>
      </p:ext>
    </p:extLst>
  </p:cSld>
  <p:clrMapOvr>
    <a:masterClrMapping/>
  </p:clrMapOvr>
  <p:transition spd="slow"/>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chemeClr val="tx1"/>
                </a:solidFill>
                <a:effectLst/>
                <a:uLnTx/>
                <a:uFillTx/>
                <a:latin typeface="Segoe UI"/>
                <a:ea typeface="+mn-ea"/>
                <a:cs typeface="+mn-cs"/>
              </a:rPr>
              <a:t>61. Is salvation only pardon and assurance?</a:t>
            </a:r>
            <a:r>
              <a:rPr lang="en-US" sz="2800" i="1">
                <a:solidFill>
                  <a:schemeClr val="tx1"/>
                </a:solidFill>
                <a:latin typeface="Segoe UI"/>
              </a:rPr>
              <a:t> </a:t>
            </a:r>
            <a:endParaRPr lang="en-US" sz="2800" b="0" i="1" u="none" strike="noStrike" kern="1200" cap="none" spc="0" normalizeH="0" baseline="0" noProof="0">
              <a:ln>
                <a:noFill/>
              </a:ln>
              <a:solidFill>
                <a:schemeClr val="tx1"/>
              </a:solidFill>
              <a:effectLst/>
              <a:uLnTx/>
              <a:uFillTx/>
              <a:latin typeface="Segoe UI"/>
              <a:cs typeface="Segoe UI"/>
            </a:endParaRPr>
          </a:p>
          <a:p>
            <a:pPr eaLnBrk="1" fontAlgn="auto" hangingPunct="1">
              <a:spcBef>
                <a:spcPts val="0"/>
              </a:spcBef>
              <a:spcAft>
                <a:spcPts val="600"/>
              </a:spcAft>
              <a:defRPr/>
            </a:pPr>
            <a:r>
              <a:rPr kumimoji="0" lang="en-US" sz="2800" b="0" i="0" u="none" strike="noStrike" kern="1200" cap="none" spc="0" normalizeH="0" baseline="0" noProof="0">
                <a:ln>
                  <a:noFill/>
                </a:ln>
                <a:solidFill>
                  <a:schemeClr val="tx1"/>
                </a:solidFill>
                <a:effectLst/>
                <a:uLnTx/>
                <a:uFillTx/>
                <a:latin typeface="Segoe UI"/>
                <a:ea typeface="+mn-ea"/>
                <a:cs typeface="+mn-cs"/>
              </a:rPr>
              <a:t>No. By regeneration, God renews us in righteousness through Jesus Christ, by the power of the Holy Spirit.</a:t>
            </a:r>
            <a:r>
              <a:rPr lang="en-US" sz="2800">
                <a:solidFill>
                  <a:schemeClr val="tx1"/>
                </a:solidFill>
                <a:latin typeface="Segoe UI"/>
              </a:rPr>
              <a:t> </a:t>
            </a:r>
            <a:endParaRPr lang="en-US" sz="2800" b="0" i="0" u="none" strike="noStrike" kern="1200" cap="none" spc="0" normalizeH="0" baseline="0" noProof="0">
              <a:ln>
                <a:noFill/>
              </a:ln>
              <a:solidFill>
                <a:schemeClr val="tx1"/>
              </a:solidFill>
              <a:effectLst/>
              <a:uLnTx/>
              <a:uFillTx/>
              <a:latin typeface="Segoe UI"/>
              <a:cs typeface="Segoe UI"/>
            </a:endParaRPr>
          </a:p>
          <a:p>
            <a:pPr>
              <a:spcBef>
                <a:spcPts val="0"/>
              </a:spcBef>
              <a:spcAft>
                <a:spcPts val="600"/>
              </a:spcAft>
              <a:defRPr/>
            </a:pPr>
            <a:r>
              <a:rPr lang="en-US" sz="2800" b="1" err="1">
                <a:solidFill>
                  <a:srgbClr val="000000"/>
                </a:solidFill>
                <a:latin typeface="Segoe UI"/>
              </a:rPr>
              <a:t>CoF</a:t>
            </a:r>
            <a:r>
              <a:rPr lang="en-US" sz="2800" b="1">
                <a:solidFill>
                  <a:srgbClr val="000000"/>
                </a:solidFill>
                <a:latin typeface="Segoe UI"/>
              </a:rPr>
              <a:t> Article IX</a:t>
            </a:r>
            <a:endParaRPr lang="en-US">
              <a:cs typeface="+mn-cs"/>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regeneration is the renewal of man in righteousness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through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Jesus Christ, by the power of the Holy Spirit, whereby we are made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partakers of the divine nature</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 and experience newness of life. By this new birth the believer becomes reconciled to God and is enabled to serve him with the will and the affections. We believe, although we have experienced regeneration</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it is possible to depart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from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grace and fall into sin; and we may even then, </a:t>
            </a:r>
            <a:endParaRPr lang="en-US">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by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grace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of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God, be renewed in righteousness</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t>
            </a:r>
            <a:endParaRPr lang="en-US">
              <a:latin typeface="Arial Narrow"/>
            </a:endParaRPr>
          </a:p>
          <a:p>
            <a:pPr marL="0" marR="0" lvl="0" indent="0" algn="l" defTabSz="914400">
              <a:lnSpc>
                <a:spcPct val="100000"/>
              </a:lnSpc>
              <a:spcBef>
                <a:spcPts val="0"/>
              </a:spcBef>
              <a:spcAft>
                <a:spcPts val="0"/>
              </a:spcAft>
              <a:buClrTx/>
              <a:buSzTx/>
              <a:buFontTx/>
              <a:buNone/>
              <a:tabLst/>
              <a:defRPr/>
            </a:pP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5653569"/>
      </p:ext>
    </p:extLst>
  </p:cSld>
  <p:clrMapOvr>
    <a:masterClrMapping/>
  </p:clrMapOvr>
  <p:transition spd="slow"/>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62. How are we changed in regeneration? </a:t>
            </a:r>
          </a:p>
        </p:txBody>
      </p:sp>
    </p:spTree>
    <p:extLst>
      <p:ext uri="{BB962C8B-B14F-4D97-AF65-F5344CB8AC3E}">
        <p14:creationId xmlns:p14="http://schemas.microsoft.com/office/powerpoint/2010/main" val="678560145"/>
      </p:ext>
    </p:extLst>
  </p:cSld>
  <p:clrMapOvr>
    <a:masterClrMapping/>
  </p:clrMapOvr>
  <p:transition spd="slow"/>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62. How are we changed in regeneration?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are made partakers of the divine nature and experience newness of life. </a:t>
            </a:r>
          </a:p>
        </p:txBody>
      </p:sp>
    </p:spTree>
    <p:extLst>
      <p:ext uri="{BB962C8B-B14F-4D97-AF65-F5344CB8AC3E}">
        <p14:creationId xmlns:p14="http://schemas.microsoft.com/office/powerpoint/2010/main" val="505501270"/>
      </p:ext>
    </p:extLst>
  </p:cSld>
  <p:clrMapOvr>
    <a:masterClrMapping/>
  </p:clrMapOvr>
  <p:transition spd="slow"/>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62. How are we changed in regeneration?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are made partakers of the divine nature and experience newness of life.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Genesis 15:6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he believed the Lord, and he counted it to him as righteousness.</a:t>
            </a:r>
          </a:p>
        </p:txBody>
      </p:sp>
    </p:spTree>
    <p:extLst>
      <p:ext uri="{BB962C8B-B14F-4D97-AF65-F5344CB8AC3E}">
        <p14:creationId xmlns:p14="http://schemas.microsoft.com/office/powerpoint/2010/main" val="1491514465"/>
      </p:ext>
    </p:extLst>
  </p:cSld>
  <p:clrMapOvr>
    <a:masterClrMapping/>
  </p:clrMapOvr>
  <p:transition spd="slow"/>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62. How are we changed in regeneration?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are made partakers of the divine nature and experience newness of life.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Genesis 17:5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No longer shall your name be called Abram, but your name shall be Abraham, for I have made you the father of a multitude of nations.</a:t>
            </a:r>
          </a:p>
        </p:txBody>
      </p:sp>
    </p:spTree>
    <p:extLst>
      <p:ext uri="{BB962C8B-B14F-4D97-AF65-F5344CB8AC3E}">
        <p14:creationId xmlns:p14="http://schemas.microsoft.com/office/powerpoint/2010/main" val="1366627877"/>
      </p:ext>
    </p:extLst>
  </p:cSld>
  <p:clrMapOvr>
    <a:masterClrMapping/>
  </p:clrMapOvr>
  <p:transition spd="slow"/>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62. How are we changed in regeneration?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We are made partakers of the divine nature and experience newness of life.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Genesis 35:10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God said to him, “Your name is Jacob; no longer shall your name be called Jacob, but Israel shall be your name.” So he called his name Israel.</a:t>
            </a:r>
          </a:p>
        </p:txBody>
      </p:sp>
    </p:spTree>
    <p:extLst>
      <p:ext uri="{BB962C8B-B14F-4D97-AF65-F5344CB8AC3E}">
        <p14:creationId xmlns:p14="http://schemas.microsoft.com/office/powerpoint/2010/main" val="2470842294"/>
      </p:ext>
    </p:extLst>
  </p:cSld>
  <p:clrMapOvr>
    <a:masterClrMapping/>
  </p:clrMapOvr>
  <p:transition spd="slow"/>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62. How are we changed in regeneration?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are made partakers of the divine nature and experience newness of life.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3:3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Jesus answered him, “Truly, truly, I say to you, unless one is born again he cannot see the kingdom of God.”</a:t>
            </a:r>
          </a:p>
        </p:txBody>
      </p:sp>
    </p:spTree>
    <p:extLst>
      <p:ext uri="{BB962C8B-B14F-4D97-AF65-F5344CB8AC3E}">
        <p14:creationId xmlns:p14="http://schemas.microsoft.com/office/powerpoint/2010/main" val="3765304101"/>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4. How is God Almighty?</a:t>
            </a:r>
          </a:p>
          <a:p>
            <a:pPr>
              <a:spcBef>
                <a:spcPts val="0"/>
              </a:spcBef>
              <a:defRPr/>
            </a:pPr>
            <a:r>
              <a:rPr lang="en-US" sz="280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a:solidFill>
                  <a:schemeClr val="bg2">
                    <a:lumMod val="25000"/>
                  </a:schemeClr>
                </a:solidFill>
              </a:rPr>
              <a:t>Romans 16:27</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to the only wise God be glory forevermore through Jesus Christ! Amen.</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2972128535"/>
      </p:ext>
    </p:extLst>
  </p:cSld>
  <p:clrMapOvr>
    <a:masterClrMapping/>
  </p:clrMapOvr>
  <p:transition spd="slow"/>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62. How are we changed in regeneration?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are made partakers of the divine nature and experience newness of life.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8:1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 is therefore now no condemnation for those who are in Christ Jesus.</a:t>
            </a:r>
          </a:p>
        </p:txBody>
      </p:sp>
    </p:spTree>
    <p:extLst>
      <p:ext uri="{BB962C8B-B14F-4D97-AF65-F5344CB8AC3E}">
        <p14:creationId xmlns:p14="http://schemas.microsoft.com/office/powerpoint/2010/main" val="223097522"/>
      </p:ext>
    </p:extLst>
  </p:cSld>
  <p:clrMapOvr>
    <a:masterClrMapping/>
  </p:clrMapOvr>
  <p:transition spd="slow"/>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62. How are we changed in regeneration?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are made partakers of the divine nature and experience newness of life.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Corinthians 5:17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Therefore, if anyone is in Christ, he is a new creation. The old has passed away; behold, the new has come.</a:t>
            </a:r>
          </a:p>
        </p:txBody>
      </p:sp>
    </p:spTree>
    <p:extLst>
      <p:ext uri="{BB962C8B-B14F-4D97-AF65-F5344CB8AC3E}">
        <p14:creationId xmlns:p14="http://schemas.microsoft.com/office/powerpoint/2010/main" val="3437583029"/>
      </p:ext>
    </p:extLst>
  </p:cSld>
  <p:clrMapOvr>
    <a:masterClrMapping/>
  </p:clrMapOvr>
  <p:transition spd="slow"/>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62. How are we changed in regeneration?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are made partakers of the divine nature and experience newness of life.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5:22-24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the fruit of the Spirit is love, joy, peace, patience, kindness, goodness, faithfulness, </a:t>
            </a:r>
            <a:r>
              <a:rPr lang="en-US" sz="2800" baseline="30000">
                <a:solidFill>
                  <a:srgbClr val="000000"/>
                </a:solidFill>
                <a:effectLst>
                  <a:outerShdw blurRad="38100" dist="38100" dir="2700000" algn="tl">
                    <a:srgbClr val="000000">
                      <a:alpha val="43137"/>
                    </a:srgbClr>
                  </a:outerShdw>
                </a:effectLst>
                <a:latin typeface="Arial Narrow"/>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gentleness, self-control; against such things there is no law. </a:t>
            </a:r>
            <a:r>
              <a:rPr lang="en-US" sz="2800" baseline="30000">
                <a:solidFill>
                  <a:srgbClr val="000000"/>
                </a:solidFill>
                <a:effectLst>
                  <a:outerShdw blurRad="38100" dist="38100" dir="2700000" algn="tl">
                    <a:srgbClr val="000000">
                      <a:alpha val="43137"/>
                    </a:srgbClr>
                  </a:outerShdw>
                </a:effectLst>
                <a:latin typeface="Arial Narrow"/>
              </a:rPr>
              <a:t>24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those who belong to Christ Jesus have crucified the flesh with its passions and desires.</a:t>
            </a:r>
          </a:p>
        </p:txBody>
      </p:sp>
    </p:spTree>
    <p:extLst>
      <p:ext uri="{BB962C8B-B14F-4D97-AF65-F5344CB8AC3E}">
        <p14:creationId xmlns:p14="http://schemas.microsoft.com/office/powerpoint/2010/main" val="4155500281"/>
      </p:ext>
    </p:extLst>
  </p:cSld>
  <p:clrMapOvr>
    <a:masterClrMapping/>
  </p:clrMapOvr>
  <p:transition spd="slow"/>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62. How are we changed in regeneration?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are made partakers of the divine nature and experience newness of life.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Colossians 3:2-3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Set your minds on things that are above, not on things that are on earth.</a:t>
            </a:r>
            <a:r>
              <a:rPr lang="en-US" sz="2800" baseline="30000">
                <a:solidFill>
                  <a:srgbClr val="000000"/>
                </a:solidFill>
                <a:effectLst>
                  <a:outerShdw blurRad="38100" dist="38100" dir="2700000" algn="tl">
                    <a:srgbClr val="000000">
                      <a:alpha val="43137"/>
                    </a:srgbClr>
                  </a:outerShdw>
                </a:effectLst>
                <a:latin typeface="Arial Narrow"/>
              </a:rPr>
              <a:t> 3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you have died, and your life is hidden with Christ in God.</a:t>
            </a:r>
          </a:p>
        </p:txBody>
      </p:sp>
    </p:spTree>
    <p:extLst>
      <p:ext uri="{BB962C8B-B14F-4D97-AF65-F5344CB8AC3E}">
        <p14:creationId xmlns:p14="http://schemas.microsoft.com/office/powerpoint/2010/main" val="265131229"/>
      </p:ext>
    </p:extLst>
  </p:cSld>
  <p:clrMapOvr>
    <a:masterClrMapping/>
  </p:clrMapOvr>
  <p:transition spd="slow"/>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62. How are we changed in regeneration?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are made partakers of the divine nature and experience newness of life.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Peter 1:3-4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His divine power has granted to us all things that pertain to life and godliness, through the knowledge of him who called us to his own glory and excellence, </a:t>
            </a:r>
            <a:r>
              <a:rPr lang="en-US" sz="2800" baseline="30000">
                <a:solidFill>
                  <a:srgbClr val="000000"/>
                </a:solidFill>
                <a:effectLst>
                  <a:outerShdw blurRad="38100" dist="38100" dir="2700000" algn="tl">
                    <a:srgbClr val="000000">
                      <a:alpha val="43137"/>
                    </a:srgbClr>
                  </a:outerShdw>
                </a:effectLst>
                <a:latin typeface="Arial Narrow"/>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by which he has granted to us his precious and very great promises, so that through them you may become partakers of the divine nature, having escaped from the corruption that is in the world because of sinful desire.</a:t>
            </a:r>
          </a:p>
        </p:txBody>
      </p:sp>
    </p:spTree>
    <p:extLst>
      <p:ext uri="{BB962C8B-B14F-4D97-AF65-F5344CB8AC3E}">
        <p14:creationId xmlns:p14="http://schemas.microsoft.com/office/powerpoint/2010/main" val="2427890971"/>
      </p:ext>
    </p:extLst>
  </p:cSld>
  <p:clrMapOvr>
    <a:masterClrMapping/>
  </p:clrMapOvr>
  <p:transition spd="slow"/>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62. How are we changed in regeneration?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We are made partakers of the divine nature and experience newness of life.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John 4:4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Little children, you are from God and have overcome them, for he who is in you is greater than he who is in the world.</a:t>
            </a:r>
          </a:p>
        </p:txBody>
      </p:sp>
    </p:spTree>
    <p:extLst>
      <p:ext uri="{BB962C8B-B14F-4D97-AF65-F5344CB8AC3E}">
        <p14:creationId xmlns:p14="http://schemas.microsoft.com/office/powerpoint/2010/main" val="2537598134"/>
      </p:ext>
    </p:extLst>
  </p:cSld>
  <p:clrMapOvr>
    <a:masterClrMapping/>
  </p:clrMapOvr>
  <p:transition spd="slow"/>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62. How are we changed in regeneration?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We are made partakers of the divine nature and experience newness of life. </a:t>
            </a:r>
          </a:p>
          <a:p>
            <a:pPr eaLnBrk="1" fontAlgn="auto" hangingPunct="1">
              <a:spcBef>
                <a:spcPts val="0"/>
              </a:spcBef>
              <a:spcAft>
                <a:spcPts val="600"/>
              </a:spcAft>
              <a:defRPr/>
            </a:pPr>
            <a:r>
              <a:rPr kumimoji="0" lang="en-US" sz="2800" b="1" i="0" u="none" strike="noStrike" kern="1200" cap="none" spc="0" normalizeH="0" baseline="0" noProof="0" dirty="0" err="1">
                <a:ln>
                  <a:noFill/>
                </a:ln>
                <a:solidFill>
                  <a:srgbClr val="000000"/>
                </a:solidFill>
                <a:effectLst/>
                <a:uLnTx/>
                <a:uFillTx/>
                <a:latin typeface="Segoe UI"/>
                <a:ea typeface="Times New Roman" panose="02020603050405020304" pitchFamily="18" charset="0"/>
                <a:cs typeface="+mn-cs"/>
              </a:rPr>
              <a:t>CoF</a:t>
            </a: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 Article IX – Justification and Regeneration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We believe we are never accounted righteous before God through our works or merit, but that penitent sinners are justified or accounted righteous before God only by faith in our Lord Jesus Christ.</a:t>
            </a:r>
          </a:p>
        </p:txBody>
      </p:sp>
    </p:spTree>
    <p:extLst>
      <p:ext uri="{BB962C8B-B14F-4D97-AF65-F5344CB8AC3E}">
        <p14:creationId xmlns:p14="http://schemas.microsoft.com/office/powerpoint/2010/main" val="3374035412"/>
      </p:ext>
    </p:extLst>
  </p:cSld>
  <p:clrMapOvr>
    <a:masterClrMapping/>
  </p:clrMapOvr>
  <p:transition spd="slow"/>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62. How are we changed in regeneration?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We are made partakers of the divine nature and experience newness of life. </a:t>
            </a:r>
          </a:p>
          <a:p>
            <a:pPr eaLnBrk="1" fontAlgn="auto" hangingPunct="1">
              <a:spcBef>
                <a:spcPts val="0"/>
              </a:spcBef>
              <a:spcAft>
                <a:spcPts val="600"/>
              </a:spcAft>
              <a:defRPr/>
            </a:pPr>
            <a:r>
              <a:rPr kumimoji="0" lang="en-US" sz="2800" b="1" i="0" u="none" strike="noStrike" kern="1200" cap="none" spc="0" normalizeH="0" baseline="0" noProof="0" dirty="0" err="1">
                <a:ln>
                  <a:noFill/>
                </a:ln>
                <a:solidFill>
                  <a:srgbClr val="000000"/>
                </a:solidFill>
                <a:effectLst/>
                <a:uLnTx/>
                <a:uFillTx/>
                <a:latin typeface="Segoe UI"/>
                <a:ea typeface="Times New Roman" panose="02020603050405020304" pitchFamily="18" charset="0"/>
                <a:cs typeface="+mn-cs"/>
              </a:rPr>
              <a:t>CoF</a:t>
            </a: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 Article IX – Justification and Regeneration</a:t>
            </a:r>
          </a:p>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We believe regeneration is the renewal of man in righteousness through Jesus Christ, by the power of the Holy Spirit, whereby we are made partakers of the divine nature and experience newness of life. By this new birth the believer becomes reconciled to God and is enabled to serve him with the will and the affections. We believe, although we have experienced regeneration, it is possible to depart from grace and fall into sin; and we may even then, </a:t>
            </a:r>
          </a:p>
          <a:p>
            <a:pPr marL="0" marR="0" lvl="0" indent="0" algn="l" defTabSz="914400" rtl="0" eaLnBrk="1" fontAlgn="base" latinLnBrk="0" hangingPunct="1">
              <a:lnSpc>
                <a:spcPct val="9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by the grace of God, be renewed in righteousness.</a:t>
            </a:r>
          </a:p>
        </p:txBody>
      </p:sp>
    </p:spTree>
    <p:extLst>
      <p:ext uri="{BB962C8B-B14F-4D97-AF65-F5344CB8AC3E}">
        <p14:creationId xmlns:p14="http://schemas.microsoft.com/office/powerpoint/2010/main" val="4184224468"/>
      </p:ext>
    </p:extLst>
  </p:cSld>
  <p:clrMapOvr>
    <a:masterClrMapping/>
  </p:clrMapOvr>
  <p:transition spd="slow"/>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63. How does regeneration allow us to live as children of God? </a:t>
            </a:r>
          </a:p>
        </p:txBody>
      </p:sp>
    </p:spTree>
    <p:extLst>
      <p:ext uri="{BB962C8B-B14F-4D97-AF65-F5344CB8AC3E}">
        <p14:creationId xmlns:p14="http://schemas.microsoft.com/office/powerpoint/2010/main" val="1041006516"/>
      </p:ext>
    </p:extLst>
  </p:cSld>
  <p:clrMapOvr>
    <a:masterClrMapping/>
  </p:clrMapOvr>
  <p:transition spd="slow"/>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63. How does regeneration allow us to live as children of God?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this new birth the believer becomes reconciled to God and is enabled to serve him with the will and the affections. </a:t>
            </a:r>
          </a:p>
        </p:txBody>
      </p:sp>
    </p:spTree>
    <p:extLst>
      <p:ext uri="{BB962C8B-B14F-4D97-AF65-F5344CB8AC3E}">
        <p14:creationId xmlns:p14="http://schemas.microsoft.com/office/powerpoint/2010/main" val="3285877343"/>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4. How is God Almighty?</a:t>
            </a:r>
          </a:p>
          <a:p>
            <a:pPr>
              <a:spcBef>
                <a:spcPts val="0"/>
              </a:spcBef>
              <a:defRPr/>
            </a:pPr>
            <a:r>
              <a:rPr lang="en-US" sz="280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a:solidFill>
                  <a:schemeClr val="bg2">
                    <a:lumMod val="25000"/>
                  </a:schemeClr>
                </a:solidFill>
              </a:rPr>
              <a:t>1 John 4:7-16</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7</a:t>
            </a:r>
            <a:r>
              <a:rPr lang="en-US" sz="2800">
                <a:solidFill>
                  <a:schemeClr val="bg2">
                    <a:lumMod val="25000"/>
                  </a:schemeClr>
                </a:solidFill>
                <a:effectLst>
                  <a:outerShdw blurRad="38100" dist="38100" dir="2700000" algn="tl">
                    <a:srgbClr val="000000">
                      <a:alpha val="43137"/>
                    </a:srgbClr>
                  </a:outerShdw>
                </a:effectLst>
                <a:latin typeface="Arial Narrow"/>
              </a:rPr>
              <a:t>Beloved, let us love one another, for love is from God, and whoever loves has been born of God and knows God. </a:t>
            </a:r>
            <a:r>
              <a:rPr lang="en-US" sz="2800" baseline="30000">
                <a:solidFill>
                  <a:schemeClr val="bg2">
                    <a:lumMod val="25000"/>
                  </a:schemeClr>
                </a:solidFill>
                <a:effectLst>
                  <a:outerShdw blurRad="38100" dist="38100" dir="2700000" algn="tl">
                    <a:srgbClr val="000000">
                      <a:alpha val="43137"/>
                    </a:srgbClr>
                  </a:outerShdw>
                </a:effectLst>
                <a:latin typeface="Arial Narrow"/>
              </a:rPr>
              <a:t>8</a:t>
            </a:r>
            <a:r>
              <a:rPr lang="en-US" sz="2800">
                <a:solidFill>
                  <a:schemeClr val="bg2">
                    <a:lumMod val="25000"/>
                  </a:schemeClr>
                </a:solidFill>
                <a:effectLst>
                  <a:outerShdw blurRad="38100" dist="38100" dir="2700000" algn="tl">
                    <a:srgbClr val="000000">
                      <a:alpha val="43137"/>
                    </a:srgbClr>
                  </a:outerShdw>
                </a:effectLst>
                <a:latin typeface="Arial Narrow"/>
              </a:rPr>
              <a:t>Anyone who does not love does not know God, because God is love. </a:t>
            </a:r>
            <a:r>
              <a:rPr lang="en-US" sz="2800" baseline="30000">
                <a:solidFill>
                  <a:schemeClr val="bg2">
                    <a:lumMod val="25000"/>
                  </a:schemeClr>
                </a:solidFill>
                <a:effectLst>
                  <a:outerShdw blurRad="38100" dist="38100" dir="2700000" algn="tl">
                    <a:srgbClr val="000000">
                      <a:alpha val="43137"/>
                    </a:srgbClr>
                  </a:outerShdw>
                </a:effectLst>
                <a:latin typeface="Arial Narrow"/>
              </a:rPr>
              <a:t>9</a:t>
            </a:r>
            <a:r>
              <a:rPr lang="en-US" sz="2800">
                <a:solidFill>
                  <a:schemeClr val="bg2">
                    <a:lumMod val="25000"/>
                  </a:schemeClr>
                </a:solidFill>
                <a:effectLst>
                  <a:outerShdw blurRad="38100" dist="38100" dir="2700000" algn="tl">
                    <a:srgbClr val="000000">
                      <a:alpha val="43137"/>
                    </a:srgbClr>
                  </a:outerShdw>
                </a:effectLst>
                <a:latin typeface="Arial Narrow"/>
              </a:rPr>
              <a:t>In this the love of God was made manifest among us, that God sent his only Son into the world, so that we might live through him. </a:t>
            </a:r>
            <a:r>
              <a:rPr lang="en-US" sz="2800" baseline="30000">
                <a:solidFill>
                  <a:schemeClr val="bg2">
                    <a:lumMod val="25000"/>
                  </a:schemeClr>
                </a:solidFill>
                <a:effectLst>
                  <a:outerShdw blurRad="38100" dist="38100" dir="2700000" algn="tl">
                    <a:srgbClr val="000000">
                      <a:alpha val="43137"/>
                    </a:srgbClr>
                  </a:outerShdw>
                </a:effectLst>
                <a:latin typeface="Arial Narrow"/>
              </a:rPr>
              <a:t>10</a:t>
            </a:r>
            <a:r>
              <a:rPr lang="en-US" sz="2800">
                <a:solidFill>
                  <a:schemeClr val="bg2">
                    <a:lumMod val="25000"/>
                  </a:schemeClr>
                </a:solidFill>
                <a:effectLst>
                  <a:outerShdw blurRad="38100" dist="38100" dir="2700000" algn="tl">
                    <a:srgbClr val="000000">
                      <a:alpha val="43137"/>
                    </a:srgbClr>
                  </a:outerShdw>
                </a:effectLst>
                <a:latin typeface="Arial Narrow"/>
              </a:rPr>
              <a:t>In this is love, not that we have loved God but that he loved us and sent his Son to be the propitiation for our sins. </a:t>
            </a:r>
            <a:r>
              <a:rPr lang="en-US" sz="2800" baseline="30000">
                <a:solidFill>
                  <a:schemeClr val="bg2">
                    <a:lumMod val="25000"/>
                  </a:schemeClr>
                </a:solidFill>
                <a:effectLst>
                  <a:outerShdw blurRad="38100" dist="38100" dir="2700000" algn="tl">
                    <a:srgbClr val="000000">
                      <a:alpha val="43137"/>
                    </a:srgbClr>
                  </a:outerShdw>
                </a:effectLst>
                <a:latin typeface="Arial Narrow"/>
              </a:rPr>
              <a:t>11</a:t>
            </a:r>
            <a:r>
              <a:rPr lang="en-US" sz="2800">
                <a:solidFill>
                  <a:schemeClr val="bg2">
                    <a:lumMod val="25000"/>
                  </a:schemeClr>
                </a:solidFill>
                <a:effectLst>
                  <a:outerShdw blurRad="38100" dist="38100" dir="2700000" algn="tl">
                    <a:srgbClr val="000000">
                      <a:alpha val="43137"/>
                    </a:srgbClr>
                  </a:outerShdw>
                </a:effectLst>
                <a:latin typeface="Arial Narrow"/>
              </a:rPr>
              <a:t>Beloved, if God so loved us, we also ought to love one another. </a:t>
            </a:r>
          </a:p>
        </p:txBody>
      </p:sp>
    </p:spTree>
    <p:extLst>
      <p:ext uri="{BB962C8B-B14F-4D97-AF65-F5344CB8AC3E}">
        <p14:creationId xmlns:p14="http://schemas.microsoft.com/office/powerpoint/2010/main" val="2636135587"/>
      </p:ext>
    </p:extLst>
  </p:cSld>
  <p:clrMapOvr>
    <a:masterClrMapping/>
  </p:clrMapOvr>
  <p:transition spd="slow"/>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63. How does regeneration allow us to live as children of God?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this new birth the believer becomes reconciled to God and is enabled to serve him with the will and the affections.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Genesis 15:6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he believed the Lord, and he counted it to him as righteousness.</a:t>
            </a:r>
          </a:p>
        </p:txBody>
      </p:sp>
    </p:spTree>
    <p:extLst>
      <p:ext uri="{BB962C8B-B14F-4D97-AF65-F5344CB8AC3E}">
        <p14:creationId xmlns:p14="http://schemas.microsoft.com/office/powerpoint/2010/main" val="3008983422"/>
      </p:ext>
    </p:extLst>
  </p:cSld>
  <p:clrMapOvr>
    <a:masterClrMapping/>
  </p:clrMapOvr>
  <p:transition spd="slow"/>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63. How does regeneration allow us to live as children of God?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this new birth the believer becomes reconciled to God and is enabled to serve him with the will and the affections.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Deuteronomy 6:5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You shall love the Lord your God with all your heart and with all your soul and with all your might.</a:t>
            </a:r>
          </a:p>
        </p:txBody>
      </p:sp>
    </p:spTree>
    <p:extLst>
      <p:ext uri="{BB962C8B-B14F-4D97-AF65-F5344CB8AC3E}">
        <p14:creationId xmlns:p14="http://schemas.microsoft.com/office/powerpoint/2010/main" val="3515603461"/>
      </p:ext>
    </p:extLst>
  </p:cSld>
  <p:clrMapOvr>
    <a:masterClrMapping/>
  </p:clrMapOvr>
  <p:transition spd="slow"/>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63. How does regeneration allow us to live as children of God?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this new birth the believer becomes reconciled to God and is enabled to serve him with the will and the affections.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Deuteronomy 10:12-13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12</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now, Israel, what does the Lord your God require of you, but to fear the Lord your God, to walk in all his ways, to love him, to serve the Lord your God with all your heart and with all your soul, </a:t>
            </a: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13</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to keep the commandments and statutes of the Lord, which I am commanding you today for your good?</a:t>
            </a:r>
          </a:p>
        </p:txBody>
      </p:sp>
    </p:spTree>
    <p:extLst>
      <p:ext uri="{BB962C8B-B14F-4D97-AF65-F5344CB8AC3E}">
        <p14:creationId xmlns:p14="http://schemas.microsoft.com/office/powerpoint/2010/main" val="3047557276"/>
      </p:ext>
    </p:extLst>
  </p:cSld>
  <p:clrMapOvr>
    <a:masterClrMapping/>
  </p:clrMapOvr>
  <p:transition spd="slow"/>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63. How does regeneration allow us to live as children of God?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this new birth the believer becomes reconciled to God and is enabled to serve him with the will and the affections.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1:12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to all who did receive him, who believed in his name, he gave the right to become children of God,</a:t>
            </a:r>
          </a:p>
        </p:txBody>
      </p:sp>
    </p:spTree>
    <p:extLst>
      <p:ext uri="{BB962C8B-B14F-4D97-AF65-F5344CB8AC3E}">
        <p14:creationId xmlns:p14="http://schemas.microsoft.com/office/powerpoint/2010/main" val="135864737"/>
      </p:ext>
    </p:extLst>
  </p:cSld>
  <p:clrMapOvr>
    <a:masterClrMapping/>
  </p:clrMapOvr>
  <p:transition spd="slow"/>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63. How does regeneration allow us to live as children of God?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this new birth the believer becomes reconciled to God and is enabled to serve him with the will and the affections.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8:16-17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16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Spirit himself bears witness with our spirit that we are children of God, </a:t>
            </a:r>
            <a:r>
              <a:rPr lang="en-US" sz="2800" baseline="30000">
                <a:solidFill>
                  <a:srgbClr val="000000"/>
                </a:solidFill>
                <a:effectLst>
                  <a:outerShdw blurRad="38100" dist="38100" dir="2700000" algn="tl">
                    <a:srgbClr val="000000">
                      <a:alpha val="43137"/>
                    </a:srgbClr>
                  </a:outerShdw>
                </a:effectLst>
                <a:latin typeface="Arial Narrow"/>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if children, then heirs—heirs of God and fellow heirs with Christ, provided we suffer with him in order that we may also be glorified with him.</a:t>
            </a:r>
          </a:p>
        </p:txBody>
      </p:sp>
    </p:spTree>
    <p:extLst>
      <p:ext uri="{BB962C8B-B14F-4D97-AF65-F5344CB8AC3E}">
        <p14:creationId xmlns:p14="http://schemas.microsoft.com/office/powerpoint/2010/main" val="3124660625"/>
      </p:ext>
    </p:extLst>
  </p:cSld>
  <p:clrMapOvr>
    <a:masterClrMapping/>
  </p:clrMapOvr>
  <p:transition spd="slow"/>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63. How does regeneration allow us to live as children of God?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this new birth the believer becomes reconciled to God and is enabled to serve him with the will and the affections.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Corinthians 6:18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I will be a father to you,</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you shall be sons and daughters to 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says the Lord Almighty.”</a:t>
            </a:r>
          </a:p>
        </p:txBody>
      </p:sp>
    </p:spTree>
    <p:extLst>
      <p:ext uri="{BB962C8B-B14F-4D97-AF65-F5344CB8AC3E}">
        <p14:creationId xmlns:p14="http://schemas.microsoft.com/office/powerpoint/2010/main" val="398432956"/>
      </p:ext>
    </p:extLst>
  </p:cSld>
  <p:clrMapOvr>
    <a:masterClrMapping/>
  </p:clrMapOvr>
  <p:transition spd="slow"/>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63. How does regeneration allow us to live as children of God?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this new birth the believer becomes reconciled to God and is enabled to serve him with the will and the affections.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3:26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in Christ Jesus you are all sons of God, through faith.</a:t>
            </a:r>
          </a:p>
        </p:txBody>
      </p:sp>
    </p:spTree>
    <p:extLst>
      <p:ext uri="{BB962C8B-B14F-4D97-AF65-F5344CB8AC3E}">
        <p14:creationId xmlns:p14="http://schemas.microsoft.com/office/powerpoint/2010/main" val="1703853167"/>
      </p:ext>
    </p:extLst>
  </p:cSld>
  <p:clrMapOvr>
    <a:masterClrMapping/>
  </p:clrMapOvr>
  <p:transition spd="slow"/>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63. How does regeneration allow us to live as children of God?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this new birth the believer becomes reconciled to God and is enabled to serve him with the will and the affections.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4:4-7</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when the fullness of time had come, God sent forth his Son, born of woman, born under the law, </a:t>
            </a:r>
            <a:r>
              <a:rPr lang="en-US" sz="2800" baseline="30000">
                <a:solidFill>
                  <a:srgbClr val="000000"/>
                </a:solidFill>
                <a:effectLst>
                  <a:outerShdw blurRad="38100" dist="38100" dir="2700000" algn="tl">
                    <a:srgbClr val="000000">
                      <a:alpha val="43137"/>
                    </a:srgbClr>
                  </a:outerShdw>
                </a:effectLst>
                <a:latin typeface="Arial Narrow"/>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to redeem those who were under the law, so that we might receive adoption as sons. </a:t>
            </a:r>
            <a:r>
              <a:rPr lang="en-US" sz="2800" baseline="30000">
                <a:solidFill>
                  <a:srgbClr val="000000"/>
                </a:solidFill>
                <a:effectLst>
                  <a:outerShdw blurRad="38100" dist="38100" dir="2700000" algn="tl">
                    <a:srgbClr val="000000">
                      <a:alpha val="43137"/>
                    </a:srgbClr>
                  </a:outerShdw>
                </a:effectLst>
                <a:latin typeface="Arial Narrow"/>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because you are sons, God has sent the Spirit of his Son into our hearts, crying, “Abba! Father!” </a:t>
            </a:r>
            <a:r>
              <a:rPr lang="en-US" sz="2800" baseline="30000">
                <a:solidFill>
                  <a:srgbClr val="000000"/>
                </a:solidFill>
                <a:effectLst>
                  <a:outerShdw blurRad="38100" dist="38100" dir="2700000" algn="tl">
                    <a:srgbClr val="000000">
                      <a:alpha val="43137"/>
                    </a:srgbClr>
                  </a:outerShdw>
                </a:effectLst>
                <a:latin typeface="Arial Narrow"/>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So you are no longer a slave, but a son, and if a son, then an heir through God.</a:t>
            </a:r>
          </a:p>
        </p:txBody>
      </p:sp>
    </p:spTree>
    <p:extLst>
      <p:ext uri="{BB962C8B-B14F-4D97-AF65-F5344CB8AC3E}">
        <p14:creationId xmlns:p14="http://schemas.microsoft.com/office/powerpoint/2010/main" val="3603638379"/>
      </p:ext>
    </p:extLst>
  </p:cSld>
  <p:clrMapOvr>
    <a:masterClrMapping/>
  </p:clrMapOvr>
  <p:transition spd="slow"/>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63. How does regeneration allow us to live as children of God?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this new birth the believer becomes reconciled to God and is enabled to serve him with the will and the affections. </a:t>
            </a:r>
          </a:p>
          <a:p>
            <a:pPr eaLnBrk="1" fontAlgn="auto" hangingPunct="1">
              <a:spcBef>
                <a:spcPts val="0"/>
              </a:spcBef>
              <a:spcAft>
                <a:spcPts val="60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Ephesians 1:5-6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dirty="0">
                <a:solidFill>
                  <a:srgbClr val="000000"/>
                </a:solidFill>
                <a:effectLst>
                  <a:outerShdw blurRad="38100" dist="38100" dir="2700000" algn="tl">
                    <a:srgbClr val="000000">
                      <a:alpha val="43137"/>
                    </a:srgbClr>
                  </a:outerShdw>
                </a:effectLst>
                <a:latin typeface="Arial Narrow"/>
              </a:rPr>
              <a:t>5</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he predestined us for adoption to himself as sons through Jesus Christ, according to the purpose of his will, </a:t>
            </a:r>
            <a:r>
              <a:rPr lang="en-US" sz="2800" baseline="30000" dirty="0">
                <a:solidFill>
                  <a:srgbClr val="000000"/>
                </a:solidFill>
                <a:effectLst>
                  <a:outerShdw blurRad="38100" dist="38100" dir="2700000" algn="tl">
                    <a:srgbClr val="000000">
                      <a:alpha val="43137"/>
                    </a:srgbClr>
                  </a:outerShdw>
                </a:effectLst>
                <a:latin typeface="Arial Narrow"/>
              </a:rPr>
              <a:t>6</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to the praise of his glorious grace, with which he has blessed us in the Beloved.</a:t>
            </a:r>
          </a:p>
        </p:txBody>
      </p:sp>
    </p:spTree>
    <p:extLst>
      <p:ext uri="{BB962C8B-B14F-4D97-AF65-F5344CB8AC3E}">
        <p14:creationId xmlns:p14="http://schemas.microsoft.com/office/powerpoint/2010/main" val="2853566471"/>
      </p:ext>
    </p:extLst>
  </p:cSld>
  <p:clrMapOvr>
    <a:masterClrMapping/>
  </p:clrMapOvr>
  <p:transition spd="slow"/>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63. How does regeneration allow us to live as children of God?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this new birth the believer becomes reconciled to God and is enabled to serve him with the will and the affections.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Philippians 2:13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it is God who works in you, both to will and to work for his good pleasure.</a:t>
            </a:r>
          </a:p>
        </p:txBody>
      </p:sp>
    </p:spTree>
    <p:extLst>
      <p:ext uri="{BB962C8B-B14F-4D97-AF65-F5344CB8AC3E}">
        <p14:creationId xmlns:p14="http://schemas.microsoft.com/office/powerpoint/2010/main" val="3398730858"/>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4. How is God Almighty?</a:t>
            </a:r>
          </a:p>
          <a:p>
            <a:pPr>
              <a:spcBef>
                <a:spcPts val="0"/>
              </a:spcBef>
              <a:defRPr/>
            </a:pPr>
            <a:r>
              <a:rPr lang="en-US" sz="280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a:solidFill>
                  <a:schemeClr val="bg2">
                    <a:lumMod val="25000"/>
                  </a:schemeClr>
                </a:solidFill>
              </a:rPr>
              <a:t>1 John 4:7-16</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12</a:t>
            </a:r>
            <a:r>
              <a:rPr lang="en-US" sz="2800">
                <a:solidFill>
                  <a:schemeClr val="bg2">
                    <a:lumMod val="25000"/>
                  </a:schemeClr>
                </a:solidFill>
                <a:effectLst>
                  <a:outerShdw blurRad="38100" dist="38100" dir="2700000" algn="tl">
                    <a:srgbClr val="000000">
                      <a:alpha val="43137"/>
                    </a:srgbClr>
                  </a:outerShdw>
                </a:effectLst>
                <a:latin typeface="Arial Narrow"/>
              </a:rPr>
              <a:t>No one has ever seen God; if we love one another, God abides in us and his love is perfected in us.</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13</a:t>
            </a:r>
            <a:r>
              <a:rPr lang="en-US" sz="2800">
                <a:solidFill>
                  <a:schemeClr val="bg2">
                    <a:lumMod val="25000"/>
                  </a:schemeClr>
                </a:solidFill>
                <a:effectLst>
                  <a:outerShdw blurRad="38100" dist="38100" dir="2700000" algn="tl">
                    <a:srgbClr val="000000">
                      <a:alpha val="43137"/>
                    </a:srgbClr>
                  </a:outerShdw>
                </a:effectLst>
                <a:latin typeface="Arial Narrow"/>
              </a:rPr>
              <a:t>By this we know that we abide in him and he in us, because he has given us of his Spirit. </a:t>
            </a:r>
            <a:r>
              <a:rPr lang="en-US" sz="2800" baseline="30000">
                <a:solidFill>
                  <a:schemeClr val="bg2">
                    <a:lumMod val="25000"/>
                  </a:schemeClr>
                </a:solidFill>
                <a:effectLst>
                  <a:outerShdw blurRad="38100" dist="38100" dir="2700000" algn="tl">
                    <a:srgbClr val="000000">
                      <a:alpha val="43137"/>
                    </a:srgbClr>
                  </a:outerShdw>
                </a:effectLst>
                <a:latin typeface="Arial Narrow"/>
              </a:rPr>
              <a:t>14</a:t>
            </a:r>
            <a:r>
              <a:rPr lang="en-US" sz="2800">
                <a:solidFill>
                  <a:schemeClr val="bg2">
                    <a:lumMod val="25000"/>
                  </a:schemeClr>
                </a:solidFill>
                <a:effectLst>
                  <a:outerShdw blurRad="38100" dist="38100" dir="2700000" algn="tl">
                    <a:srgbClr val="000000">
                      <a:alpha val="43137"/>
                    </a:srgbClr>
                  </a:outerShdw>
                </a:effectLst>
                <a:latin typeface="Arial Narrow"/>
              </a:rPr>
              <a:t>And we have seen and testify that the Father has sent his Son to be the Savior of the world. </a:t>
            </a:r>
            <a:r>
              <a:rPr lang="en-US" sz="2800" baseline="30000">
                <a:solidFill>
                  <a:schemeClr val="bg2">
                    <a:lumMod val="25000"/>
                  </a:schemeClr>
                </a:solidFill>
                <a:effectLst>
                  <a:outerShdw blurRad="38100" dist="38100" dir="2700000" algn="tl">
                    <a:srgbClr val="000000">
                      <a:alpha val="43137"/>
                    </a:srgbClr>
                  </a:outerShdw>
                </a:effectLst>
                <a:latin typeface="Arial Narrow"/>
              </a:rPr>
              <a:t>15</a:t>
            </a:r>
            <a:r>
              <a:rPr lang="en-US" sz="2800">
                <a:solidFill>
                  <a:schemeClr val="bg2">
                    <a:lumMod val="25000"/>
                  </a:schemeClr>
                </a:solidFill>
                <a:effectLst>
                  <a:outerShdw blurRad="38100" dist="38100" dir="2700000" algn="tl">
                    <a:srgbClr val="000000">
                      <a:alpha val="43137"/>
                    </a:srgbClr>
                  </a:outerShdw>
                </a:effectLst>
                <a:latin typeface="Arial Narrow"/>
              </a:rPr>
              <a:t>Whoever confesses that Jesus is the Son of God, God abides in him, and he in God. </a:t>
            </a:r>
          </a:p>
        </p:txBody>
      </p:sp>
    </p:spTree>
    <p:extLst>
      <p:ext uri="{BB962C8B-B14F-4D97-AF65-F5344CB8AC3E}">
        <p14:creationId xmlns:p14="http://schemas.microsoft.com/office/powerpoint/2010/main" val="3214406098"/>
      </p:ext>
    </p:extLst>
  </p:cSld>
  <p:clrMapOvr>
    <a:masterClrMapping/>
  </p:clrMapOvr>
  <p:transition spd="slow"/>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63. How does regeneration allow us to live as children of God?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this new birth the believer becomes reconciled to God and is enabled to serve him with the will and the affections.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John 3:1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See what kind of love the Father has given to us, that we should be called children of God; and so we are. The reason why the world does not know us is that it did not know him.</a:t>
            </a:r>
          </a:p>
        </p:txBody>
      </p:sp>
    </p:spTree>
    <p:extLst>
      <p:ext uri="{BB962C8B-B14F-4D97-AF65-F5344CB8AC3E}">
        <p14:creationId xmlns:p14="http://schemas.microsoft.com/office/powerpoint/2010/main" val="1503890751"/>
      </p:ext>
    </p:extLst>
  </p:cSld>
  <p:clrMapOvr>
    <a:masterClrMapping/>
  </p:clrMapOvr>
  <p:transition spd="slow"/>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63. How does regeneration allow us to live as children of God?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this new birth the believer becomes reconciled to God and is enabled to serve him with the will and the affections.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John 3:10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By this it is evident who are the children of God, and who are the children of the devil: whoever does not practice righteousness is not of God, nor is the one who does not love his brother.</a:t>
            </a:r>
          </a:p>
        </p:txBody>
      </p:sp>
    </p:spTree>
    <p:extLst>
      <p:ext uri="{BB962C8B-B14F-4D97-AF65-F5344CB8AC3E}">
        <p14:creationId xmlns:p14="http://schemas.microsoft.com/office/powerpoint/2010/main" val="3959310374"/>
      </p:ext>
    </p:extLst>
  </p:cSld>
  <p:clrMapOvr>
    <a:masterClrMapping/>
  </p:clrMapOvr>
  <p:transition spd="slow"/>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63. How does regeneration allow us to live as children of God?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By this new birth the believer becomes reconciled to God and is enabled to serve him with the will and the affections. </a:t>
            </a:r>
          </a:p>
          <a:p>
            <a:pPr>
              <a:spcBef>
                <a:spcPts val="0"/>
              </a:spcBef>
              <a:spcAft>
                <a:spcPts val="600"/>
              </a:spcAft>
              <a:defRPr/>
            </a:pPr>
            <a:r>
              <a:rPr lang="en-US" sz="2800" b="1" err="1">
                <a:solidFill>
                  <a:srgbClr val="000000"/>
                </a:solidFill>
                <a:latin typeface="Segoe UI"/>
              </a:rPr>
              <a:t>CoF</a:t>
            </a:r>
            <a:r>
              <a:rPr lang="en-US" sz="2800" b="1">
                <a:solidFill>
                  <a:srgbClr val="000000"/>
                </a:solidFill>
                <a:latin typeface="Segoe UI"/>
              </a:rPr>
              <a:t> Article IX</a:t>
            </a:r>
            <a:endParaRPr lang="en-US">
              <a:cs typeface="+mn-cs"/>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we are never accounted righteous before God through our works or merit</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but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that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penitent sinners are justified or accounted righteous before God only by faith in our Lord Jesus Christ.</a:t>
            </a:r>
            <a:endParaRPr lang="en-US">
              <a:latin typeface="Segoe UI"/>
              <a:ea typeface="Times New Roman" panose="02020603050405020304" pitchFamily="18" charset="0"/>
              <a:cs typeface="Segoe UI"/>
            </a:endParaRPr>
          </a:p>
          <a:p>
            <a:pPr>
              <a:spcBef>
                <a:spcPts val="0"/>
              </a:spcBef>
              <a:spcAft>
                <a:spcPts val="0"/>
              </a:spcAft>
              <a:defRPr/>
            </a:pPr>
            <a:endParaRPr lang="en-US">
              <a:latin typeface="Arial Narrow"/>
            </a:endParaRPr>
          </a:p>
        </p:txBody>
      </p:sp>
    </p:spTree>
    <p:extLst>
      <p:ext uri="{BB962C8B-B14F-4D97-AF65-F5344CB8AC3E}">
        <p14:creationId xmlns:p14="http://schemas.microsoft.com/office/powerpoint/2010/main" val="1954458645"/>
      </p:ext>
    </p:extLst>
  </p:cSld>
  <p:clrMapOvr>
    <a:masterClrMapping/>
  </p:clrMapOvr>
  <p:transition spd="slow"/>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63. How does regeneration allow us to live as children of God?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By this new birth the believer becomes reconciled to God and is enabled to serve him with the will and the affections. </a:t>
            </a:r>
          </a:p>
          <a:p>
            <a:pPr>
              <a:spcBef>
                <a:spcPts val="0"/>
              </a:spcBef>
              <a:spcAft>
                <a:spcPts val="600"/>
              </a:spcAft>
              <a:defRPr/>
            </a:pPr>
            <a:r>
              <a:rPr lang="en-US" sz="2800" b="1" dirty="0" err="1">
                <a:solidFill>
                  <a:srgbClr val="000000"/>
                </a:solidFill>
                <a:latin typeface="Segoe UI"/>
              </a:rPr>
              <a:t>CoF</a:t>
            </a:r>
            <a:r>
              <a:rPr lang="en-US" sz="2800" b="1" dirty="0">
                <a:solidFill>
                  <a:srgbClr val="000000"/>
                </a:solidFill>
                <a:latin typeface="Segoe UI"/>
              </a:rPr>
              <a:t> Article IX</a:t>
            </a:r>
            <a:endParaRPr lang="en-US" dirty="0">
              <a:cs typeface="+mn-cs"/>
            </a:endParaRPr>
          </a:p>
          <a:p>
            <a:pPr>
              <a:spcBef>
                <a:spcPts val="0"/>
              </a:spcBef>
              <a:spcAft>
                <a:spcPts val="0"/>
              </a:spcAft>
              <a:defRPr/>
            </a:pPr>
            <a:r>
              <a:rPr lang="en-US" sz="2800" dirty="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regeneration is the renewal of man in righteousness </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through </a:t>
            </a:r>
            <a:r>
              <a:rPr lang="en-US" sz="2800" dirty="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Jesus Christ, by the power of the Holy Spirit, whereby we are made </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partakers of the divine nature</a:t>
            </a:r>
            <a:r>
              <a:rPr lang="en-US" sz="2800" dirty="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 and experience newness of life. By this new birth the believer becomes reconciled to God and is enabled to serve him with the will and the affections. We believe, although we have experienced regeneration</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t>
            </a:r>
            <a:r>
              <a:rPr lang="en-US" sz="2800" dirty="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it is possible to depart </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from </a:t>
            </a:r>
            <a:r>
              <a:rPr lang="en-US" sz="2800" dirty="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grace and fall into sin; and we may even then, </a:t>
            </a:r>
            <a:endParaRPr lang="en-US" dirty="0">
              <a:latin typeface="Arial Narrow"/>
              <a:ea typeface="Times New Roman" panose="02020603050405020304" pitchFamily="18" charset="0"/>
            </a:endParaRPr>
          </a:p>
          <a:p>
            <a:pPr>
              <a:spcBef>
                <a:spcPts val="0"/>
              </a:spcBef>
              <a:spcAft>
                <a:spcPts val="0"/>
              </a:spcAft>
              <a:defRPr/>
            </a:pPr>
            <a:r>
              <a:rPr lang="en-US" sz="2800" dirty="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by </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a:t>
            </a:r>
            <a:r>
              <a:rPr lang="en-US" sz="2800" dirty="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grace </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of </a:t>
            </a:r>
            <a:r>
              <a:rPr lang="en-US" sz="2800" dirty="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God, be renewed in righteousness</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t>
            </a:r>
            <a:endParaRPr lang="en-US" dirty="0">
              <a:latin typeface="Arial Narrow"/>
            </a:endParaRPr>
          </a:p>
          <a:p>
            <a:pPr marL="0" marR="0" lvl="0" indent="0" algn="l" defTabSz="914400">
              <a:lnSpc>
                <a:spcPct val="100000"/>
              </a:lnSpc>
              <a:spcBef>
                <a:spcPts val="0"/>
              </a:spcBef>
              <a:spcAft>
                <a:spcPts val="0"/>
              </a:spcAft>
              <a:buClrTx/>
              <a:buSzTx/>
              <a:buFontTx/>
              <a:buNone/>
              <a:tabLst/>
              <a:defRPr/>
            </a:pPr>
            <a:endParaRPr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088444735"/>
      </p:ext>
    </p:extLst>
  </p:cSld>
  <p:clrMapOvr>
    <a:masterClrMapping/>
  </p:clrMapOvr>
  <p:transition spd="slow"/>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p:txBody>
      </p:sp>
    </p:spTree>
    <p:extLst>
      <p:ext uri="{BB962C8B-B14F-4D97-AF65-F5344CB8AC3E}">
        <p14:creationId xmlns:p14="http://schemas.microsoft.com/office/powerpoint/2010/main" val="133529112"/>
      </p:ext>
    </p:extLst>
  </p:cSld>
  <p:clrMapOvr>
    <a:masterClrMapping/>
  </p:clrMapOvr>
  <p:transition spd="slow"/>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p:txBody>
      </p:sp>
    </p:spTree>
    <p:extLst>
      <p:ext uri="{BB962C8B-B14F-4D97-AF65-F5344CB8AC3E}">
        <p14:creationId xmlns:p14="http://schemas.microsoft.com/office/powerpoint/2010/main" val="748578314"/>
      </p:ext>
    </p:extLst>
  </p:cSld>
  <p:clrMapOvr>
    <a:masterClrMapping/>
  </p:clrMapOvr>
  <p:transition spd="slow"/>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15:1-6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“I am the true vine, and my Father is the vinedresser. </a:t>
            </a:r>
            <a:r>
              <a:rPr lang="en-US" sz="2800" baseline="30000">
                <a:solidFill>
                  <a:srgbClr val="000000"/>
                </a:solidFill>
                <a:effectLst>
                  <a:outerShdw blurRad="38100" dist="38100" dir="2700000" algn="tl">
                    <a:srgbClr val="000000">
                      <a:alpha val="43137"/>
                    </a:srgbClr>
                  </a:outerShdw>
                </a:effectLst>
                <a:latin typeface="Arial Narrow"/>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Every branch in me that does not bear fruit he takes away, and every branch that does bear fruit he prunes, that it may bear more fruit. </a:t>
            </a:r>
            <a:r>
              <a:rPr lang="en-US" sz="2800" baseline="30000">
                <a:solidFill>
                  <a:srgbClr val="000000"/>
                </a:solidFill>
                <a:effectLst>
                  <a:outerShdw blurRad="38100" dist="38100" dir="2700000" algn="tl">
                    <a:srgbClr val="000000">
                      <a:alpha val="43137"/>
                    </a:srgbClr>
                  </a:outerShdw>
                </a:effectLst>
                <a:latin typeface="Arial Narrow"/>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Already you are clean because of the word that I have spoken to you. </a:t>
            </a:r>
            <a:r>
              <a:rPr lang="en-US" sz="2800" baseline="30000">
                <a:solidFill>
                  <a:srgbClr val="000000"/>
                </a:solidFill>
                <a:effectLst>
                  <a:outerShdw blurRad="38100" dist="38100" dir="2700000" algn="tl">
                    <a:srgbClr val="000000">
                      <a:alpha val="43137"/>
                    </a:srgbClr>
                  </a:outerShdw>
                </a:effectLst>
                <a:latin typeface="Arial Narrow"/>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Abide in me, and I in you. As the branch cannot bear fruit by itself, unless it abides in the vine, neither can you, unless you abide in me. </a:t>
            </a:r>
          </a:p>
        </p:txBody>
      </p:sp>
    </p:spTree>
    <p:extLst>
      <p:ext uri="{BB962C8B-B14F-4D97-AF65-F5344CB8AC3E}">
        <p14:creationId xmlns:p14="http://schemas.microsoft.com/office/powerpoint/2010/main" val="123994147"/>
      </p:ext>
    </p:extLst>
  </p:cSld>
  <p:clrMapOvr>
    <a:masterClrMapping/>
  </p:clrMapOvr>
  <p:transition spd="slow"/>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John 15:1-6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 am the vine; you are the branches. Whoever abides in me and I in him, he it is that bears much fruit, for apart from me you can do nothing. </a:t>
            </a:r>
            <a:r>
              <a:rPr lang="en-US" sz="2800" baseline="30000">
                <a:solidFill>
                  <a:srgbClr val="000000"/>
                </a:solidFill>
                <a:effectLst>
                  <a:outerShdw blurRad="38100" dist="38100" dir="2700000" algn="tl">
                    <a:srgbClr val="000000">
                      <a:alpha val="43137"/>
                    </a:srgbClr>
                  </a:outerShdw>
                </a:effectLst>
                <a:latin typeface="Arial Narrow"/>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If anyone does not abide in me he is thrown away like a branch and withers; and the branches are gathered, thrown into the fire, and burned.</a:t>
            </a:r>
          </a:p>
        </p:txBody>
      </p:sp>
    </p:spTree>
    <p:extLst>
      <p:ext uri="{BB962C8B-B14F-4D97-AF65-F5344CB8AC3E}">
        <p14:creationId xmlns:p14="http://schemas.microsoft.com/office/powerpoint/2010/main" val="3563453614"/>
      </p:ext>
    </p:extLst>
  </p:cSld>
  <p:clrMapOvr>
    <a:masterClrMapping/>
  </p:clrMapOvr>
  <p:transition spd="slow"/>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9:27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I discipline my body and keep it under control, lest after preaching to others I myself should be disqualified.</a:t>
            </a:r>
          </a:p>
        </p:txBody>
      </p:sp>
    </p:spTree>
    <p:extLst>
      <p:ext uri="{BB962C8B-B14F-4D97-AF65-F5344CB8AC3E}">
        <p14:creationId xmlns:p14="http://schemas.microsoft.com/office/powerpoint/2010/main" val="874601052"/>
      </p:ext>
    </p:extLst>
  </p:cSld>
  <p:clrMapOvr>
    <a:masterClrMapping/>
  </p:clrMapOvr>
  <p:transition spd="slow"/>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10:11-12</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11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Now these things happened to them as an example, but they were written down for our instruction, on whom the end of the ages has come. </a:t>
            </a:r>
            <a:r>
              <a:rPr lang="en-US" sz="2800" baseline="30000">
                <a:solidFill>
                  <a:srgbClr val="000000"/>
                </a:solidFill>
                <a:effectLst>
                  <a:outerShdw blurRad="38100" dist="38100" dir="2700000" algn="tl">
                    <a:srgbClr val="000000">
                      <a:alpha val="43137"/>
                    </a:srgbClr>
                  </a:outerShdw>
                </a:effectLst>
                <a:latin typeface="Arial Narrow"/>
              </a:rPr>
              <a:t>12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Therefore let anyone who thinks that he stands take heed lest he fall.</a:t>
            </a:r>
          </a:p>
        </p:txBody>
      </p:sp>
    </p:spTree>
    <p:extLst>
      <p:ext uri="{BB962C8B-B14F-4D97-AF65-F5344CB8AC3E}">
        <p14:creationId xmlns:p14="http://schemas.microsoft.com/office/powerpoint/2010/main" val="3250524215"/>
      </p:ext>
    </p:extLst>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4. How is God Almighty?</a:t>
            </a:r>
          </a:p>
          <a:p>
            <a:pPr>
              <a:spcBef>
                <a:spcPts val="0"/>
              </a:spcBef>
              <a:defRPr/>
            </a:pPr>
            <a:r>
              <a:rPr lang="en-US" sz="280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a:solidFill>
                  <a:schemeClr val="bg2">
                    <a:lumMod val="25000"/>
                  </a:schemeClr>
                </a:solidFill>
              </a:rPr>
              <a:t>1 John 4:7-16</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16</a:t>
            </a:r>
            <a:r>
              <a:rPr lang="en-US" sz="2800">
                <a:solidFill>
                  <a:schemeClr val="bg2">
                    <a:lumMod val="25000"/>
                  </a:schemeClr>
                </a:solidFill>
                <a:effectLst>
                  <a:outerShdw blurRad="38100" dist="38100" dir="2700000" algn="tl">
                    <a:srgbClr val="000000">
                      <a:alpha val="43137"/>
                    </a:srgbClr>
                  </a:outerShdw>
                </a:effectLst>
                <a:latin typeface="Arial Narrow"/>
              </a:rPr>
              <a:t>So we have come to know and to believe the love that God has for us. God is love, and whoever abides in love abides in God, and God abides in him.</a:t>
            </a:r>
          </a:p>
          <a:p>
            <a:pPr eaLnBrk="1" fontAlgn="auto" hangingPunct="1">
              <a:spcBef>
                <a:spcPts val="0"/>
              </a:spcBef>
              <a:spcAft>
                <a:spcPts val="0"/>
              </a:spcAft>
              <a:defRPr/>
            </a:pPr>
            <a:endParaRPr lang="en-US" sz="2800">
              <a:solidFill>
                <a:schemeClr val="bg2">
                  <a:lumMod val="25000"/>
                </a:schemeClr>
              </a:solidFill>
              <a:effectLst>
                <a:outerShdw blurRad="38100" dist="38100" dir="2700000" algn="tl">
                  <a:srgbClr val="000000">
                    <a:alpha val="43137"/>
                  </a:srgbClr>
                </a:outerShdw>
              </a:effectLst>
              <a:latin typeface="Arial Narrow"/>
            </a:endParaRPr>
          </a:p>
        </p:txBody>
      </p:sp>
    </p:spTree>
    <p:extLst>
      <p:ext uri="{BB962C8B-B14F-4D97-AF65-F5344CB8AC3E}">
        <p14:creationId xmlns:p14="http://schemas.microsoft.com/office/powerpoint/2010/main" val="3633025536"/>
      </p:ext>
    </p:extLst>
  </p:cSld>
  <p:clrMapOvr>
    <a:masterClrMapping/>
  </p:clrMapOvr>
  <p:transition spd="slow"/>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Corinthians 11:3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I am afraid that as the serpent deceived Eve by his cunning, your thoughts will be led astray from a sincere and pure devotion to Christ.</a:t>
            </a:r>
          </a:p>
        </p:txBody>
      </p:sp>
    </p:spTree>
    <p:extLst>
      <p:ext uri="{BB962C8B-B14F-4D97-AF65-F5344CB8AC3E}">
        <p14:creationId xmlns:p14="http://schemas.microsoft.com/office/powerpoint/2010/main" val="2968145190"/>
      </p:ext>
    </p:extLst>
  </p:cSld>
  <p:clrMapOvr>
    <a:masterClrMapping/>
  </p:clrMapOvr>
  <p:transition spd="slow"/>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11:19-22</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19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Then you will say, “Branches were broken off so that I might be grafted in.” </a:t>
            </a:r>
            <a:r>
              <a:rPr lang="en-US" sz="2800" baseline="30000">
                <a:solidFill>
                  <a:srgbClr val="000000"/>
                </a:solidFill>
                <a:effectLst>
                  <a:outerShdw blurRad="38100" dist="38100" dir="2700000" algn="tl">
                    <a:srgbClr val="000000">
                      <a:alpha val="43137"/>
                    </a:srgbClr>
                  </a:outerShdw>
                </a:effectLst>
                <a:latin typeface="Arial Narrow"/>
              </a:rPr>
              <a:t>20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That is true. They were broken off because of their unbelief, but you stand fast through faith. So do not become proud, but fear. </a:t>
            </a:r>
            <a:r>
              <a:rPr lang="en-US" sz="2800" baseline="30000">
                <a:solidFill>
                  <a:srgbClr val="000000"/>
                </a:solidFill>
                <a:effectLst>
                  <a:outerShdw blurRad="38100" dist="38100" dir="2700000" algn="tl">
                    <a:srgbClr val="000000">
                      <a:alpha val="43137"/>
                    </a:srgbClr>
                  </a:outerShdw>
                </a:effectLst>
                <a:latin typeface="Arial Narrow"/>
              </a:rPr>
              <a:t>21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if God did not spare the natural branches, neither will he spare you. </a:t>
            </a:r>
            <a:r>
              <a:rPr lang="en-US" sz="2800" baseline="30000">
                <a:solidFill>
                  <a:srgbClr val="000000"/>
                </a:solidFill>
                <a:effectLst>
                  <a:outerShdw blurRad="38100" dist="38100" dir="2700000" algn="tl">
                    <a:srgbClr val="000000">
                      <a:alpha val="43137"/>
                    </a:srgbClr>
                  </a:outerShdw>
                </a:effectLst>
                <a:latin typeface="Arial Narrow"/>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Note then the kindness and the severity of God: severity toward those who have fallen, but God's kindness to you, provided you continue in his kindness. Otherwise you too will be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cut off.</a:t>
            </a:r>
          </a:p>
        </p:txBody>
      </p:sp>
    </p:spTree>
    <p:extLst>
      <p:ext uri="{BB962C8B-B14F-4D97-AF65-F5344CB8AC3E}">
        <p14:creationId xmlns:p14="http://schemas.microsoft.com/office/powerpoint/2010/main" val="3130840084"/>
      </p:ext>
    </p:extLst>
  </p:cSld>
  <p:clrMapOvr>
    <a:masterClrMapping/>
  </p:clrMapOvr>
  <p:transition spd="slow"/>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5:4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You are severed from Christ, you who would be justified by the law; you have fallen away from grace.</a:t>
            </a:r>
          </a:p>
        </p:txBody>
      </p:sp>
    </p:spTree>
    <p:extLst>
      <p:ext uri="{BB962C8B-B14F-4D97-AF65-F5344CB8AC3E}">
        <p14:creationId xmlns:p14="http://schemas.microsoft.com/office/powerpoint/2010/main" val="1507373580"/>
      </p:ext>
    </p:extLst>
  </p:cSld>
  <p:clrMapOvr>
    <a:masterClrMapping/>
  </p:clrMapOvr>
  <p:transition spd="slow"/>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Thessalonians 3:8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now we live, if you are standing fast in the Lord.</a:t>
            </a:r>
          </a:p>
        </p:txBody>
      </p:sp>
    </p:spTree>
    <p:extLst>
      <p:ext uri="{BB962C8B-B14F-4D97-AF65-F5344CB8AC3E}">
        <p14:creationId xmlns:p14="http://schemas.microsoft.com/office/powerpoint/2010/main" val="3886203650"/>
      </p:ext>
    </p:extLst>
  </p:cSld>
  <p:clrMapOvr>
    <a:masterClrMapping/>
  </p:clrMapOvr>
  <p:transition spd="slow"/>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Timothy 1:18-20</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18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This charge I entrust to you, Timothy, my child, in accordance with the prophecies previously made about you, that by them you may wage the good warfare, </a:t>
            </a:r>
            <a:r>
              <a:rPr lang="en-US" sz="2800" baseline="30000">
                <a:solidFill>
                  <a:srgbClr val="000000"/>
                </a:solidFill>
                <a:effectLst>
                  <a:outerShdw blurRad="38100" dist="38100" dir="2700000" algn="tl">
                    <a:srgbClr val="000000">
                      <a:alpha val="43137"/>
                    </a:srgbClr>
                  </a:outerShdw>
                </a:effectLst>
                <a:latin typeface="Arial Narrow"/>
              </a:rPr>
              <a:t>19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holding faith and a good conscience. By rejecting this, some have made shipwreck of their faith, </a:t>
            </a:r>
            <a:r>
              <a:rPr lang="en-US" sz="2800" baseline="30000">
                <a:solidFill>
                  <a:srgbClr val="000000"/>
                </a:solidFill>
                <a:effectLst>
                  <a:outerShdw blurRad="38100" dist="38100" dir="2700000" algn="tl">
                    <a:srgbClr val="000000">
                      <a:alpha val="43137"/>
                    </a:srgbClr>
                  </a:outerShdw>
                </a:effectLst>
                <a:latin typeface="Arial Narrow"/>
              </a:rPr>
              <a:t>20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among whom are Hymenaeus and Alexander, whom I have handed over to Satan that they may learn not to blaspheme.</a:t>
            </a:r>
          </a:p>
        </p:txBody>
      </p:sp>
    </p:spTree>
    <p:extLst>
      <p:ext uri="{BB962C8B-B14F-4D97-AF65-F5344CB8AC3E}">
        <p14:creationId xmlns:p14="http://schemas.microsoft.com/office/powerpoint/2010/main" val="409722804"/>
      </p:ext>
    </p:extLst>
  </p:cSld>
  <p:clrMapOvr>
    <a:masterClrMapping/>
  </p:clrMapOvr>
  <p:transition spd="slow"/>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Timothy 4:1-2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Now the Spirit expressly says that in later times some will depart from the faith by devoting themselves to deceitful spirits and teachings of demons,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through the insincerity of liars whose consciences are seared,</a:t>
            </a:r>
          </a:p>
        </p:txBody>
      </p:sp>
    </p:spTree>
    <p:extLst>
      <p:ext uri="{BB962C8B-B14F-4D97-AF65-F5344CB8AC3E}">
        <p14:creationId xmlns:p14="http://schemas.microsoft.com/office/powerpoint/2010/main" val="146737187"/>
      </p:ext>
    </p:extLst>
  </p:cSld>
  <p:clrMapOvr>
    <a:masterClrMapping/>
  </p:clrMapOvr>
  <p:transition spd="slow"/>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60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Timothy 5:15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some have already strayed after Satan.</a:t>
            </a:r>
          </a:p>
        </p:txBody>
      </p:sp>
    </p:spTree>
    <p:extLst>
      <p:ext uri="{BB962C8B-B14F-4D97-AF65-F5344CB8AC3E}">
        <p14:creationId xmlns:p14="http://schemas.microsoft.com/office/powerpoint/2010/main" val="1651840005"/>
      </p:ext>
    </p:extLst>
  </p:cSld>
  <p:clrMapOvr>
    <a:masterClrMapping/>
  </p:clrMapOvr>
  <p:transition spd="slow"/>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Timothy 3:1-5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understand this, that in the last days there will come times of difficulty. </a:t>
            </a:r>
            <a:r>
              <a:rPr lang="en-US" sz="2800" baseline="30000">
                <a:solidFill>
                  <a:srgbClr val="000000"/>
                </a:solidFill>
                <a:effectLst>
                  <a:outerShdw blurRad="38100" dist="38100" dir="2700000" algn="tl">
                    <a:srgbClr val="000000">
                      <a:alpha val="43137"/>
                    </a:srgbClr>
                  </a:outerShdw>
                </a:effectLst>
                <a:latin typeface="Arial Narrow"/>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people will be lovers of self, lovers of money, proud, arrogant, abusive, disobedient to their parents, ungrateful, unholy, </a:t>
            </a:r>
            <a:r>
              <a:rPr lang="en-US" sz="2800" baseline="30000">
                <a:solidFill>
                  <a:srgbClr val="000000"/>
                </a:solidFill>
                <a:effectLst>
                  <a:outerShdw blurRad="38100" dist="38100" dir="2700000" algn="tl">
                    <a:srgbClr val="000000">
                      <a:alpha val="43137"/>
                    </a:srgbClr>
                  </a:outerShdw>
                </a:effectLst>
                <a:latin typeface="Arial Narrow"/>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heartless, unappeasable, slanderous, without self-control, brutal, not loving good, </a:t>
            </a:r>
            <a:r>
              <a:rPr lang="en-US" sz="2800" baseline="30000">
                <a:solidFill>
                  <a:srgbClr val="000000"/>
                </a:solidFill>
                <a:effectLst>
                  <a:outerShdw blurRad="38100" dist="38100" dir="2700000" algn="tl">
                    <a:srgbClr val="000000">
                      <a:alpha val="43137"/>
                    </a:srgbClr>
                  </a:outerShdw>
                </a:effectLst>
                <a:latin typeface="Arial Narrow"/>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treacherous, reckless, swollen with conceit, lovers of pleasure rather than lovers of God, </a:t>
            </a:r>
            <a:r>
              <a:rPr lang="en-US" sz="2800" baseline="30000">
                <a:solidFill>
                  <a:srgbClr val="000000"/>
                </a:solidFill>
                <a:effectLst>
                  <a:outerShdw blurRad="38100" dist="38100" dir="2700000" algn="tl">
                    <a:srgbClr val="000000">
                      <a:alpha val="43137"/>
                    </a:srgbClr>
                  </a:outerShdw>
                </a:effectLst>
                <a:latin typeface="Arial Narrow"/>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having the appearance of godliness, but denying its power. Avoid such people.</a:t>
            </a:r>
          </a:p>
        </p:txBody>
      </p:sp>
    </p:spTree>
    <p:extLst>
      <p:ext uri="{BB962C8B-B14F-4D97-AF65-F5344CB8AC3E}">
        <p14:creationId xmlns:p14="http://schemas.microsoft.com/office/powerpoint/2010/main" val="3808008557"/>
      </p:ext>
    </p:extLst>
  </p:cSld>
  <p:clrMapOvr>
    <a:masterClrMapping/>
  </p:clrMapOvr>
  <p:transition spd="slow"/>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Timothy 4:3-4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the time is coming when people will not endure sound teaching, but having itching ears they will accumulate for themselves teachers to suit their own passions, </a:t>
            </a:r>
            <a:r>
              <a:rPr lang="en-US" sz="2800" baseline="30000">
                <a:solidFill>
                  <a:srgbClr val="000000"/>
                </a:solidFill>
                <a:effectLst>
                  <a:outerShdw blurRad="38100" dist="38100" dir="2700000" algn="tl">
                    <a:srgbClr val="000000">
                      <a:alpha val="43137"/>
                    </a:srgbClr>
                  </a:outerShdw>
                </a:effectLst>
                <a:latin typeface="Arial Narrow"/>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will turn away from listening to the truth and wander off into myths.</a:t>
            </a:r>
          </a:p>
        </p:txBody>
      </p:sp>
    </p:spTree>
    <p:extLst>
      <p:ext uri="{BB962C8B-B14F-4D97-AF65-F5344CB8AC3E}">
        <p14:creationId xmlns:p14="http://schemas.microsoft.com/office/powerpoint/2010/main" val="575442108"/>
      </p:ext>
    </p:extLst>
  </p:cSld>
  <p:clrMapOvr>
    <a:masterClrMapping/>
  </p:clrMapOvr>
  <p:transition spd="slow"/>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Hebrews 2:1-4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Therefore we must pay much closer attention to what we have heard, lest we drift away from it. </a:t>
            </a:r>
            <a:r>
              <a:rPr lang="en-US" sz="2800" baseline="30000" dirty="0">
                <a:solidFill>
                  <a:srgbClr val="000000"/>
                </a:solidFill>
                <a:effectLst>
                  <a:outerShdw blurRad="38100" dist="38100" dir="2700000" algn="tl">
                    <a:srgbClr val="000000">
                      <a:alpha val="43137"/>
                    </a:srgbClr>
                  </a:outerShdw>
                </a:effectLst>
                <a:latin typeface="Arial Narrow"/>
              </a:rPr>
              <a:t>2</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since the message declared by angels proved to be reliable, and every transgression or disobedience received a just retribution, </a:t>
            </a:r>
            <a:r>
              <a:rPr lang="en-US" sz="2800" baseline="30000" dirty="0">
                <a:solidFill>
                  <a:srgbClr val="000000"/>
                </a:solidFill>
                <a:effectLst>
                  <a:outerShdw blurRad="38100" dist="38100" dir="2700000" algn="tl">
                    <a:srgbClr val="000000">
                      <a:alpha val="43137"/>
                    </a:srgbClr>
                  </a:outerShdw>
                </a:effectLst>
                <a:latin typeface="Arial Narrow"/>
              </a:rPr>
              <a:t>3</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how shall we escape if we neglect such a great salvation? It was declared at first by the Lord, and it was attested to us by those who heard, </a:t>
            </a:r>
            <a:r>
              <a:rPr lang="en-US" sz="2800" baseline="30000" dirty="0">
                <a:solidFill>
                  <a:srgbClr val="000000"/>
                </a:solidFill>
                <a:effectLst>
                  <a:outerShdw blurRad="38100" dist="38100" dir="2700000" algn="tl">
                    <a:srgbClr val="000000">
                      <a:alpha val="43137"/>
                    </a:srgbClr>
                  </a:outerShdw>
                </a:effectLst>
                <a:latin typeface="Arial Narrow"/>
              </a:rPr>
              <a:t>4</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while God also bore witness by signs and wonders and various miracles and by gifts of the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Holy Spirit distributed according to his will.</a:t>
            </a:r>
          </a:p>
        </p:txBody>
      </p:sp>
    </p:spTree>
    <p:extLst>
      <p:ext uri="{BB962C8B-B14F-4D97-AF65-F5344CB8AC3E}">
        <p14:creationId xmlns:p14="http://schemas.microsoft.com/office/powerpoint/2010/main" val="258503751"/>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dirty="0">
                <a:solidFill>
                  <a:schemeClr val="bg2">
                    <a:lumMod val="25000"/>
                  </a:schemeClr>
                </a:solidFill>
              </a:rPr>
              <a:t>4. How is God Almighty?</a:t>
            </a:r>
          </a:p>
          <a:p>
            <a:pPr>
              <a:spcBef>
                <a:spcPts val="0"/>
              </a:spcBef>
              <a:defRPr/>
            </a:pPr>
            <a:r>
              <a:rPr lang="en-US" sz="2800" dirty="0">
                <a:solidFill>
                  <a:schemeClr val="bg2">
                    <a:lumMod val="25000"/>
                  </a:schemeClr>
                </a:solidFill>
              </a:rPr>
              <a:t>God is infinite in power, wisdom, justice, goodness, and love.</a:t>
            </a:r>
          </a:p>
          <a:p>
            <a:pPr eaLnBrk="1" fontAlgn="auto" hangingPunct="1">
              <a:spcBef>
                <a:spcPts val="0"/>
              </a:spcBef>
              <a:spcAft>
                <a:spcPts val="0"/>
              </a:spcAft>
              <a:defRPr/>
            </a:pPr>
            <a:r>
              <a:rPr lang="en-US" sz="2800" b="1" dirty="0" err="1">
                <a:solidFill>
                  <a:schemeClr val="bg2">
                    <a:lumMod val="25000"/>
                  </a:schemeClr>
                </a:solidFill>
              </a:rPr>
              <a:t>CoF</a:t>
            </a:r>
            <a:r>
              <a:rPr lang="en-US" sz="2800" b="1" dirty="0">
                <a:solidFill>
                  <a:schemeClr val="bg2">
                    <a:lumMod val="25000"/>
                  </a:schemeClr>
                </a:solidFill>
              </a:rPr>
              <a:t> Article I – God</a:t>
            </a:r>
          </a:p>
          <a:p>
            <a:pPr eaLnBrk="1" fontAlgn="auto" hangingPunct="1">
              <a:spcBef>
                <a:spcPts val="0"/>
              </a:spcBef>
              <a:spcAft>
                <a:spcPts val="0"/>
              </a:spcAft>
              <a:defRPr/>
            </a:pPr>
            <a:r>
              <a:rPr lang="en-US" sz="2800" dirty="0">
                <a:solidFill>
                  <a:schemeClr val="bg2">
                    <a:lumMod val="25000"/>
                  </a:schemeClr>
                </a:solidFill>
                <a:effectLst>
                  <a:outerShdw blurRad="38100" dist="38100" dir="2700000" algn="tl">
                    <a:srgbClr val="000000">
                      <a:alpha val="43137"/>
                    </a:srgbClr>
                  </a:outerShdw>
                </a:effectLst>
                <a:latin typeface="Arial Narrow"/>
              </a:rPr>
              <a:t>We believe in the one true, holy and living God, Eternal Spirit, who is Creator, Sovereign and Preserver of all things visible and invisible. He is infinite in power, wisdom, justice, goodness and love, and rules with gracious regard for the well-being and salvation of men, to the glory of his name. We believe the one God reveals himself as the Trinity: Father, Son and Holy Spirit, distinct but inseparable, eternally one in essence and power.</a:t>
            </a:r>
          </a:p>
        </p:txBody>
      </p:sp>
    </p:spTree>
    <p:extLst>
      <p:ext uri="{BB962C8B-B14F-4D97-AF65-F5344CB8AC3E}">
        <p14:creationId xmlns:p14="http://schemas.microsoft.com/office/powerpoint/2010/main" val="4224621022"/>
      </p:ext>
    </p:extLst>
  </p:cSld>
  <p:clrMapOvr>
    <a:masterClrMapping/>
  </p:clrMapOvr>
  <p:transition spd="slow"/>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Hebrews 3:12-14</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12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Take care, brothers, lest there be in any of you an evil, unbelieving heart, leading you to fall away from the living God. </a:t>
            </a:r>
            <a:r>
              <a:rPr lang="en-US" sz="2800" baseline="30000">
                <a:solidFill>
                  <a:srgbClr val="000000"/>
                </a:solidFill>
                <a:effectLst>
                  <a:outerShdw blurRad="38100" dist="38100" dir="2700000" algn="tl">
                    <a:srgbClr val="000000">
                      <a:alpha val="43137"/>
                    </a:srgbClr>
                  </a:outerShdw>
                </a:effectLst>
                <a:latin typeface="Arial Narrow"/>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exhort one another every day, as long as it is called “today,” that none of you may be hardened by the deceitfulness of sin. </a:t>
            </a:r>
            <a:r>
              <a:rPr lang="en-US" sz="2800" baseline="30000">
                <a:solidFill>
                  <a:srgbClr val="000000"/>
                </a:solidFill>
                <a:effectLst>
                  <a:outerShdw blurRad="38100" dist="38100" dir="2700000" algn="tl">
                    <a:srgbClr val="000000">
                      <a:alpha val="43137"/>
                    </a:srgbClr>
                  </a:outerShdw>
                </a:effectLst>
                <a:latin typeface="Arial Narrow"/>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we have come to share in Christ, if indeed we hold our original confidence firm to the end.</a:t>
            </a:r>
          </a:p>
        </p:txBody>
      </p:sp>
    </p:spTree>
    <p:extLst>
      <p:ext uri="{BB962C8B-B14F-4D97-AF65-F5344CB8AC3E}">
        <p14:creationId xmlns:p14="http://schemas.microsoft.com/office/powerpoint/2010/main" val="4013489809"/>
      </p:ext>
    </p:extLst>
  </p:cSld>
  <p:clrMapOvr>
    <a:masterClrMapping/>
  </p:clrMapOvr>
  <p:transition spd="slow"/>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Hebrews 6:1-6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Therefore let us leave the elementary doctrine of Christ and go on to maturity, not laying again a foundation of repentance from dead works and of faith toward God, </a:t>
            </a:r>
            <a:r>
              <a:rPr lang="en-US" sz="2800" baseline="30000">
                <a:solidFill>
                  <a:srgbClr val="000000"/>
                </a:solidFill>
                <a:effectLst>
                  <a:outerShdw blurRad="38100" dist="38100" dir="2700000" algn="tl">
                    <a:srgbClr val="000000">
                      <a:alpha val="43137"/>
                    </a:srgbClr>
                  </a:outerShdw>
                </a:effectLst>
                <a:latin typeface="Arial Narrow"/>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of instruction about washings, the laying on of hands, the resurrection of the dead, and eternal judgment. </a:t>
            </a:r>
            <a:r>
              <a:rPr lang="en-US" sz="2800" baseline="30000">
                <a:solidFill>
                  <a:srgbClr val="000000"/>
                </a:solidFill>
                <a:effectLst>
                  <a:outerShdw blurRad="38100" dist="38100" dir="2700000" algn="tl">
                    <a:srgbClr val="000000">
                      <a:alpha val="43137"/>
                    </a:srgbClr>
                  </a:outerShdw>
                </a:effectLst>
                <a:latin typeface="Arial Narrow"/>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this we will do if God permits. </a:t>
            </a:r>
          </a:p>
        </p:txBody>
      </p:sp>
    </p:spTree>
    <p:extLst>
      <p:ext uri="{BB962C8B-B14F-4D97-AF65-F5344CB8AC3E}">
        <p14:creationId xmlns:p14="http://schemas.microsoft.com/office/powerpoint/2010/main" val="3804488113"/>
      </p:ext>
    </p:extLst>
  </p:cSld>
  <p:clrMapOvr>
    <a:masterClrMapping/>
  </p:clrMapOvr>
  <p:transition spd="slow"/>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Hebrews 6:1-6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it is impossible, in the case of those who have once been enlightened, who have tasted the heavenly gift, and have shared in the Holy Spirit, </a:t>
            </a:r>
            <a:r>
              <a:rPr lang="en-US" sz="2800" baseline="30000">
                <a:solidFill>
                  <a:srgbClr val="000000"/>
                </a:solidFill>
                <a:effectLst>
                  <a:outerShdw blurRad="38100" dist="38100" dir="2700000" algn="tl">
                    <a:srgbClr val="000000">
                      <a:alpha val="43137"/>
                    </a:srgbClr>
                  </a:outerShdw>
                </a:effectLst>
                <a:latin typeface="Arial Narrow"/>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have tasted the goodness of the word of God and the powers of the age to come, </a:t>
            </a:r>
            <a:r>
              <a:rPr lang="en-US" sz="2800" baseline="30000">
                <a:solidFill>
                  <a:srgbClr val="000000"/>
                </a:solidFill>
                <a:effectLst>
                  <a:outerShdw blurRad="38100" dist="38100" dir="2700000" algn="tl">
                    <a:srgbClr val="000000">
                      <a:alpha val="43137"/>
                    </a:srgbClr>
                  </a:outerShdw>
                </a:effectLst>
                <a:latin typeface="Arial Narrow"/>
              </a:rPr>
              <a:t>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then have fallen away, to restore them again to repentance, since they are crucifying once again the Son of God to their own harm and holding him up to contempt.</a:t>
            </a:r>
          </a:p>
        </p:txBody>
      </p:sp>
    </p:spTree>
    <p:extLst>
      <p:ext uri="{BB962C8B-B14F-4D97-AF65-F5344CB8AC3E}">
        <p14:creationId xmlns:p14="http://schemas.microsoft.com/office/powerpoint/2010/main" val="1728137550"/>
      </p:ext>
    </p:extLst>
  </p:cSld>
  <p:clrMapOvr>
    <a:masterClrMapping/>
  </p:clrMapOvr>
  <p:transition spd="slow"/>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Peter 2:1-3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false prophets also arose among the people, just as there will be false teachers among you, who will secretly bring in destructive heresies, even denying the Master who bought them, bringing upon themselves swift destruction. </a:t>
            </a:r>
            <a:r>
              <a:rPr lang="en-US" sz="2800" baseline="30000">
                <a:solidFill>
                  <a:srgbClr val="000000"/>
                </a:solidFill>
                <a:effectLst>
                  <a:outerShdw blurRad="38100" dist="38100" dir="2700000" algn="tl">
                    <a:srgbClr val="000000">
                      <a:alpha val="43137"/>
                    </a:srgbClr>
                  </a:outerShdw>
                </a:effectLst>
                <a:latin typeface="Arial Narrow"/>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many will follow their sensuality, and because of them the way of truth will be blasphemed. </a:t>
            </a:r>
            <a:r>
              <a:rPr lang="en-US" sz="2800" baseline="30000">
                <a:solidFill>
                  <a:srgbClr val="000000"/>
                </a:solidFill>
                <a:effectLst>
                  <a:outerShdw blurRad="38100" dist="38100" dir="2700000" algn="tl">
                    <a:srgbClr val="000000">
                      <a:alpha val="43137"/>
                    </a:srgbClr>
                  </a:outerShdw>
                </a:effectLst>
                <a:latin typeface="Arial Narrow"/>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in their greed they will exploit you with false words. Their condemnation from long ago is not idle, and their destruction is not asleep.</a:t>
            </a:r>
          </a:p>
        </p:txBody>
      </p:sp>
    </p:spTree>
    <p:extLst>
      <p:ext uri="{BB962C8B-B14F-4D97-AF65-F5344CB8AC3E}">
        <p14:creationId xmlns:p14="http://schemas.microsoft.com/office/powerpoint/2010/main" val="352484360"/>
      </p:ext>
    </p:extLst>
  </p:cSld>
  <p:clrMapOvr>
    <a:masterClrMapping/>
  </p:clrMapOvr>
  <p:transition spd="slow"/>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Peter 2:20-21</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20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if, after they have escaped the defilements of the world through the knowledge of our Lord and Savior Jesus Christ, they are again entangled in them and overcome, the last state has become worse for them than the first. </a:t>
            </a:r>
            <a:r>
              <a:rPr lang="en-US" sz="2800" baseline="30000">
                <a:solidFill>
                  <a:srgbClr val="000000"/>
                </a:solidFill>
                <a:effectLst>
                  <a:outerShdw blurRad="38100" dist="38100" dir="2700000" algn="tl">
                    <a:srgbClr val="000000">
                      <a:alpha val="43137"/>
                    </a:srgbClr>
                  </a:outerShdw>
                </a:effectLst>
                <a:latin typeface="Arial Narrow"/>
              </a:rPr>
              <a:t>21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it would have been better for them never to have known the way of righteousness than after knowing it to turn back from the holy commandment delivered to them.</a:t>
            </a:r>
          </a:p>
        </p:txBody>
      </p:sp>
    </p:spTree>
    <p:extLst>
      <p:ext uri="{BB962C8B-B14F-4D97-AF65-F5344CB8AC3E}">
        <p14:creationId xmlns:p14="http://schemas.microsoft.com/office/powerpoint/2010/main" val="519045972"/>
      </p:ext>
    </p:extLst>
  </p:cSld>
  <p:clrMapOvr>
    <a:masterClrMapping/>
  </p:clrMapOvr>
  <p:transition spd="slow"/>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Peter 3:17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You therefore, beloved, knowing this beforehand, take care that you are not carried away with the error of lawless people and lose your own stability.</a:t>
            </a:r>
          </a:p>
        </p:txBody>
      </p:sp>
    </p:spTree>
    <p:extLst>
      <p:ext uri="{BB962C8B-B14F-4D97-AF65-F5344CB8AC3E}">
        <p14:creationId xmlns:p14="http://schemas.microsoft.com/office/powerpoint/2010/main" val="2817741299"/>
      </p:ext>
    </p:extLst>
  </p:cSld>
  <p:clrMapOvr>
    <a:masterClrMapping/>
  </p:clrMapOvr>
  <p:transition spd="slow"/>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2:4-5</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baseline="30000">
                <a:solidFill>
                  <a:srgbClr val="000000"/>
                </a:solidFill>
                <a:effectLst>
                  <a:outerShdw blurRad="38100" dist="38100" dir="2700000" algn="tl">
                    <a:srgbClr val="000000">
                      <a:alpha val="43137"/>
                    </a:srgbClr>
                  </a:outerShdw>
                </a:effectLst>
                <a:latin typeface="Arial Narrow"/>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I have this against you, that you have abandoned the love you had at first. </a:t>
            </a:r>
            <a:r>
              <a:rPr lang="en-US" sz="2800" baseline="30000">
                <a:solidFill>
                  <a:srgbClr val="000000"/>
                </a:solidFill>
                <a:effectLst>
                  <a:outerShdw blurRad="38100" dist="38100" dir="2700000" algn="tl">
                    <a:srgbClr val="000000">
                      <a:alpha val="43137"/>
                    </a:srgbClr>
                  </a:outerShdw>
                </a:effectLst>
                <a:latin typeface="Arial Narrow"/>
              </a:rPr>
              <a:t>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Remember therefore from where you have fallen; repent, and do the works you did at first. If not, I will come to you and remove your lampstand from its place, unless you repent.</a:t>
            </a:r>
          </a:p>
        </p:txBody>
      </p:sp>
    </p:spTree>
    <p:extLst>
      <p:ext uri="{BB962C8B-B14F-4D97-AF65-F5344CB8AC3E}">
        <p14:creationId xmlns:p14="http://schemas.microsoft.com/office/powerpoint/2010/main" val="3421018891"/>
      </p:ext>
    </p:extLst>
  </p:cSld>
  <p:clrMapOvr>
    <a:masterClrMapping/>
  </p:clrMapOvr>
  <p:transition spd="slow"/>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Revelation 3:11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 am coming soon. Hold fast what you have, so that no one may seize your crown.</a:t>
            </a:r>
          </a:p>
        </p:txBody>
      </p:sp>
    </p:spTree>
    <p:extLst>
      <p:ext uri="{BB962C8B-B14F-4D97-AF65-F5344CB8AC3E}">
        <p14:creationId xmlns:p14="http://schemas.microsoft.com/office/powerpoint/2010/main" val="2107705072"/>
      </p:ext>
    </p:extLst>
  </p:cSld>
  <p:clrMapOvr>
    <a:masterClrMapping/>
  </p:clrMapOvr>
  <p:transition spd="slow"/>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IX</a:t>
            </a:r>
            <a:endParaRPr lang="en-US">
              <a:cs typeface="+mn-cs"/>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we are never accounted righteous before God through our works or merit</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but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that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penitent sinners are justified or accounted righteous before God only by faith in our Lord Jesus Christ.</a:t>
            </a:r>
            <a:endParaRPr lang="en-US">
              <a:latin typeface="Segoe UI"/>
              <a:ea typeface="Times New Roman" panose="02020603050405020304" pitchFamily="18" charset="0"/>
              <a:cs typeface="Segoe UI"/>
            </a:endParaRPr>
          </a:p>
          <a:p>
            <a:pPr>
              <a:spcBef>
                <a:spcPts val="0"/>
              </a:spcBef>
              <a:spcAft>
                <a:spcPts val="0"/>
              </a:spcAft>
              <a:defRPr/>
            </a:pPr>
            <a:endParaRPr lang="en-US">
              <a:latin typeface="Arial Narrow"/>
            </a:endParaRPr>
          </a:p>
        </p:txBody>
      </p:sp>
    </p:spTree>
    <p:extLst>
      <p:ext uri="{BB962C8B-B14F-4D97-AF65-F5344CB8AC3E}">
        <p14:creationId xmlns:p14="http://schemas.microsoft.com/office/powerpoint/2010/main" val="1485563959"/>
      </p:ext>
    </p:extLst>
  </p:cSld>
  <p:clrMapOvr>
    <a:masterClrMapping/>
  </p:clrMapOvr>
  <p:transition spd="slow"/>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64. Can we lose our salvation? </a:t>
            </a:r>
          </a:p>
          <a:p>
            <a:pPr eaLnBrk="1" fontAlgn="auto" hangingPunct="1">
              <a:spcBef>
                <a:spcPts val="0"/>
              </a:spcBef>
              <a:spcAft>
                <a:spcPts val="600"/>
              </a:spcAft>
              <a:defRPr/>
            </a:pP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We believe, although we have experienced regeneration, it is possible to depart from grace and fall into sin.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IX</a:t>
            </a:r>
            <a:endParaRPr lang="en-US">
              <a:cs typeface="+mn-cs"/>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regeneration is the renewal of man in righteousness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through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Jesus Christ, by the power of the Holy Spirit, whereby we are made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partakers of the divine nature</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 and experience newness of life. By this new birth the believer becomes reconciled to God and is enabled to serve him with the will and the affections. We believe, although we have experienced regeneration</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it is possible to depart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from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grace and fall into sin; and we may even then, </a:t>
            </a:r>
            <a:endParaRPr lang="en-US">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by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grace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of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God, be renewed in righteousness</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t>
            </a:r>
            <a:endParaRPr lang="en-US">
              <a:latin typeface="Arial Narrow"/>
            </a:endParaRPr>
          </a:p>
          <a:p>
            <a:pPr marL="0" marR="0" lvl="0" indent="0" algn="l" defTabSz="914400">
              <a:lnSpc>
                <a:spcPct val="100000"/>
              </a:lnSpc>
              <a:spcBef>
                <a:spcPts val="0"/>
              </a:spcBef>
              <a:spcAft>
                <a:spcPts val="0"/>
              </a:spcAft>
              <a:buClrTx/>
              <a:buSzTx/>
              <a:buFontTx/>
              <a:buNone/>
              <a:tabLst/>
              <a:defRPr/>
            </a:pP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11726032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425568C-0DCA-F14A-3596-D58ADF0B8EC4}"/>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dirty="0">
                <a:solidFill>
                  <a:schemeClr val="bg2">
                    <a:lumMod val="25000"/>
                  </a:schemeClr>
                </a:solidFill>
              </a:rPr>
              <a:t>Part 2: Organizing Principles</a:t>
            </a:r>
          </a:p>
          <a:p>
            <a:pPr marL="742950" indent="-742950" eaLnBrk="1" fontAlgn="auto" hangingPunct="1">
              <a:buFont typeface="+mj-lt"/>
              <a:buAutoNum type="arabicPeriod"/>
              <a:defRPr/>
            </a:pPr>
            <a:r>
              <a:rPr sz="2800" dirty="0">
                <a:solidFill>
                  <a:schemeClr val="bg2">
                    <a:lumMod val="25000"/>
                  </a:schemeClr>
                </a:solidFill>
              </a:rPr>
              <a:t>Ecumenical Affirmations (based on the Nicene Creed)</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81E732-B30C-6343-BD97-C234969A93DE}"/>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4: Catechism</a:t>
            </a:r>
          </a:p>
          <a:p>
            <a:pPr marL="742950" indent="-742950" eaLnBrk="1" fontAlgn="auto" hangingPunct="1">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God, the Father, the Almighty, maker of heaven and earth, of all that is, seen and unseen. </a:t>
            </a:r>
          </a:p>
          <a:p>
            <a:pPr eaLnBrk="1" fontAlgn="auto" hangingPunct="1">
              <a:defRPr/>
            </a:pPr>
            <a:r>
              <a:rPr sz="2800" i="1">
                <a:solidFill>
                  <a:schemeClr val="bg2">
                    <a:lumMod val="25000"/>
                  </a:schemeClr>
                </a:solidFill>
              </a:rPr>
              <a:t>5. What is God’s relation to heaven and earth?</a:t>
            </a:r>
          </a:p>
        </p:txBody>
      </p:sp>
    </p:spTree>
  </p:cSld>
  <p:clrMapOvr>
    <a:masterClrMapping/>
  </p:clrMapOvr>
  <p:transition spd="slow"/>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65. Are those who have fallen from grace forever condemned?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013493785"/>
      </p:ext>
    </p:extLst>
  </p:cSld>
  <p:clrMapOvr>
    <a:masterClrMapping/>
  </p:clrMapOvr>
  <p:transition spd="slow"/>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65. Are those who have fallen from grace forever condemned?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may even then, by the grace of God, be renewed in righteousness. </a:t>
            </a:r>
          </a:p>
        </p:txBody>
      </p:sp>
    </p:spTree>
    <p:extLst>
      <p:ext uri="{BB962C8B-B14F-4D97-AF65-F5344CB8AC3E}">
        <p14:creationId xmlns:p14="http://schemas.microsoft.com/office/powerpoint/2010/main" val="244150082"/>
      </p:ext>
    </p:extLst>
  </p:cSld>
  <p:clrMapOvr>
    <a:masterClrMapping/>
  </p:clrMapOvr>
  <p:transition spd="slow"/>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65. Are those who have fallen from grace forever condemned?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may even then, by the grace of God, be renewed in righteousness.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Deuteronomy 4:29-31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from there you will seek the Lord your God and you will find him, if you search after him with all your heart and with all your soul.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When you are in tribulation, and all these things come upon you in the latter days, you will return to the Lord your God and obey his voice.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the Lord your God is a merciful God. He will not leave you or destroy you or forget the covenant with your fathers that he swore to them.</a:t>
            </a:r>
          </a:p>
        </p:txBody>
      </p:sp>
    </p:spTree>
    <p:extLst>
      <p:ext uri="{BB962C8B-B14F-4D97-AF65-F5344CB8AC3E}">
        <p14:creationId xmlns:p14="http://schemas.microsoft.com/office/powerpoint/2010/main" val="1119049052"/>
      </p:ext>
    </p:extLst>
  </p:cSld>
  <p:clrMapOvr>
    <a:masterClrMapping/>
  </p:clrMapOvr>
  <p:transition spd="slow"/>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65. Are those who have fallen from grace forever condemned?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may even then, by the grace of God, be renewed in righteousness.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Deuteronomy 30:1-4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when all these things come upon you, the blessing and the curse, which I have set before you, and you call them to mind among all the nations where the Lord your God has driven you,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return to the Lord your God, you and your children, and obey his voice in all that I command you today, with all your heart and with all your soul, </a:t>
            </a:r>
          </a:p>
        </p:txBody>
      </p:sp>
    </p:spTree>
    <p:extLst>
      <p:ext uri="{BB962C8B-B14F-4D97-AF65-F5344CB8AC3E}">
        <p14:creationId xmlns:p14="http://schemas.microsoft.com/office/powerpoint/2010/main" val="2564278598"/>
      </p:ext>
    </p:extLst>
  </p:cSld>
  <p:clrMapOvr>
    <a:masterClrMapping/>
  </p:clrMapOvr>
  <p:transition spd="slow"/>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65. Are those who have fallen from grace forever condemned?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may even then, by the grace of God, be renewed in righteousness.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Deuteronomy 30:1-4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then the Lord your God will restore your fortunes and have mercy on you, and he will gather you again from all the peoples where the Lord your God has scattered you.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If your outcasts are in the uttermost parts of heaven, from there the Lord your God will gather you, and from there he will take you.</a:t>
            </a:r>
          </a:p>
        </p:txBody>
      </p:sp>
    </p:spTree>
    <p:extLst>
      <p:ext uri="{BB962C8B-B14F-4D97-AF65-F5344CB8AC3E}">
        <p14:creationId xmlns:p14="http://schemas.microsoft.com/office/powerpoint/2010/main" val="17044529"/>
      </p:ext>
    </p:extLst>
  </p:cSld>
  <p:clrMapOvr>
    <a:masterClrMapping/>
  </p:clrMapOvr>
  <p:transition spd="slow"/>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65. Are those who have fallen from grace forever condemned?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They may even then, by the grace of God, be renewed in righteousness.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Psalm 51:12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Restore to me the joy of your salvation,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uphold me with a willing spirit.</a:t>
            </a:r>
          </a:p>
        </p:txBody>
      </p:sp>
    </p:spTree>
    <p:extLst>
      <p:ext uri="{BB962C8B-B14F-4D97-AF65-F5344CB8AC3E}">
        <p14:creationId xmlns:p14="http://schemas.microsoft.com/office/powerpoint/2010/main" val="787845396"/>
      </p:ext>
    </p:extLst>
  </p:cSld>
  <p:clrMapOvr>
    <a:masterClrMapping/>
  </p:clrMapOvr>
  <p:transition spd="slow"/>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65. Are those who have fallen from grace forever condemned?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They may even then, by the grace of God, be renewed in righteousness.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Amos 9:14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 will restore the fortunes of my people Israel,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they shall rebuild the ruined cities and inhabit them;</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they shall plant vineyards and drink their wine,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they shall make gardens and eat their fruit.</a:t>
            </a:r>
          </a:p>
        </p:txBody>
      </p:sp>
    </p:spTree>
    <p:extLst>
      <p:ext uri="{BB962C8B-B14F-4D97-AF65-F5344CB8AC3E}">
        <p14:creationId xmlns:p14="http://schemas.microsoft.com/office/powerpoint/2010/main" val="1522240841"/>
      </p:ext>
    </p:extLst>
  </p:cSld>
  <p:clrMapOvr>
    <a:masterClrMapping/>
  </p:clrMapOvr>
  <p:transition spd="slow"/>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65. Are those who have fallen from grace forever condemned?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may even then, by the grace of God, be renewed in righteousness.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8:35-39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Who shall separate us from the love of Christ? Shall tribulation, or distress, or persecution, or famine, or nakedness, or danger, or sword?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As it is written,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your sake we are being killed all the day long;</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we are regarded as sheep to be slaughtered.”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No, in all these things we are more than conquerors through him who loved us. </a:t>
            </a:r>
          </a:p>
        </p:txBody>
      </p:sp>
    </p:spTree>
    <p:extLst>
      <p:ext uri="{BB962C8B-B14F-4D97-AF65-F5344CB8AC3E}">
        <p14:creationId xmlns:p14="http://schemas.microsoft.com/office/powerpoint/2010/main" val="3010854284"/>
      </p:ext>
    </p:extLst>
  </p:cSld>
  <p:clrMapOvr>
    <a:masterClrMapping/>
  </p:clrMapOvr>
  <p:transition spd="slow"/>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65. Are those who have fallen from grace forever condemned?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may even then, by the grace of God, be renewed in righteousness.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8:35-39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 am sure that neither death nor life, nor angels nor rulers, nor things present nor things to come, nor powers,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nor height nor depth, nor anything else in all creation, will be able to separate us from the love of God in Christ Jesus our Lord.</a:t>
            </a:r>
          </a:p>
        </p:txBody>
      </p:sp>
    </p:spTree>
    <p:extLst>
      <p:ext uri="{BB962C8B-B14F-4D97-AF65-F5344CB8AC3E}">
        <p14:creationId xmlns:p14="http://schemas.microsoft.com/office/powerpoint/2010/main" val="700324960"/>
      </p:ext>
    </p:extLst>
  </p:cSld>
  <p:clrMapOvr>
    <a:masterClrMapping/>
  </p:clrMapOvr>
  <p:transition spd="slow"/>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65. Are those who have fallen from grace forever condemned?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may even then, by the grace of God, be renewed in righteousness.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6:1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Brothers, if anyone is caught in any transgression, you who are spiritual should restore him in a spirit of gentleness. Keep watch on yourself, lest you too be tempted.</a:t>
            </a:r>
          </a:p>
        </p:txBody>
      </p:sp>
    </p:spTree>
    <p:extLst>
      <p:ext uri="{BB962C8B-B14F-4D97-AF65-F5344CB8AC3E}">
        <p14:creationId xmlns:p14="http://schemas.microsoft.com/office/powerpoint/2010/main" val="222070220"/>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81E732-B30C-6343-BD97-C234969A93DE}"/>
              </a:ext>
            </a:extLst>
          </p:cNvPr>
          <p:cNvSpPr>
            <a:spLocks noGrp="1"/>
          </p:cNvSpPr>
          <p:nvPr>
            <p:ph sz="quarter" idx="13"/>
          </p:nvPr>
        </p:nvSpPr>
        <p:spPr>
          <a:xfrm>
            <a:off x="444500" y="1463675"/>
            <a:ext cx="11210925" cy="4600575"/>
          </a:xfrm>
        </p:spPr>
        <p:txBody>
          <a:bodyPr rtlCol="0">
            <a:normAutofit/>
          </a:bodyPr>
          <a:lstStyle/>
          <a:p>
            <a:pPr eaLnBrk="1" fontAlgn="auto" hangingPunct="1">
              <a:defRPr/>
            </a:pPr>
            <a:r>
              <a:rPr sz="3600">
                <a:solidFill>
                  <a:schemeClr val="bg2">
                    <a:lumMod val="25000"/>
                  </a:schemeClr>
                </a:solidFill>
              </a:rPr>
              <a:t>Part 4: Catechism</a:t>
            </a:r>
          </a:p>
          <a:p>
            <a:pPr marL="742950" indent="-742950" eaLnBrk="1" fontAlgn="auto" hangingPunct="1">
              <a:spcAft>
                <a:spcPts val="0"/>
              </a:spcAft>
              <a:buFont typeface="+mj-lt"/>
              <a:buAutoNum type="alphaUcPeriod"/>
              <a:defRPr/>
            </a:pPr>
            <a:r>
              <a:rPr sz="3200">
                <a:solidFill>
                  <a:schemeClr val="bg2">
                    <a:lumMod val="25000"/>
                  </a:schemeClr>
                </a:solidFill>
              </a:rPr>
              <a:t>Ecumenical Affirmations</a:t>
            </a:r>
          </a:p>
          <a:p>
            <a:pPr marL="914400" lvl="3" indent="0" eaLnBrk="1" fontAlgn="auto" hangingPunct="1">
              <a:spcBef>
                <a:spcPts val="0"/>
              </a:spcBef>
              <a:spcAft>
                <a:spcPts val="600"/>
              </a:spcAft>
              <a:buFont typeface="Arial" panose="020B0604020202020204" pitchFamily="34" charset="0"/>
              <a:buNone/>
              <a:defRPr/>
            </a:pPr>
            <a:r>
              <a:rPr sz="2400" b="1">
                <a:solidFill>
                  <a:schemeClr val="bg2">
                    <a:lumMod val="25000"/>
                  </a:schemeClr>
                </a:solidFill>
              </a:rPr>
              <a:t>We believe in one God, the Father, the Almighty, maker of heaven and earth, of all that is, seen and unseen. </a:t>
            </a:r>
          </a:p>
          <a:p>
            <a:pPr eaLnBrk="1" fontAlgn="auto" hangingPunct="1">
              <a:defRPr/>
            </a:pPr>
            <a:r>
              <a:rPr sz="2800" i="1">
                <a:solidFill>
                  <a:schemeClr val="bg2">
                    <a:lumMod val="25000"/>
                  </a:schemeClr>
                </a:solidFill>
              </a:rPr>
              <a:t>5. What is God’s relation to heaven and earth?</a:t>
            </a:r>
          </a:p>
          <a:p>
            <a:pPr eaLnBrk="1" fontAlgn="auto" hangingPunct="1">
              <a:defRPr/>
            </a:pPr>
            <a:r>
              <a:rPr sz="2800">
                <a:solidFill>
                  <a:schemeClr val="bg2">
                    <a:lumMod val="25000"/>
                  </a:schemeClr>
                </a:solidFill>
              </a:rPr>
              <a:t>God is Creator, Sovereign, and Preserver of all things.</a:t>
            </a:r>
            <a:endParaRPr sz="2800" b="1">
              <a:solidFill>
                <a:schemeClr val="bg2">
                  <a:lumMod val="25000"/>
                </a:schemeClr>
              </a:solidFill>
            </a:endParaRPr>
          </a:p>
        </p:txBody>
      </p:sp>
    </p:spTree>
    <p:extLst>
      <p:ext uri="{BB962C8B-B14F-4D97-AF65-F5344CB8AC3E}">
        <p14:creationId xmlns:p14="http://schemas.microsoft.com/office/powerpoint/2010/main" val="1164155304"/>
      </p:ext>
    </p:extLst>
  </p:cSld>
  <p:clrMapOvr>
    <a:masterClrMapping/>
  </p:clrMapOvr>
  <p:transition spd="slow"/>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65. Are those who have fallen from grace forever condemned?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may even then, by the grace of God, be renewed in righteousness.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James 5:19-20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My brothers, if anyone among you wanders from the truth and someone brings him back,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let him know that whoever brings back a sinner from his wandering will save his soul from death and will cover a multitude of sins.</a:t>
            </a:r>
          </a:p>
        </p:txBody>
      </p:sp>
    </p:spTree>
    <p:extLst>
      <p:ext uri="{BB962C8B-B14F-4D97-AF65-F5344CB8AC3E}">
        <p14:creationId xmlns:p14="http://schemas.microsoft.com/office/powerpoint/2010/main" val="2782260970"/>
      </p:ext>
    </p:extLst>
  </p:cSld>
  <p:clrMapOvr>
    <a:masterClrMapping/>
  </p:clrMapOvr>
  <p:transition spd="slow"/>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65. Are those who have fallen from grace forever condemned?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may even then, by the grace of God, be renewed in righteousness.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Jude 22-23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have mercy on those who doubt;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save others by snatching them out of the fire; to others show mercy with fear, hating even the garment stained by the flesh.</a:t>
            </a:r>
          </a:p>
        </p:txBody>
      </p:sp>
    </p:spTree>
    <p:extLst>
      <p:ext uri="{BB962C8B-B14F-4D97-AF65-F5344CB8AC3E}">
        <p14:creationId xmlns:p14="http://schemas.microsoft.com/office/powerpoint/2010/main" val="4153537391"/>
      </p:ext>
    </p:extLst>
  </p:cSld>
  <p:clrMapOvr>
    <a:masterClrMapping/>
  </p:clrMapOvr>
  <p:transition spd="slow"/>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65. Are those who have fallen from grace forever condemned?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They may even then, by the grace of God, be renewed in righteousness.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IX</a:t>
            </a:r>
            <a:endParaRPr lang="en-US">
              <a:cs typeface="+mn-cs"/>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regeneration is the renewal of man in righteousness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through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Jesus Christ, by the power of the Holy Spirit, whereby we are made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partakers of the divine nature</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 and experience newness of life. By this new birth the believer becomes reconciled to God and is enabled to serve him with the will and the affections. We believe, although we have experienced regeneration</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it is possible to depart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from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grace and fall into sin; and we may even then, </a:t>
            </a:r>
            <a:endParaRPr lang="en-US">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by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grace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of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God, be renewed in righteousness</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t>
            </a:r>
            <a:endParaRPr lang="en-US">
              <a:latin typeface="Arial Narrow"/>
            </a:endParaRPr>
          </a:p>
          <a:p>
            <a:pPr marL="0" marR="0" lvl="0" indent="0" algn="l" defTabSz="914400">
              <a:lnSpc>
                <a:spcPct val="100000"/>
              </a:lnSpc>
              <a:spcBef>
                <a:spcPts val="0"/>
              </a:spcBef>
              <a:spcAft>
                <a:spcPts val="0"/>
              </a:spcAft>
              <a:buClrTx/>
              <a:buSzTx/>
              <a:buFontTx/>
              <a:buNone/>
              <a:tabLst/>
              <a:defRPr/>
            </a:pP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648997553"/>
      </p:ext>
    </p:extLst>
  </p:cSld>
  <p:clrMapOvr>
    <a:masterClrMapping/>
  </p:clrMapOvr>
  <p:transition spd="slow"/>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66. Can we have faith without works? </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855541199"/>
      </p:ext>
    </p:extLst>
  </p:cSld>
  <p:clrMapOvr>
    <a:masterClrMapping/>
  </p:clrMapOvr>
  <p:transition spd="slow"/>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66. Can we have faith without works?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believe good works are the necessary fruits of faith and follow regeneration, but they do not remove our sins or allow us to avert divine judgment.</a:t>
            </a:r>
          </a:p>
        </p:txBody>
      </p:sp>
    </p:spTree>
    <p:extLst>
      <p:ext uri="{BB962C8B-B14F-4D97-AF65-F5344CB8AC3E}">
        <p14:creationId xmlns:p14="http://schemas.microsoft.com/office/powerpoint/2010/main" val="1997101431"/>
      </p:ext>
    </p:extLst>
  </p:cSld>
  <p:clrMapOvr>
    <a:masterClrMapping/>
  </p:clrMapOvr>
  <p:transition spd="slow"/>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66. Can we have faith without works?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We believe good works are the necessary fruits of faith and follow regeneration, but they do not remove our sins or allow us to avert divine judgment.</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Matthew 7:21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“Not everyone who says to me, ‘Lord, Lord,’ will enter the kingdom of heaven, but the one who does the will of my Father who is in heaven.</a:t>
            </a:r>
          </a:p>
        </p:txBody>
      </p:sp>
    </p:spTree>
    <p:extLst>
      <p:ext uri="{BB962C8B-B14F-4D97-AF65-F5344CB8AC3E}">
        <p14:creationId xmlns:p14="http://schemas.microsoft.com/office/powerpoint/2010/main" val="1251769571"/>
      </p:ext>
    </p:extLst>
  </p:cSld>
  <p:clrMapOvr>
    <a:masterClrMapping/>
  </p:clrMapOvr>
  <p:transition spd="slow"/>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66. Can we have faith without works?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We believe good works are the necessary fruits of faith and follow regeneration, but they do not remove our sins or allow us to avert divine judgment.</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14:15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“If you love me, you will keep my commandments.”</a:t>
            </a:r>
          </a:p>
        </p:txBody>
      </p:sp>
    </p:spTree>
    <p:extLst>
      <p:ext uri="{BB962C8B-B14F-4D97-AF65-F5344CB8AC3E}">
        <p14:creationId xmlns:p14="http://schemas.microsoft.com/office/powerpoint/2010/main" val="943288722"/>
      </p:ext>
    </p:extLst>
  </p:cSld>
  <p:clrMapOvr>
    <a:masterClrMapping/>
  </p:clrMapOvr>
  <p:transition spd="slow"/>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66. Can we have faith without works?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We believe good works are the necessary fruits of faith and follow regeneration, but they do not remove our sins or allow us to avert divine judgment.</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2:13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it is not the hearers of the law who are righteous before God, but the doers of the law who will be justified.</a:t>
            </a:r>
          </a:p>
        </p:txBody>
      </p:sp>
    </p:spTree>
    <p:extLst>
      <p:ext uri="{BB962C8B-B14F-4D97-AF65-F5344CB8AC3E}">
        <p14:creationId xmlns:p14="http://schemas.microsoft.com/office/powerpoint/2010/main" val="2975047176"/>
      </p:ext>
    </p:extLst>
  </p:cSld>
  <p:clrMapOvr>
    <a:masterClrMapping/>
  </p:clrMapOvr>
  <p:transition spd="slow"/>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66. Can we have faith without works?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believe good works are the necessary fruits of faith and follow regeneration, but they do not remove our sins or allow us to avert divine judgment.</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2:8-10</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by grace you have been saved through faith. And this is not your own doing; it is the gift of God,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not a result of works, so that no one may boast.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we are his workmanship, created in Christ Jesus for good works, which God prepared beforehand, that we should walk in them.</a:t>
            </a:r>
          </a:p>
        </p:txBody>
      </p:sp>
    </p:spTree>
    <p:extLst>
      <p:ext uri="{BB962C8B-B14F-4D97-AF65-F5344CB8AC3E}">
        <p14:creationId xmlns:p14="http://schemas.microsoft.com/office/powerpoint/2010/main" val="3511274098"/>
      </p:ext>
    </p:extLst>
  </p:cSld>
  <p:clrMapOvr>
    <a:masterClrMapping/>
  </p:clrMapOvr>
  <p:transition spd="slow"/>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66. Can we have faith without works?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believe good works are the necessary fruits of faith and follow regeneration, but they do not remove our sins or allow us to avert divine judgment.</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James 1:22-25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be doers of the word, and not hearers only, deceiving yourselves.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if anyone is a hearer of the word and not a doer, he is like a man who looks intently at his natural face in a mirror.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he looks at himself and goes away and at once forgets what he was like.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the one who looks into the perfect law, the law of liberty, and perseveres, being no hearer who forgets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a doer who acts, he will be blessed in his doing.</a:t>
            </a:r>
          </a:p>
        </p:txBody>
      </p:sp>
    </p:spTree>
    <p:extLst>
      <p:ext uri="{BB962C8B-B14F-4D97-AF65-F5344CB8AC3E}">
        <p14:creationId xmlns:p14="http://schemas.microsoft.com/office/powerpoint/2010/main" val="1258680339"/>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Genesis 1:1-31</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In the beginning, God created the heavens and the earth. </a:t>
            </a:r>
            <a:r>
              <a:rPr lang="en-US" sz="2800" baseline="30000">
                <a:solidFill>
                  <a:schemeClr val="bg2">
                    <a:lumMod val="25000"/>
                  </a:schemeClr>
                </a:solidFill>
                <a:effectLst>
                  <a:outerShdw blurRad="38100" dist="38100" dir="2700000" algn="tl">
                    <a:srgbClr val="000000">
                      <a:alpha val="43137"/>
                    </a:srgbClr>
                  </a:outerShdw>
                </a:effectLst>
                <a:latin typeface="Arial Narrow"/>
              </a:rPr>
              <a:t>2</a:t>
            </a:r>
            <a:r>
              <a:rPr lang="en-US" sz="2800">
                <a:solidFill>
                  <a:schemeClr val="bg2">
                    <a:lumMod val="25000"/>
                  </a:schemeClr>
                </a:solidFill>
                <a:effectLst>
                  <a:outerShdw blurRad="38100" dist="38100" dir="2700000" algn="tl">
                    <a:srgbClr val="000000">
                      <a:alpha val="43137"/>
                    </a:srgbClr>
                  </a:outerShdw>
                </a:effectLst>
                <a:latin typeface="Arial Narrow"/>
              </a:rPr>
              <a:t>The earth was without form and void, and darkness was over the face of the deep. And the Spirit of God was hovering over the face of the waters.</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3</a:t>
            </a:r>
            <a:r>
              <a:rPr lang="en-US" sz="2800">
                <a:solidFill>
                  <a:schemeClr val="bg2">
                    <a:lumMod val="25000"/>
                  </a:schemeClr>
                </a:solidFill>
                <a:effectLst>
                  <a:outerShdw blurRad="38100" dist="38100" dir="2700000" algn="tl">
                    <a:srgbClr val="000000">
                      <a:alpha val="43137"/>
                    </a:srgbClr>
                  </a:outerShdw>
                </a:effectLst>
                <a:latin typeface="Arial Narrow"/>
              </a:rPr>
              <a:t>And God said, “Let there be light,” and there was light. </a:t>
            </a:r>
            <a:r>
              <a:rPr lang="en-US" sz="2800" baseline="30000">
                <a:solidFill>
                  <a:schemeClr val="bg2">
                    <a:lumMod val="25000"/>
                  </a:schemeClr>
                </a:solidFill>
                <a:effectLst>
                  <a:outerShdw blurRad="38100" dist="38100" dir="2700000" algn="tl">
                    <a:srgbClr val="000000">
                      <a:alpha val="43137"/>
                    </a:srgbClr>
                  </a:outerShdw>
                </a:effectLst>
                <a:latin typeface="Arial Narrow"/>
              </a:rPr>
              <a:t>4</a:t>
            </a:r>
            <a:r>
              <a:rPr lang="en-US" sz="2800">
                <a:solidFill>
                  <a:schemeClr val="bg2">
                    <a:lumMod val="25000"/>
                  </a:schemeClr>
                </a:solidFill>
                <a:effectLst>
                  <a:outerShdw blurRad="38100" dist="38100" dir="2700000" algn="tl">
                    <a:srgbClr val="000000">
                      <a:alpha val="43137"/>
                    </a:srgbClr>
                  </a:outerShdw>
                </a:effectLst>
                <a:latin typeface="Arial Narrow"/>
              </a:rPr>
              <a:t>And God saw that the light was good. And God separated the light from the darkness. </a:t>
            </a:r>
            <a:r>
              <a:rPr lang="en-US" sz="2800" baseline="30000">
                <a:solidFill>
                  <a:schemeClr val="bg2">
                    <a:lumMod val="25000"/>
                  </a:schemeClr>
                </a:solidFill>
                <a:effectLst>
                  <a:outerShdw blurRad="38100" dist="38100" dir="2700000" algn="tl">
                    <a:srgbClr val="000000">
                      <a:alpha val="43137"/>
                    </a:srgbClr>
                  </a:outerShdw>
                </a:effectLst>
                <a:latin typeface="Arial Narrow"/>
              </a:rPr>
              <a:t>5</a:t>
            </a:r>
            <a:r>
              <a:rPr lang="en-US" sz="2800">
                <a:solidFill>
                  <a:schemeClr val="bg2">
                    <a:lumMod val="25000"/>
                  </a:schemeClr>
                </a:solidFill>
                <a:effectLst>
                  <a:outerShdw blurRad="38100" dist="38100" dir="2700000" algn="tl">
                    <a:srgbClr val="000000">
                      <a:alpha val="43137"/>
                    </a:srgbClr>
                  </a:outerShdw>
                </a:effectLst>
                <a:latin typeface="Arial Narrow"/>
              </a:rPr>
              <a:t>God called the light Day, and the darkness he called Night. And there was evening and there was morning, the first day.</a:t>
            </a:r>
          </a:p>
        </p:txBody>
      </p:sp>
    </p:spTree>
    <p:extLst>
      <p:ext uri="{BB962C8B-B14F-4D97-AF65-F5344CB8AC3E}">
        <p14:creationId xmlns:p14="http://schemas.microsoft.com/office/powerpoint/2010/main" val="1911533695"/>
      </p:ext>
    </p:extLst>
  </p:cSld>
  <p:clrMapOvr>
    <a:masterClrMapping/>
  </p:clrMapOvr>
  <p:transition spd="slow"/>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66. Can we have faith without works?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believe good works are the necessary fruits of faith and follow regeneration, but they do not remove our sins or allow us to avert divine judgment.</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James 2:14-18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What good is it, my brothers, if someone says he has faith but does not have works? Can that faith save him?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If a brother or sister is poorly clothed and lacking in daily food,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one of you says to them, “Go in peace, be warmed and filled,” without giving them the things needed for the body, what good is that?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So also faith by itself, if it does not have works, is dead.</a:t>
            </a:r>
          </a:p>
        </p:txBody>
      </p:sp>
    </p:spTree>
    <p:extLst>
      <p:ext uri="{BB962C8B-B14F-4D97-AF65-F5344CB8AC3E}">
        <p14:creationId xmlns:p14="http://schemas.microsoft.com/office/powerpoint/2010/main" val="2559968456"/>
      </p:ext>
    </p:extLst>
  </p:cSld>
  <p:clrMapOvr>
    <a:masterClrMapping/>
  </p:clrMapOvr>
  <p:transition spd="slow"/>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66. Can we have faith without works?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believe good works are the necessary fruits of faith and follow regeneration, but they do not remove our sins or allow us to avert divine judgment.</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James 2:14-18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someone will say, “You have faith and I have works.” Show me your faith apart from your works, and I will show you my faith by my works.</a:t>
            </a:r>
          </a:p>
        </p:txBody>
      </p:sp>
    </p:spTree>
    <p:extLst>
      <p:ext uri="{BB962C8B-B14F-4D97-AF65-F5344CB8AC3E}">
        <p14:creationId xmlns:p14="http://schemas.microsoft.com/office/powerpoint/2010/main" val="315592114"/>
      </p:ext>
    </p:extLst>
  </p:cSld>
  <p:clrMapOvr>
    <a:masterClrMapping/>
  </p:clrMapOvr>
  <p:transition spd="slow"/>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66. Can we have faith without works?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No. We believe good works are the necessary fruits of faith and follow regeneration, but they do not remove our sins or allow us to avert divine judgment.</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James 2:26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as the body apart from the spirit is dead, so also faith apart from works is dead.</a:t>
            </a:r>
          </a:p>
        </p:txBody>
      </p:sp>
    </p:spTree>
    <p:extLst>
      <p:ext uri="{BB962C8B-B14F-4D97-AF65-F5344CB8AC3E}">
        <p14:creationId xmlns:p14="http://schemas.microsoft.com/office/powerpoint/2010/main" val="3345996812"/>
      </p:ext>
    </p:extLst>
  </p:cSld>
  <p:clrMapOvr>
    <a:masterClrMapping/>
  </p:clrMapOvr>
  <p:transition spd="slow"/>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66. Can we have faith without works?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No. We believe good works are the necessary fruits of faith and follow regeneration, but they do not remove our sins or allow us to avert divine judgment.</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 – Good Works</a:t>
            </a: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good works are the necessary fruits of faith and follow regeneration but they do not have the virtue to remove our sins or to avert divine judgment. We believe good works, pleasing and acceptable to God in Christ, spring from a true and living faith, for through and by them faith is made evident.</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4021086243"/>
      </p:ext>
    </p:extLst>
  </p:cSld>
  <p:clrMapOvr>
    <a:masterClrMapping/>
  </p:clrMapOvr>
  <p:transition spd="slow"/>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67. How does God’s grace continue its work in us through the Word and the Spirit? </a:t>
            </a: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534750542"/>
      </p:ext>
    </p:extLst>
  </p:cSld>
  <p:clrMapOvr>
    <a:masterClrMapping/>
  </p:clrMapOvr>
  <p:transition spd="slow"/>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p:txBody>
      </p:sp>
    </p:spTree>
    <p:extLst>
      <p:ext uri="{BB962C8B-B14F-4D97-AF65-F5344CB8AC3E}">
        <p14:creationId xmlns:p14="http://schemas.microsoft.com/office/powerpoint/2010/main" val="3513277952"/>
      </p:ext>
    </p:extLst>
  </p:cSld>
  <p:clrMapOvr>
    <a:masterClrMapping/>
  </p:clrMapOvr>
  <p:transition spd="slow"/>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Psalm 51:2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Wash me thoroughly from my iniquity,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cleanse me from my sin!</a:t>
            </a:r>
          </a:p>
        </p:txBody>
      </p:sp>
    </p:spTree>
    <p:extLst>
      <p:ext uri="{BB962C8B-B14F-4D97-AF65-F5344CB8AC3E}">
        <p14:creationId xmlns:p14="http://schemas.microsoft.com/office/powerpoint/2010/main" val="3357725125"/>
      </p:ext>
    </p:extLst>
  </p:cSld>
  <p:clrMapOvr>
    <a:masterClrMapping/>
  </p:clrMapOvr>
  <p:transition spd="slow"/>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51:7-12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Purge me with hyssop, and I shall be clean;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wash me, and I shall be whiter than snow.</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Let me hear joy and gladness;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let the bones that you have broken rejoice.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Hide your face from my sins,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blot out all my iniquities.</a:t>
            </a:r>
          </a:p>
        </p:txBody>
      </p:sp>
    </p:spTree>
    <p:extLst>
      <p:ext uri="{BB962C8B-B14F-4D97-AF65-F5344CB8AC3E}">
        <p14:creationId xmlns:p14="http://schemas.microsoft.com/office/powerpoint/2010/main" val="3672119214"/>
      </p:ext>
    </p:extLst>
  </p:cSld>
  <p:clrMapOvr>
    <a:masterClrMapping/>
  </p:clrMapOvr>
  <p:transition spd="slow"/>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51:7-12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Create in me a clean heart, O God,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renew a right spirit within 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Cast me not away from your presence,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take not your Holy Spirit from 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Restore to me the joy of your salvation,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uphold me with a willing spirit.</a:t>
            </a:r>
          </a:p>
        </p:txBody>
      </p:sp>
    </p:spTree>
    <p:extLst>
      <p:ext uri="{BB962C8B-B14F-4D97-AF65-F5344CB8AC3E}">
        <p14:creationId xmlns:p14="http://schemas.microsoft.com/office/powerpoint/2010/main" val="671551112"/>
      </p:ext>
    </p:extLst>
  </p:cSld>
  <p:clrMapOvr>
    <a:masterClrMapping/>
  </p:clrMapOvr>
  <p:transition spd="slow"/>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Jeremiah 31:31-34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“Behold, the days are coming, declares the Lord, when I will make a new covenant with the house of Israel and the house of Judah,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not like the covenant that I made with their fathers on the day when I took them by the hand to bring them out of the land of Egypt, my covenant that they broke, though I was their husband, declares the Lord.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this is the covenant that I will make with</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house of Israel after those days,</a:t>
            </a:r>
          </a:p>
        </p:txBody>
      </p:sp>
    </p:spTree>
    <p:extLst>
      <p:ext uri="{BB962C8B-B14F-4D97-AF65-F5344CB8AC3E}">
        <p14:creationId xmlns:p14="http://schemas.microsoft.com/office/powerpoint/2010/main" val="3620476946"/>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35119" y="1470601"/>
            <a:ext cx="11210925" cy="4600575"/>
          </a:xfrm>
        </p:spPr>
        <p:txBody>
          <a:bodyPr rtlCol="0">
            <a:noAutofit/>
          </a:bodyPr>
          <a:lstStyle/>
          <a:p>
            <a:pPr eaLnBrk="1" fontAlgn="auto" hangingPunct="1">
              <a:spcAft>
                <a:spcPts val="0"/>
              </a:spcAft>
              <a:defRPr/>
            </a:pPr>
            <a:r>
              <a:rPr lang="en-US" sz="2800" i="1" dirty="0">
                <a:solidFill>
                  <a:schemeClr val="bg2">
                    <a:lumMod val="25000"/>
                  </a:schemeClr>
                </a:solidFill>
              </a:rPr>
              <a:t>5. What is God’s relation to heaven and earth?</a:t>
            </a:r>
          </a:p>
          <a:p>
            <a:pPr>
              <a:spcBef>
                <a:spcPts val="0"/>
              </a:spcBef>
              <a:defRPr/>
            </a:pPr>
            <a:r>
              <a:rPr lang="en-US" sz="2800" dirty="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dirty="0">
                <a:solidFill>
                  <a:schemeClr val="bg2">
                    <a:lumMod val="25000"/>
                  </a:schemeClr>
                </a:solidFill>
              </a:rPr>
              <a:t>Genesis 1:1-31</a:t>
            </a:r>
          </a:p>
          <a:p>
            <a:pPr eaLnBrk="1" fontAlgn="auto" hangingPunct="1">
              <a:spcBef>
                <a:spcPts val="0"/>
              </a:spcBef>
              <a:spcAft>
                <a:spcPts val="0"/>
              </a:spcAft>
              <a:defRPr/>
            </a:pPr>
            <a:r>
              <a:rPr lang="en-US" sz="2800" baseline="30000" dirty="0">
                <a:solidFill>
                  <a:schemeClr val="bg2">
                    <a:lumMod val="25000"/>
                  </a:schemeClr>
                </a:solidFill>
                <a:effectLst>
                  <a:outerShdw blurRad="38100" dist="38100" dir="2700000" algn="tl">
                    <a:srgbClr val="000000">
                      <a:alpha val="43137"/>
                    </a:srgbClr>
                  </a:outerShdw>
                </a:effectLst>
                <a:latin typeface="Arial Narrow"/>
              </a:rPr>
              <a:t>6</a:t>
            </a:r>
            <a:r>
              <a:rPr lang="en-US" sz="2800" dirty="0">
                <a:solidFill>
                  <a:schemeClr val="bg2">
                    <a:lumMod val="25000"/>
                  </a:schemeClr>
                </a:solidFill>
                <a:effectLst>
                  <a:outerShdw blurRad="38100" dist="38100" dir="2700000" algn="tl">
                    <a:srgbClr val="000000">
                      <a:alpha val="43137"/>
                    </a:srgbClr>
                  </a:outerShdw>
                </a:effectLst>
                <a:latin typeface="Arial Narrow"/>
              </a:rPr>
              <a:t>And God said, “Let there be an expanse in the midst of the waters, and let it separate the waters from the waters.” </a:t>
            </a:r>
            <a:r>
              <a:rPr lang="en-US" sz="2800" baseline="30000" dirty="0">
                <a:solidFill>
                  <a:schemeClr val="bg2">
                    <a:lumMod val="25000"/>
                  </a:schemeClr>
                </a:solidFill>
                <a:effectLst>
                  <a:outerShdw blurRad="38100" dist="38100" dir="2700000" algn="tl">
                    <a:srgbClr val="000000">
                      <a:alpha val="43137"/>
                    </a:srgbClr>
                  </a:outerShdw>
                </a:effectLst>
                <a:latin typeface="Arial Narrow"/>
              </a:rPr>
              <a:t>7</a:t>
            </a:r>
            <a:r>
              <a:rPr lang="en-US" sz="2800" dirty="0">
                <a:solidFill>
                  <a:schemeClr val="bg2">
                    <a:lumMod val="25000"/>
                  </a:schemeClr>
                </a:solidFill>
                <a:effectLst>
                  <a:outerShdw blurRad="38100" dist="38100" dir="2700000" algn="tl">
                    <a:srgbClr val="000000">
                      <a:alpha val="43137"/>
                    </a:srgbClr>
                  </a:outerShdw>
                </a:effectLst>
                <a:latin typeface="Arial Narrow"/>
              </a:rPr>
              <a:t>And God made the expanse and separated the waters that were under the expanse from the waters that were above the expanse. And it was so. </a:t>
            </a:r>
            <a:r>
              <a:rPr lang="en-US" sz="2800" baseline="30000" dirty="0">
                <a:solidFill>
                  <a:schemeClr val="bg2">
                    <a:lumMod val="25000"/>
                  </a:schemeClr>
                </a:solidFill>
                <a:effectLst>
                  <a:outerShdw blurRad="38100" dist="38100" dir="2700000" algn="tl">
                    <a:srgbClr val="000000">
                      <a:alpha val="43137"/>
                    </a:srgbClr>
                  </a:outerShdw>
                </a:effectLst>
                <a:latin typeface="Arial Narrow"/>
              </a:rPr>
              <a:t>8</a:t>
            </a:r>
            <a:r>
              <a:rPr lang="en-US" sz="2800" dirty="0">
                <a:solidFill>
                  <a:schemeClr val="bg2">
                    <a:lumMod val="25000"/>
                  </a:schemeClr>
                </a:solidFill>
                <a:effectLst>
                  <a:outerShdw blurRad="38100" dist="38100" dir="2700000" algn="tl">
                    <a:srgbClr val="000000">
                      <a:alpha val="43137"/>
                    </a:srgbClr>
                  </a:outerShdw>
                </a:effectLst>
                <a:latin typeface="Arial Narrow"/>
              </a:rPr>
              <a:t>And God called the expanse Heaven. And there was evening and there was morning, the second day.</a:t>
            </a:r>
          </a:p>
          <a:p>
            <a:pPr eaLnBrk="1" fontAlgn="auto" hangingPunct="1">
              <a:spcBef>
                <a:spcPts val="0"/>
              </a:spcBef>
              <a:spcAft>
                <a:spcPts val="0"/>
              </a:spcAft>
              <a:defRPr/>
            </a:pPr>
            <a:r>
              <a:rPr lang="en-US" sz="2800" baseline="30000" dirty="0">
                <a:solidFill>
                  <a:schemeClr val="bg2">
                    <a:lumMod val="25000"/>
                  </a:schemeClr>
                </a:solidFill>
                <a:effectLst>
                  <a:outerShdw blurRad="38100" dist="38100" dir="2700000" algn="tl">
                    <a:srgbClr val="000000">
                      <a:alpha val="43137"/>
                    </a:srgbClr>
                  </a:outerShdw>
                </a:effectLst>
                <a:latin typeface="Arial Narrow"/>
              </a:rPr>
              <a:t>9</a:t>
            </a:r>
            <a:r>
              <a:rPr lang="en-US" sz="2800" dirty="0">
                <a:solidFill>
                  <a:schemeClr val="bg2">
                    <a:lumMod val="25000"/>
                  </a:schemeClr>
                </a:solidFill>
                <a:effectLst>
                  <a:outerShdw blurRad="38100" dist="38100" dir="2700000" algn="tl">
                    <a:srgbClr val="000000">
                      <a:alpha val="43137"/>
                    </a:srgbClr>
                  </a:outerShdw>
                </a:effectLst>
                <a:latin typeface="Arial Narrow"/>
              </a:rPr>
              <a:t>And God said, “Let the waters under the heavens be gathered together into one place, and let the dry land appear.” And it was so. </a:t>
            </a:r>
          </a:p>
        </p:txBody>
      </p:sp>
    </p:spTree>
    <p:extLst>
      <p:ext uri="{BB962C8B-B14F-4D97-AF65-F5344CB8AC3E}">
        <p14:creationId xmlns:p14="http://schemas.microsoft.com/office/powerpoint/2010/main" val="115622364"/>
      </p:ext>
    </p:extLst>
  </p:cSld>
  <p:clrMapOvr>
    <a:masterClrMapping/>
  </p:clrMapOvr>
  <p:transition spd="slow"/>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Jeremiah 31:31-34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declares the Lord: I will put my law within them, and I will write it on their hearts. And I will be their God, and they shall be my people.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no longer shall each one teach his neighbor and each his brother, saying, ‘Know the Lord,’ for they shall all know me, from the least of them to the greatest, declares the Lord. For I will forgive their iniquity, and I will remember their sin no more.”</a:t>
            </a:r>
          </a:p>
        </p:txBody>
      </p:sp>
    </p:spTree>
    <p:extLst>
      <p:ext uri="{BB962C8B-B14F-4D97-AF65-F5344CB8AC3E}">
        <p14:creationId xmlns:p14="http://schemas.microsoft.com/office/powerpoint/2010/main" val="2930463041"/>
      </p:ext>
    </p:extLst>
  </p:cSld>
  <p:clrMapOvr>
    <a:masterClrMapping/>
  </p:clrMapOvr>
  <p:transition spd="slow"/>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Ezekiel 36:25-27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I will sprinkle clean water on you, and you shall be clean from all your </a:t>
            </a:r>
            <a:r>
              <a:rPr kumimoji="0" lang="en-US" sz="2800" i="0" u="none" strike="noStrike" kern="1200" cap="none" spc="0" normalizeH="0" baseline="0" noProof="0" err="1">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uncleannesses</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from all your idols I will cleanse you.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I will give you a new heart, and a new spirit I will put within you. And I will remove the heart of stone from your flesh and give you a heart of flesh.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I will put my Spirit within you, and cause you to walk in my statutes and be careful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to obey my rules.</a:t>
            </a:r>
          </a:p>
        </p:txBody>
      </p:sp>
    </p:spTree>
    <p:extLst>
      <p:ext uri="{BB962C8B-B14F-4D97-AF65-F5344CB8AC3E}">
        <p14:creationId xmlns:p14="http://schemas.microsoft.com/office/powerpoint/2010/main" val="2119616083"/>
      </p:ext>
    </p:extLst>
  </p:cSld>
  <p:clrMapOvr>
    <a:masterClrMapping/>
  </p:clrMapOvr>
  <p:transition spd="slow"/>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5:16-25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I say, walk by the Spirit, and you will not gratify the desires of the flesh.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the desires of the flesh are against the Spirit, and the desires of the Spirit are against the flesh, for these are opposed to each other, to keep you from doing the things you want to do.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if you are led by the Spirit, you are not under the law.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Now the works of the flesh are evident: sexual immorality,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impurity, sensuality, </a:t>
            </a:r>
          </a:p>
        </p:txBody>
      </p:sp>
    </p:spTree>
    <p:extLst>
      <p:ext uri="{BB962C8B-B14F-4D97-AF65-F5344CB8AC3E}">
        <p14:creationId xmlns:p14="http://schemas.microsoft.com/office/powerpoint/2010/main" val="1492849799"/>
      </p:ext>
    </p:extLst>
  </p:cSld>
  <p:clrMapOvr>
    <a:masterClrMapping/>
  </p:clrMapOvr>
  <p:transition spd="slow"/>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5:16-25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idolatry, sorcery, enmity, strife, jealousy, fits of anger, rivalries, dissensions, divisions,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envy, drunkenness, orgies, and things like these. I warn you, as I warned you before, that those who do such things will not inherit the kingdom of God.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the fruit of the Spirit is love, joy, peace, patience, kindness, goodness, faithfulness, </a:t>
            </a:r>
          </a:p>
        </p:txBody>
      </p:sp>
    </p:spTree>
    <p:extLst>
      <p:ext uri="{BB962C8B-B14F-4D97-AF65-F5344CB8AC3E}">
        <p14:creationId xmlns:p14="http://schemas.microsoft.com/office/powerpoint/2010/main" val="2080903829"/>
      </p:ext>
    </p:extLst>
  </p:cSld>
  <p:clrMapOvr>
    <a:masterClrMapping/>
  </p:clrMapOvr>
  <p:transition spd="slow"/>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Galatians 5:16-25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gentleness, self-control; against such things there is no law.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those who belong to Christ Jesus have crucified the flesh with its passions and desires.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If we live by the Spirit, let us also keep in step with the Spirit.</a:t>
            </a:r>
          </a:p>
        </p:txBody>
      </p:sp>
    </p:spTree>
    <p:extLst>
      <p:ext uri="{BB962C8B-B14F-4D97-AF65-F5344CB8AC3E}">
        <p14:creationId xmlns:p14="http://schemas.microsoft.com/office/powerpoint/2010/main" val="2729987146"/>
      </p:ext>
    </p:extLst>
  </p:cSld>
  <p:clrMapOvr>
    <a:masterClrMapping/>
  </p:clrMapOvr>
  <p:transition spd="slow"/>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Titus 2:11-14</a:t>
            </a:r>
          </a:p>
          <a:p>
            <a:pPr eaLnBrk="1" hangingPunct="1">
              <a:lnSpc>
                <a:spcPct val="95000"/>
              </a:lnSpc>
              <a:spcBef>
                <a:spcPts val="0"/>
              </a:spcBef>
              <a:spcAft>
                <a:spcPts val="0"/>
              </a:spcAft>
              <a:defRPr/>
            </a:pP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11</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the grace of God has appeared, bringing salvation for all people, </a:t>
            </a: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12</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training us to renounce ungodliness and worldly passions, and to live self-controlled, upright, and godly lives in the present age, </a:t>
            </a: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13</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waiting for our blessed hope, the appearing of the glory of our great God and Savior Jesus Christ, </a:t>
            </a: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14</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who gave himself for us to redeem us from all lawlessness and to purify for himself a people for his own possession who are zealous for good works.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113870264"/>
      </p:ext>
    </p:extLst>
  </p:cSld>
  <p:clrMapOvr>
    <a:masterClrMapping/>
  </p:clrMapOvr>
  <p:transition spd="slow"/>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John 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if we walk in the light, as he is in the light, we have fellowship with one another, and the blood of Jesus his Son cleanses us from all sin.</a:t>
            </a:r>
          </a:p>
        </p:txBody>
      </p:sp>
    </p:spTree>
    <p:extLst>
      <p:ext uri="{BB962C8B-B14F-4D97-AF65-F5344CB8AC3E}">
        <p14:creationId xmlns:p14="http://schemas.microsoft.com/office/powerpoint/2010/main" val="1564890562"/>
      </p:ext>
    </p:extLst>
  </p:cSld>
  <p:clrMapOvr>
    <a:masterClrMapping/>
  </p:clrMapOvr>
  <p:transition spd="slow"/>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John 1:9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If we confess our sins, he is faithful and just to forgive us our sins and to cleanse us from all unrighteousness.</a:t>
            </a:r>
          </a:p>
        </p:txBody>
      </p:sp>
    </p:spTree>
    <p:extLst>
      <p:ext uri="{BB962C8B-B14F-4D97-AF65-F5344CB8AC3E}">
        <p14:creationId xmlns:p14="http://schemas.microsoft.com/office/powerpoint/2010/main" val="3164417303"/>
      </p:ext>
    </p:extLst>
  </p:cSld>
  <p:clrMapOvr>
    <a:masterClrMapping/>
  </p:clrMapOvr>
  <p:transition spd="slow"/>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sanctification is the work of God’s grace through the Word and the Spirit, by which those who have been born again are cleansed from sin in their thoughts, words and acts, and are enabled to live in accordance with God’s will, and to strive for holiness without which no one will see the Lord.</a:t>
            </a:r>
          </a:p>
          <a:p>
            <a:pPr>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p:txBody>
      </p:sp>
    </p:spTree>
    <p:extLst>
      <p:ext uri="{BB962C8B-B14F-4D97-AF65-F5344CB8AC3E}">
        <p14:creationId xmlns:p14="http://schemas.microsoft.com/office/powerpoint/2010/main" val="975047062"/>
      </p:ext>
    </p:extLst>
  </p:cSld>
  <p:clrMapOvr>
    <a:masterClrMapping/>
  </p:clrMapOvr>
  <p:transition spd="slow"/>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Entire sanctification is a state of perfect love, righteousness and true holiness which every regenerate believer may obtain by being delivered from the power of sin, by loving God with all the heart, soul, mind and strength, and by loving one’s neighbor as one’s self. Through faith in Jesus Christ this gracious gift may be received in this life both gradually and instantaneously, and should</a:t>
            </a: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be sought earnestly by every child of God.</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449924147"/>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Genesis 1:1-31</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10</a:t>
            </a:r>
            <a:r>
              <a:rPr lang="en-US" sz="2800">
                <a:solidFill>
                  <a:schemeClr val="bg2">
                    <a:lumMod val="25000"/>
                  </a:schemeClr>
                </a:solidFill>
                <a:effectLst>
                  <a:outerShdw blurRad="38100" dist="38100" dir="2700000" algn="tl">
                    <a:srgbClr val="000000">
                      <a:alpha val="43137"/>
                    </a:srgbClr>
                  </a:outerShdw>
                </a:effectLst>
                <a:latin typeface="Arial Narrow"/>
              </a:rPr>
              <a:t>God called the dry land Earth, and the waters that were gathered together he called Seas. And God saw that it was good.</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11</a:t>
            </a:r>
            <a:r>
              <a:rPr lang="en-US" sz="2800">
                <a:solidFill>
                  <a:schemeClr val="bg2">
                    <a:lumMod val="25000"/>
                  </a:schemeClr>
                </a:solidFill>
                <a:effectLst>
                  <a:outerShdw blurRad="38100" dist="38100" dir="2700000" algn="tl">
                    <a:srgbClr val="000000">
                      <a:alpha val="43137"/>
                    </a:srgbClr>
                  </a:outerShdw>
                </a:effectLst>
                <a:latin typeface="Arial Narrow"/>
              </a:rPr>
              <a:t>And God said, “Let the earth sprout vegetation, plants yielding seed, and fruit trees bearing fruit in which is their seed, each according to its kind, on the earth.” And it was so. </a:t>
            </a:r>
            <a:r>
              <a:rPr lang="en-US" sz="2800" baseline="30000">
                <a:solidFill>
                  <a:schemeClr val="bg2">
                    <a:lumMod val="25000"/>
                  </a:schemeClr>
                </a:solidFill>
                <a:effectLst>
                  <a:outerShdw blurRad="38100" dist="38100" dir="2700000" algn="tl">
                    <a:srgbClr val="000000">
                      <a:alpha val="43137"/>
                    </a:srgbClr>
                  </a:outerShdw>
                </a:effectLst>
                <a:latin typeface="Arial Narrow"/>
              </a:rPr>
              <a:t>12</a:t>
            </a:r>
            <a:r>
              <a:rPr lang="en-US" sz="2800">
                <a:solidFill>
                  <a:schemeClr val="bg2">
                    <a:lumMod val="25000"/>
                  </a:schemeClr>
                </a:solidFill>
                <a:effectLst>
                  <a:outerShdw blurRad="38100" dist="38100" dir="2700000" algn="tl">
                    <a:srgbClr val="000000">
                      <a:alpha val="43137"/>
                    </a:srgbClr>
                  </a:outerShdw>
                </a:effectLst>
                <a:latin typeface="Arial Narrow"/>
              </a:rPr>
              <a:t>The earth brought forth vegetation, plants yielding seed according to their own kinds, and trees bearing fruit in which is their seed, each according to its kind. And God saw that it was good. </a:t>
            </a:r>
          </a:p>
        </p:txBody>
      </p:sp>
    </p:spTree>
    <p:extLst>
      <p:ext uri="{BB962C8B-B14F-4D97-AF65-F5344CB8AC3E}">
        <p14:creationId xmlns:p14="http://schemas.microsoft.com/office/powerpoint/2010/main" val="2539056361"/>
      </p:ext>
    </p:extLst>
  </p:cSld>
  <p:clrMapOvr>
    <a:masterClrMapping/>
  </p:clrMapOvr>
  <p:transition spd="slow"/>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0"/>
              </a:spcAft>
              <a:defRPr/>
            </a:pPr>
            <a: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t>67. How does God’s grace continue its work in us through the Word and the Spirit? </a:t>
            </a:r>
            <a:br>
              <a:rPr kumimoji="0" lang="en-US" sz="26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600" b="0" i="0" u="none" strike="noStrike" kern="1200" cap="none" spc="0" normalizeH="0" baseline="0" noProof="0">
                <a:ln>
                  <a:noFill/>
                </a:ln>
                <a:solidFill>
                  <a:srgbClr val="E7E6E6">
                    <a:lumMod val="25000"/>
                  </a:srgbClr>
                </a:solidFill>
                <a:effectLst/>
                <a:uLnTx/>
                <a:uFillTx/>
                <a:latin typeface="Segoe UI"/>
                <a:ea typeface="+mn-ea"/>
                <a:cs typeface="+mn-cs"/>
              </a:rPr>
              <a:t>God’s sanctifying grace cleanses us from sin in our thoughts, words and acts, and enables us to live in accordance with God's will.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this experience does not deliver us from the infirmities, ignorance, and mistakes common to man, nor from the possibilities of further sin. The Christian must continue on guard against spiritual pride and seek to gain victory over every temptation to sin. He must respond wholly to the will of God so that sin will lose its power over him; and the world, the flesh, and the devil are put under his feet. Thus he rules over these enemies with watchfulness through</a:t>
            </a: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the power of the Holy Spirit.</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884157701"/>
      </p:ext>
    </p:extLst>
  </p:cSld>
  <p:clrMapOvr>
    <a:masterClrMapping/>
  </p:clrMapOvr>
  <p:transition spd="slow"/>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1101840068"/>
      </p:ext>
    </p:extLst>
  </p:cSld>
  <p:clrMapOvr>
    <a:masterClrMapping/>
  </p:clrMapOvr>
  <p:transition spd="slow"/>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Holiness of heart and life </a:t>
            </a:r>
          </a:p>
        </p:txBody>
      </p:sp>
    </p:spTree>
    <p:extLst>
      <p:ext uri="{BB962C8B-B14F-4D97-AF65-F5344CB8AC3E}">
        <p14:creationId xmlns:p14="http://schemas.microsoft.com/office/powerpoint/2010/main" val="984357401"/>
      </p:ext>
    </p:extLst>
  </p:cSld>
  <p:clrMapOvr>
    <a:masterClrMapping/>
  </p:clrMapOvr>
  <p:transition spd="slow"/>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Holiness of heart and life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Leviticus 20:26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You shall be holy to me, for I the Lord am holy and have separated you from the peoples, that you should be mine.</a:t>
            </a:r>
          </a:p>
        </p:txBody>
      </p:sp>
    </p:spTree>
    <p:extLst>
      <p:ext uri="{BB962C8B-B14F-4D97-AF65-F5344CB8AC3E}">
        <p14:creationId xmlns:p14="http://schemas.microsoft.com/office/powerpoint/2010/main" val="4055707194"/>
      </p:ext>
    </p:extLst>
  </p:cSld>
  <p:clrMapOvr>
    <a:masterClrMapping/>
  </p:clrMapOvr>
  <p:transition spd="slow"/>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Holiness of heart and life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Amos 5:14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Seek good, and not evil,</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that you may live;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so the Lord, the God of hosts, will be with you,</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as you have said.</a:t>
            </a:r>
          </a:p>
        </p:txBody>
      </p:sp>
    </p:spTree>
    <p:extLst>
      <p:ext uri="{BB962C8B-B14F-4D97-AF65-F5344CB8AC3E}">
        <p14:creationId xmlns:p14="http://schemas.microsoft.com/office/powerpoint/2010/main" val="3097631188"/>
      </p:ext>
    </p:extLst>
  </p:cSld>
  <p:clrMapOvr>
    <a:masterClrMapping/>
  </p:clrMapOvr>
  <p:transition spd="slow"/>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Holiness of heart and life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6:22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now that you have been set free from sin and have become slaves of God, the fruit you get leads to sanctification and its end, eternal life.</a:t>
            </a:r>
          </a:p>
        </p:txBody>
      </p:sp>
    </p:spTree>
    <p:extLst>
      <p:ext uri="{BB962C8B-B14F-4D97-AF65-F5344CB8AC3E}">
        <p14:creationId xmlns:p14="http://schemas.microsoft.com/office/powerpoint/2010/main" val="4087198161"/>
      </p:ext>
    </p:extLst>
  </p:cSld>
  <p:clrMapOvr>
    <a:masterClrMapping/>
  </p:clrMapOvr>
  <p:transition spd="slow"/>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Holiness of heart and life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12:1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 appeal to you therefore, brothers, by the mercies of God, to present your bodies as a living sacrifice, holy and acceptable to God, which is your spiritual worship.</a:t>
            </a:r>
          </a:p>
        </p:txBody>
      </p:sp>
    </p:spTree>
    <p:extLst>
      <p:ext uri="{BB962C8B-B14F-4D97-AF65-F5344CB8AC3E}">
        <p14:creationId xmlns:p14="http://schemas.microsoft.com/office/powerpoint/2010/main" val="913874875"/>
      </p:ext>
    </p:extLst>
  </p:cSld>
  <p:clrMapOvr>
    <a:masterClrMapping/>
  </p:clrMapOvr>
  <p:transition spd="slow"/>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Holiness of heart and life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Corinthians 7:1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Since we have these promises, beloved, let us cleanse ourselves from every defilement of body and spirit, bringing holiness to completion in the fear of God.</a:t>
            </a:r>
          </a:p>
        </p:txBody>
      </p:sp>
    </p:spTree>
    <p:extLst>
      <p:ext uri="{BB962C8B-B14F-4D97-AF65-F5344CB8AC3E}">
        <p14:creationId xmlns:p14="http://schemas.microsoft.com/office/powerpoint/2010/main" val="213667349"/>
      </p:ext>
    </p:extLst>
  </p:cSld>
  <p:clrMapOvr>
    <a:masterClrMapping/>
  </p:clrMapOvr>
  <p:transition spd="slow"/>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Holiness of heart and life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Hebrews 12:14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Strive for peace with everyone, and for the holiness without which no one will see the Lord.</a:t>
            </a:r>
          </a:p>
        </p:txBody>
      </p:sp>
    </p:spTree>
    <p:extLst>
      <p:ext uri="{BB962C8B-B14F-4D97-AF65-F5344CB8AC3E}">
        <p14:creationId xmlns:p14="http://schemas.microsoft.com/office/powerpoint/2010/main" val="2612501392"/>
      </p:ext>
    </p:extLst>
  </p:cSld>
  <p:clrMapOvr>
    <a:masterClrMapping/>
  </p:clrMapOvr>
  <p:transition spd="slow"/>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Holiness of heart and life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Peter 2:5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you yourselves like living stones are being built up as a spiritual house, to be a holy priesthood, to offer spiritual sacrifices acceptable to God through Jesus Christ.</a:t>
            </a:r>
          </a:p>
        </p:txBody>
      </p:sp>
    </p:spTree>
    <p:extLst>
      <p:ext uri="{BB962C8B-B14F-4D97-AF65-F5344CB8AC3E}">
        <p14:creationId xmlns:p14="http://schemas.microsoft.com/office/powerpoint/2010/main" val="2656929631"/>
      </p:ext>
    </p:extLst>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Genesis 1:1-31</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13</a:t>
            </a:r>
            <a:r>
              <a:rPr lang="en-US" sz="2800">
                <a:solidFill>
                  <a:schemeClr val="bg2">
                    <a:lumMod val="25000"/>
                  </a:schemeClr>
                </a:solidFill>
                <a:effectLst>
                  <a:outerShdw blurRad="38100" dist="38100" dir="2700000" algn="tl">
                    <a:srgbClr val="000000">
                      <a:alpha val="43137"/>
                    </a:srgbClr>
                  </a:outerShdw>
                </a:effectLst>
                <a:latin typeface="Arial Narrow"/>
              </a:rPr>
              <a:t>And there was evening and there was morning, the third day. </a:t>
            </a:r>
            <a:r>
              <a:rPr lang="en-US" sz="2800" baseline="30000">
                <a:solidFill>
                  <a:schemeClr val="bg2">
                    <a:lumMod val="25000"/>
                  </a:schemeClr>
                </a:solidFill>
                <a:effectLst>
                  <a:outerShdw blurRad="38100" dist="38100" dir="2700000" algn="tl">
                    <a:srgbClr val="000000">
                      <a:alpha val="43137"/>
                    </a:srgbClr>
                  </a:outerShdw>
                </a:effectLst>
                <a:latin typeface="Arial Narrow"/>
              </a:rPr>
              <a:t>14</a:t>
            </a:r>
            <a:r>
              <a:rPr lang="en-US" sz="2800">
                <a:solidFill>
                  <a:schemeClr val="bg2">
                    <a:lumMod val="25000"/>
                  </a:schemeClr>
                </a:solidFill>
                <a:effectLst>
                  <a:outerShdw blurRad="38100" dist="38100" dir="2700000" algn="tl">
                    <a:srgbClr val="000000">
                      <a:alpha val="43137"/>
                    </a:srgbClr>
                  </a:outerShdw>
                </a:effectLst>
                <a:latin typeface="Arial Narrow"/>
              </a:rPr>
              <a:t>And God said, “Let there be lights in the expanse of the heavens to separate the day from the night. And let them be for signs and for seasons, and for days and years, </a:t>
            </a:r>
            <a:r>
              <a:rPr lang="en-US" sz="2800" baseline="30000">
                <a:solidFill>
                  <a:schemeClr val="bg2">
                    <a:lumMod val="25000"/>
                  </a:schemeClr>
                </a:solidFill>
                <a:effectLst>
                  <a:outerShdw blurRad="38100" dist="38100" dir="2700000" algn="tl">
                    <a:srgbClr val="000000">
                      <a:alpha val="43137"/>
                    </a:srgbClr>
                  </a:outerShdw>
                </a:effectLst>
                <a:latin typeface="Arial Narrow"/>
              </a:rPr>
              <a:t>15</a:t>
            </a:r>
            <a:r>
              <a:rPr lang="en-US" sz="2800">
                <a:solidFill>
                  <a:schemeClr val="bg2">
                    <a:lumMod val="25000"/>
                  </a:schemeClr>
                </a:solidFill>
                <a:effectLst>
                  <a:outerShdw blurRad="38100" dist="38100" dir="2700000" algn="tl">
                    <a:srgbClr val="000000">
                      <a:alpha val="43137"/>
                    </a:srgbClr>
                  </a:outerShdw>
                </a:effectLst>
                <a:latin typeface="Arial Narrow"/>
              </a:rPr>
              <a:t>and let them be lights in the expanse of the heavens to give light upon the earth.” And it was so. </a:t>
            </a:r>
            <a:r>
              <a:rPr lang="en-US" sz="2800" baseline="30000">
                <a:solidFill>
                  <a:schemeClr val="bg2">
                    <a:lumMod val="25000"/>
                  </a:schemeClr>
                </a:solidFill>
                <a:effectLst>
                  <a:outerShdw blurRad="38100" dist="38100" dir="2700000" algn="tl">
                    <a:srgbClr val="000000">
                      <a:alpha val="43137"/>
                    </a:srgbClr>
                  </a:outerShdw>
                </a:effectLst>
                <a:latin typeface="Arial Narrow"/>
              </a:rPr>
              <a:t>16</a:t>
            </a:r>
            <a:r>
              <a:rPr lang="en-US" sz="2800">
                <a:solidFill>
                  <a:schemeClr val="bg2">
                    <a:lumMod val="25000"/>
                  </a:schemeClr>
                </a:solidFill>
                <a:effectLst>
                  <a:outerShdw blurRad="38100" dist="38100" dir="2700000" algn="tl">
                    <a:srgbClr val="000000">
                      <a:alpha val="43137"/>
                    </a:srgbClr>
                  </a:outerShdw>
                </a:effectLst>
                <a:latin typeface="Arial Narrow"/>
              </a:rPr>
              <a:t>And God made the two great lights—the greater light to rule the day and the lesser light to rule the night—and the stars. </a:t>
            </a:r>
            <a:r>
              <a:rPr lang="en-US" sz="2800" baseline="30000">
                <a:solidFill>
                  <a:schemeClr val="bg2">
                    <a:lumMod val="25000"/>
                  </a:schemeClr>
                </a:solidFill>
                <a:effectLst>
                  <a:outerShdw blurRad="38100" dist="38100" dir="2700000" algn="tl">
                    <a:srgbClr val="000000">
                      <a:alpha val="43137"/>
                    </a:srgbClr>
                  </a:outerShdw>
                </a:effectLst>
                <a:latin typeface="Arial Narrow"/>
              </a:rPr>
              <a:t>17</a:t>
            </a:r>
            <a:r>
              <a:rPr lang="en-US" sz="2800">
                <a:solidFill>
                  <a:schemeClr val="bg2">
                    <a:lumMod val="25000"/>
                  </a:schemeClr>
                </a:solidFill>
                <a:effectLst>
                  <a:outerShdw blurRad="38100" dist="38100" dir="2700000" algn="tl">
                    <a:srgbClr val="000000">
                      <a:alpha val="43137"/>
                    </a:srgbClr>
                  </a:outerShdw>
                </a:effectLst>
                <a:latin typeface="Arial Narrow"/>
              </a:rPr>
              <a:t>And God set them in the expanse of the heavens to give light on the earth, </a:t>
            </a:r>
          </a:p>
        </p:txBody>
      </p:sp>
    </p:spTree>
    <p:extLst>
      <p:ext uri="{BB962C8B-B14F-4D97-AF65-F5344CB8AC3E}">
        <p14:creationId xmlns:p14="http://schemas.microsoft.com/office/powerpoint/2010/main" val="2985781257"/>
      </p:ext>
    </p:extLst>
  </p:cSld>
  <p:clrMapOvr>
    <a:masterClrMapping/>
  </p:clrMapOvr>
  <p:transition spd="slow"/>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Holiness of heart and life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Peter 2:9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you are a chosen race, a royal priesthood, a holy nation, a people for his own possession, that you may proclaim the excellencies of him who called you out of darkness into his marvelous light.</a:t>
            </a:r>
          </a:p>
        </p:txBody>
      </p:sp>
    </p:spTree>
    <p:extLst>
      <p:ext uri="{BB962C8B-B14F-4D97-AF65-F5344CB8AC3E}">
        <p14:creationId xmlns:p14="http://schemas.microsoft.com/office/powerpoint/2010/main" val="3895759712"/>
      </p:ext>
    </p:extLst>
  </p:cSld>
  <p:clrMapOvr>
    <a:masterClrMapping/>
  </p:clrMapOvr>
  <p:transition spd="slow"/>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Holiness of heart and life which includes works of piety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12:12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Rejoice in hope, be patient in tribulation, be constant in prayer.</a:t>
            </a:r>
          </a:p>
        </p:txBody>
      </p:sp>
    </p:spTree>
    <p:extLst>
      <p:ext uri="{BB962C8B-B14F-4D97-AF65-F5344CB8AC3E}">
        <p14:creationId xmlns:p14="http://schemas.microsoft.com/office/powerpoint/2010/main" val="477986082"/>
      </p:ext>
    </p:extLst>
  </p:cSld>
  <p:clrMapOvr>
    <a:masterClrMapping/>
  </p:clrMapOvr>
  <p:transition spd="slow"/>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Holiness of heart and life which includes works of piety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15:4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whatever was written in former days was written for our instruction, that through endurance and through the encouragement of the Scriptures we might have hope.</a:t>
            </a:r>
          </a:p>
        </p:txBody>
      </p:sp>
    </p:spTree>
    <p:extLst>
      <p:ext uri="{BB962C8B-B14F-4D97-AF65-F5344CB8AC3E}">
        <p14:creationId xmlns:p14="http://schemas.microsoft.com/office/powerpoint/2010/main" val="280763750"/>
      </p:ext>
    </p:extLst>
  </p:cSld>
  <p:clrMapOvr>
    <a:masterClrMapping/>
  </p:clrMapOvr>
  <p:transition spd="slow"/>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Holiness of heart and life which includes works of piety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Corinthians 11:23-26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 received from the Lord what I also delivered to you, that the Lord Jesus on the night when he was betrayed took bread,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when he had given thanks, he broke it, and said, “This is my body, which is for you. Do this in remembrance of me.”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In the same way also he took the cup, after supper, saying, “This cup is the new covenant in my blood. Do this, as often as you drink it, in remembrance of me.”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as often as you eat this bread and drink the cup, you proclaim the Lord's death until he comes.</a:t>
            </a:r>
          </a:p>
        </p:txBody>
      </p:sp>
    </p:spTree>
    <p:extLst>
      <p:ext uri="{BB962C8B-B14F-4D97-AF65-F5344CB8AC3E}">
        <p14:creationId xmlns:p14="http://schemas.microsoft.com/office/powerpoint/2010/main" val="892903562"/>
      </p:ext>
    </p:extLst>
  </p:cSld>
  <p:clrMapOvr>
    <a:masterClrMapping/>
  </p:clrMapOvr>
  <p:transition spd="slow"/>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Holiness of heart and life which includes works of piety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Thessalonians 5:16-18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16</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Rejoice always, </a:t>
            </a: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17</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pray without ceasing, </a:t>
            </a: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18</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give thanks in all circumstances; for this is the will of God in Christ Jesus for you.</a:t>
            </a:r>
          </a:p>
        </p:txBody>
      </p:sp>
    </p:spTree>
    <p:extLst>
      <p:ext uri="{BB962C8B-B14F-4D97-AF65-F5344CB8AC3E}">
        <p14:creationId xmlns:p14="http://schemas.microsoft.com/office/powerpoint/2010/main" val="549784902"/>
      </p:ext>
    </p:extLst>
  </p:cSld>
  <p:clrMapOvr>
    <a:masterClrMapping/>
  </p:clrMapOvr>
  <p:transition spd="slow"/>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Holiness of heart and life which includes works of piety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Hebrews 10:24-25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24</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let us consider how to stir up one another to love and good works, </a:t>
            </a:r>
            <a:r>
              <a:rPr kumimoji="0" lang="en-US" sz="2800" i="0" u="none" strike="noStrike" kern="1200" cap="none" spc="0" normalizeH="0" baseline="3000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25</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not neglecting to meet together, as is the habit of some, but encouraging one another, and all the more as you see the Day drawing near.</a:t>
            </a:r>
          </a:p>
        </p:txBody>
      </p:sp>
    </p:spTree>
    <p:extLst>
      <p:ext uri="{BB962C8B-B14F-4D97-AF65-F5344CB8AC3E}">
        <p14:creationId xmlns:p14="http://schemas.microsoft.com/office/powerpoint/2010/main" val="3678331702"/>
      </p:ext>
    </p:extLst>
  </p:cSld>
  <p:clrMapOvr>
    <a:masterClrMapping/>
  </p:clrMapOvr>
  <p:transition spd="slow"/>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Holiness of heart and life which includes works of piety </a:t>
            </a:r>
          </a:p>
          <a:p>
            <a:pPr>
              <a:spcBef>
                <a:spcPts val="0"/>
              </a:spcBef>
              <a:spcAft>
                <a:spcPts val="0"/>
              </a:spcAft>
              <a:defRPr/>
            </a:pPr>
            <a:r>
              <a:rPr lang="en-US" sz="2800" b="1">
                <a:solidFill>
                  <a:srgbClr val="000000"/>
                </a:solidFill>
                <a:latin typeface="Segoe UI"/>
              </a:rPr>
              <a:t>James 5:13-16</a:t>
            </a:r>
            <a:endParaRPr lang="en-US">
              <a:cs typeface="+mn-cs"/>
            </a:endParaRPr>
          </a:p>
          <a:p>
            <a:pPr eaLnBrk="1" hangingPunct="1">
              <a:spcBef>
                <a:spcPts val="0"/>
              </a:spcBef>
              <a:spcAft>
                <a:spcPts val="0"/>
              </a:spcAft>
              <a:defRPr/>
            </a:pPr>
            <a:r>
              <a:rPr lang="en-US" sz="2800" baseline="30000">
                <a:solidFill>
                  <a:srgbClr val="000000"/>
                </a:solidFill>
                <a:effectLst>
                  <a:outerShdw blurRad="38100" dist="38100" dir="2700000" algn="tl">
                    <a:srgbClr val="000000">
                      <a:alpha val="43137"/>
                    </a:srgbClr>
                  </a:outerShdw>
                </a:effectLst>
                <a:latin typeface="Arial Narrow"/>
              </a:rPr>
              <a:t>13</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Is anyone among you suffering? Let him pray. Is anyone cheerful? Let him sing praise. </a:t>
            </a:r>
            <a:r>
              <a:rPr lang="en-US" sz="2800" baseline="30000">
                <a:solidFill>
                  <a:srgbClr val="000000"/>
                </a:solidFill>
                <a:effectLst>
                  <a:outerShdw blurRad="38100" dist="38100" dir="2700000" algn="tl">
                    <a:srgbClr val="000000">
                      <a:alpha val="43137"/>
                    </a:srgbClr>
                  </a:outerShdw>
                </a:effectLst>
                <a:latin typeface="Arial Narrow"/>
              </a:rPr>
              <a:t>14</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Is anyone among you sick? Let him call for the elders of the church, and </a:t>
            </a:r>
            <a:r>
              <a:rPr kumimoji="0" lang="en-US" sz="2800" i="0" u="none" strike="noStrike" kern="1200" cap="none" spc="0" normalizeH="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let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them pray over him, anointing him with oil in the name of the Lord. </a:t>
            </a:r>
            <a:r>
              <a:rPr lang="en-US" sz="2800" baseline="30000">
                <a:solidFill>
                  <a:srgbClr val="000000"/>
                </a:solidFill>
                <a:effectLst>
                  <a:outerShdw blurRad="38100" dist="38100" dir="2700000" algn="tl">
                    <a:srgbClr val="000000">
                      <a:alpha val="43137"/>
                    </a:srgbClr>
                  </a:outerShdw>
                </a:effectLst>
                <a:latin typeface="Arial Narrow"/>
              </a:rPr>
              <a:t>15</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And the prayer of faith will save the one who is sick, and the Lord will raise him up. And if he has committed sins, he will be forgiven. </a:t>
            </a:r>
            <a:r>
              <a:rPr lang="en-US" sz="2800" baseline="30000">
                <a:solidFill>
                  <a:srgbClr val="000000"/>
                </a:solidFill>
                <a:effectLst>
                  <a:outerShdw blurRad="38100" dist="38100" dir="2700000" algn="tl">
                    <a:srgbClr val="000000">
                      <a:alpha val="43137"/>
                    </a:srgbClr>
                  </a:outerShdw>
                </a:effectLst>
                <a:latin typeface="Arial Narrow"/>
              </a:rPr>
              <a:t>16</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Therefore, confess your sins </a:t>
            </a:r>
            <a:r>
              <a:rPr kumimoji="0" lang="en-US" sz="2800" i="0" u="none" strike="noStrike" kern="1200" cap="none" spc="0" normalizeH="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to one another and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pray for </a:t>
            </a:r>
            <a:r>
              <a:rPr kumimoji="0" lang="en-US" sz="2800" i="0" u="none" strike="noStrike" kern="1200" cap="none" spc="0" normalizeH="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one another,</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 that </a:t>
            </a:r>
            <a:r>
              <a:rPr kumimoji="0" lang="en-US" sz="2800" i="0" u="none" strike="noStrike" kern="1200" cap="none" spc="0" normalizeH="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you </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may be healed</a:t>
            </a:r>
            <a:r>
              <a:rPr kumimoji="0" lang="en-US" sz="2800" i="0" u="none" strike="noStrike" kern="1200" cap="none" spc="0" normalizeH="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t>
            </a: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 The prayer of a righteous person has great power as it is working.</a:t>
            </a:r>
            <a:endParaRPr lang="en-US" sz="2800" i="0" u="none" strike="noStrike" kern="1200" cap="none" spc="0" normalizeH="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3984257351"/>
      </p:ext>
    </p:extLst>
  </p:cSld>
  <p:clrMapOvr>
    <a:masterClrMapping/>
  </p:clrMapOvr>
  <p:transition spd="slow"/>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Holiness of heart and life which includes works of piety and works of mercy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Deuteronomy 15:10-11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You shall give to him freely, and your heart shall not be grudging when you give to him, because for this the Lord your God will bless you in all your work and in all that you undertake.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there will never cease to be poor in the land. Therefore I command you, ‘You shall open wide your hand to your brother, to the needy and to the poor, in your land.’</a:t>
            </a:r>
          </a:p>
        </p:txBody>
      </p:sp>
    </p:spTree>
    <p:extLst>
      <p:ext uri="{BB962C8B-B14F-4D97-AF65-F5344CB8AC3E}">
        <p14:creationId xmlns:p14="http://schemas.microsoft.com/office/powerpoint/2010/main" val="2384895368"/>
      </p:ext>
    </p:extLst>
  </p:cSld>
  <p:clrMapOvr>
    <a:masterClrMapping/>
  </p:clrMapOvr>
  <p:transition spd="slow"/>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Holiness of heart and life which includes works of piety and works of mercy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Psalm 82:3-4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Give justice to the weak and the fatherless;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maintain the right of the afflicted and the destitute.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Rescue the weak and the needy;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deliver them from the hand of the wicked.”</a:t>
            </a:r>
          </a:p>
        </p:txBody>
      </p:sp>
    </p:spTree>
    <p:extLst>
      <p:ext uri="{BB962C8B-B14F-4D97-AF65-F5344CB8AC3E}">
        <p14:creationId xmlns:p14="http://schemas.microsoft.com/office/powerpoint/2010/main" val="668175232"/>
      </p:ext>
    </p:extLst>
  </p:cSld>
  <p:clrMapOvr>
    <a:masterClrMapping/>
  </p:clrMapOvr>
  <p:transition spd="slow"/>
</p:sld>
</file>

<file path=ppt/slides/slide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Holiness of heart and life which includes works of piety and works of mercy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Proverbs 19:17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Whoever is generous to the poor lends to the Lord,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he will repay him for his deed.</a:t>
            </a:r>
          </a:p>
        </p:txBody>
      </p:sp>
    </p:spTree>
    <p:extLst>
      <p:ext uri="{BB962C8B-B14F-4D97-AF65-F5344CB8AC3E}">
        <p14:creationId xmlns:p14="http://schemas.microsoft.com/office/powerpoint/2010/main" val="4276670393"/>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Genesis 1:1-31</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18</a:t>
            </a:r>
            <a:r>
              <a:rPr lang="en-US" sz="2800">
                <a:solidFill>
                  <a:schemeClr val="bg2">
                    <a:lumMod val="25000"/>
                  </a:schemeClr>
                </a:solidFill>
                <a:effectLst>
                  <a:outerShdw blurRad="38100" dist="38100" dir="2700000" algn="tl">
                    <a:srgbClr val="000000">
                      <a:alpha val="43137"/>
                    </a:srgbClr>
                  </a:outerShdw>
                </a:effectLst>
                <a:latin typeface="Arial Narrow"/>
              </a:rPr>
              <a:t>to rule over the day and over the night, and to separate the light from the darkness. And God saw that it was good. </a:t>
            </a:r>
            <a:r>
              <a:rPr lang="en-US" sz="2800" baseline="30000">
                <a:solidFill>
                  <a:schemeClr val="bg2">
                    <a:lumMod val="25000"/>
                  </a:schemeClr>
                </a:solidFill>
                <a:effectLst>
                  <a:outerShdw blurRad="38100" dist="38100" dir="2700000" algn="tl">
                    <a:srgbClr val="000000">
                      <a:alpha val="43137"/>
                    </a:srgbClr>
                  </a:outerShdw>
                </a:effectLst>
                <a:latin typeface="Arial Narrow"/>
              </a:rPr>
              <a:t>19</a:t>
            </a:r>
            <a:r>
              <a:rPr lang="en-US" sz="2800">
                <a:solidFill>
                  <a:schemeClr val="bg2">
                    <a:lumMod val="25000"/>
                  </a:schemeClr>
                </a:solidFill>
                <a:effectLst>
                  <a:outerShdw blurRad="38100" dist="38100" dir="2700000" algn="tl">
                    <a:srgbClr val="000000">
                      <a:alpha val="43137"/>
                    </a:srgbClr>
                  </a:outerShdw>
                </a:effectLst>
                <a:latin typeface="Arial Narrow"/>
              </a:rPr>
              <a:t>And there was evening and there was morning, the fourth day.</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20</a:t>
            </a:r>
            <a:r>
              <a:rPr lang="en-US" sz="2800">
                <a:solidFill>
                  <a:schemeClr val="bg2">
                    <a:lumMod val="25000"/>
                  </a:schemeClr>
                </a:solidFill>
                <a:effectLst>
                  <a:outerShdw blurRad="38100" dist="38100" dir="2700000" algn="tl">
                    <a:srgbClr val="000000">
                      <a:alpha val="43137"/>
                    </a:srgbClr>
                  </a:outerShdw>
                </a:effectLst>
                <a:latin typeface="Arial Narrow"/>
              </a:rPr>
              <a:t>And God said, “Let the waters swarm with swarms of living creatures, and let birds fly above the earth across the expanse of the heavens.” </a:t>
            </a:r>
            <a:r>
              <a:rPr lang="en-US" sz="2800" baseline="30000">
                <a:solidFill>
                  <a:schemeClr val="bg2">
                    <a:lumMod val="25000"/>
                  </a:schemeClr>
                </a:solidFill>
                <a:effectLst>
                  <a:outerShdw blurRad="38100" dist="38100" dir="2700000" algn="tl">
                    <a:srgbClr val="000000">
                      <a:alpha val="43137"/>
                    </a:srgbClr>
                  </a:outerShdw>
                </a:effectLst>
                <a:latin typeface="Arial Narrow"/>
              </a:rPr>
              <a:t>21</a:t>
            </a:r>
            <a:r>
              <a:rPr lang="en-US" sz="2800">
                <a:solidFill>
                  <a:schemeClr val="bg2">
                    <a:lumMod val="25000"/>
                  </a:schemeClr>
                </a:solidFill>
                <a:effectLst>
                  <a:outerShdw blurRad="38100" dist="38100" dir="2700000" algn="tl">
                    <a:srgbClr val="000000">
                      <a:alpha val="43137"/>
                    </a:srgbClr>
                  </a:outerShdw>
                </a:effectLst>
                <a:latin typeface="Arial Narrow"/>
              </a:rPr>
              <a:t>So God created the great sea creatures and every living creature that moves, with which the waters swarm, according to their kinds, and every winged bird</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according to its kind. </a:t>
            </a:r>
          </a:p>
        </p:txBody>
      </p:sp>
    </p:spTree>
    <p:extLst>
      <p:ext uri="{BB962C8B-B14F-4D97-AF65-F5344CB8AC3E}">
        <p14:creationId xmlns:p14="http://schemas.microsoft.com/office/powerpoint/2010/main" val="3124632636"/>
      </p:ext>
    </p:extLst>
  </p:cSld>
  <p:clrMapOvr>
    <a:masterClrMapping/>
  </p:clrMapOvr>
  <p:transition spd="slow"/>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Holiness of heart and life which includes works of piety and works of mercy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Isaiah 61:1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 Spirit of the Lord God is upon 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because the Lord has anointed 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to bring good news to the poor;</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he has sent me to bind up the brokenhearted,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to proclaim liberty to the captives,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the opening of the prison to those who are</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   </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bound;</a:t>
            </a:r>
          </a:p>
        </p:txBody>
      </p:sp>
    </p:spTree>
    <p:extLst>
      <p:ext uri="{BB962C8B-B14F-4D97-AF65-F5344CB8AC3E}">
        <p14:creationId xmlns:p14="http://schemas.microsoft.com/office/powerpoint/2010/main" val="142583262"/>
      </p:ext>
    </p:extLst>
  </p:cSld>
  <p:clrMapOvr>
    <a:masterClrMapping/>
  </p:clrMapOvr>
  <p:transition spd="slow"/>
</p:sld>
</file>

<file path=ppt/slides/slide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Holiness of heart and life which includes works of piety and works of mercy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Micah 6:8</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He</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has told you, O man, what is good;</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what does the Lord require of you</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to do justice, and to love kindness,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and to walk humbly with your God?</a:t>
            </a:r>
          </a:p>
        </p:txBody>
      </p:sp>
    </p:spTree>
    <p:extLst>
      <p:ext uri="{BB962C8B-B14F-4D97-AF65-F5344CB8AC3E}">
        <p14:creationId xmlns:p14="http://schemas.microsoft.com/office/powerpoint/2010/main" val="3389289674"/>
      </p:ext>
    </p:extLst>
  </p:cSld>
  <p:clrMapOvr>
    <a:masterClrMapping/>
  </p:clrMapOvr>
  <p:transition spd="slow"/>
</p:sld>
</file>

<file path=ppt/slides/slide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Holiness of heart and life which includes works of piety and works of mercy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Matthew 19:21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Jesus said to him, “If you would be perfect, go, sell what you possess and give to the poor, and you will have treasure in heaven; and come, follow me.”</a:t>
            </a:r>
          </a:p>
        </p:txBody>
      </p:sp>
    </p:spTree>
    <p:extLst>
      <p:ext uri="{BB962C8B-B14F-4D97-AF65-F5344CB8AC3E}">
        <p14:creationId xmlns:p14="http://schemas.microsoft.com/office/powerpoint/2010/main" val="526419185"/>
      </p:ext>
    </p:extLst>
  </p:cSld>
  <p:clrMapOvr>
    <a:masterClrMapping/>
  </p:clrMapOvr>
  <p:transition spd="slow"/>
</p:sld>
</file>

<file path=ppt/slides/slide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Holiness of heart and life which includes works of piety and works of mercy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25:31-46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“When the Son of Man comes in his glory, and all the angels with him, then he will sit on his glorious throne.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Before him will be gathered all the nations, and he will separate people one from another as a shepherd separates the sheep from the goats.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he will place the sheep on his right, but the goats on the left.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Then the King will say to those on his right, ‘Come, you who are blessed by my Father, inherit the kingdom prepared for you from the foundation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of the world. </a:t>
            </a:r>
          </a:p>
        </p:txBody>
      </p:sp>
    </p:spTree>
    <p:extLst>
      <p:ext uri="{BB962C8B-B14F-4D97-AF65-F5344CB8AC3E}">
        <p14:creationId xmlns:p14="http://schemas.microsoft.com/office/powerpoint/2010/main" val="2157274230"/>
      </p:ext>
    </p:extLst>
  </p:cSld>
  <p:clrMapOvr>
    <a:masterClrMapping/>
  </p:clrMapOvr>
  <p:transition spd="slow"/>
</p:sld>
</file>

<file path=ppt/slides/slide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Holiness of heart and life which includes works of piety and works of mercy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25:31-46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 was hungry and you gave me food, I was thirsty and you gave me drink, I was a stranger and you welcomed me,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 was naked and you clothed me, I was sick and you visited me, I was in prison and you came to me.’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Then the righteous will answer him, saying, ‘Lord, when did we see you hungry and feed you, or thirsty and give you drink?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when did we see you a stranger and welcome you, or naked and clothe you?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39</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when did we see you sick or in prison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visit you?’</a:t>
            </a:r>
          </a:p>
        </p:txBody>
      </p:sp>
    </p:spTree>
    <p:extLst>
      <p:ext uri="{BB962C8B-B14F-4D97-AF65-F5344CB8AC3E}">
        <p14:creationId xmlns:p14="http://schemas.microsoft.com/office/powerpoint/2010/main" val="1277033847"/>
      </p:ext>
    </p:extLst>
  </p:cSld>
  <p:clrMapOvr>
    <a:masterClrMapping/>
  </p:clrMapOvr>
  <p:transition spd="slow"/>
</p:sld>
</file>

<file path=ppt/slides/slide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Holiness of heart and life which includes works of piety and works of mercy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25:31-46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40</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the King will answer them, ‘Truly, I say to you, as you did it to one of the least of these my brothers, you did it to 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“Then he will say to those on his left, ‘Depart from me, you cursed, into the eternal fire prepared for the devil and his angels.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 was hungry and you gave me no food, I was thirsty and you gave me no drink,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 was a stranger and you did not welcome me, naked and you did not clothe me, sick</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in prison and you did not visit me.’</a:t>
            </a:r>
          </a:p>
        </p:txBody>
      </p:sp>
    </p:spTree>
    <p:extLst>
      <p:ext uri="{BB962C8B-B14F-4D97-AF65-F5344CB8AC3E}">
        <p14:creationId xmlns:p14="http://schemas.microsoft.com/office/powerpoint/2010/main" val="770495707"/>
      </p:ext>
    </p:extLst>
  </p:cSld>
  <p:clrMapOvr>
    <a:masterClrMapping/>
  </p:clrMapOvr>
  <p:transition spd="slow"/>
</p:sld>
</file>

<file path=ppt/slides/slide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Holiness of heart and life which includes works of piety and works of mercy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25:31-46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Then they also will answer, saying, ‘Lord, when did we see you hungry or thirsty or a stranger or naked or sick or in prison, and did not minister to you?’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Then he will answer them, saying, ‘Truly, I say to you, as you did not do it to one of the least of these, you did not do it to me.’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these will go away into eternal punishment, but the righteous into eternal life.”</a:t>
            </a:r>
          </a:p>
        </p:txBody>
      </p:sp>
    </p:spTree>
    <p:extLst>
      <p:ext uri="{BB962C8B-B14F-4D97-AF65-F5344CB8AC3E}">
        <p14:creationId xmlns:p14="http://schemas.microsoft.com/office/powerpoint/2010/main" val="1342864463"/>
      </p:ext>
    </p:extLst>
  </p:cSld>
  <p:clrMapOvr>
    <a:masterClrMapping/>
  </p:clrMapOvr>
  <p:transition spd="slow"/>
</p:sld>
</file>

<file path=ppt/slides/slide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Holiness of heart and life which includes works of piety and works of mercy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Luke 11:42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woe to you Pharisees! For you tithe mint and rue and every herb, and neglect justice and the love of God. These you ought to have done, without neglecting the others.”</a:t>
            </a:r>
          </a:p>
        </p:txBody>
      </p:sp>
    </p:spTree>
    <p:extLst>
      <p:ext uri="{BB962C8B-B14F-4D97-AF65-F5344CB8AC3E}">
        <p14:creationId xmlns:p14="http://schemas.microsoft.com/office/powerpoint/2010/main" val="2510825981"/>
      </p:ext>
    </p:extLst>
  </p:cSld>
  <p:clrMapOvr>
    <a:masterClrMapping/>
  </p:clrMapOvr>
  <p:transition spd="slow"/>
</p:sld>
</file>

<file path=ppt/slides/slide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Holiness of heart and life which includes works of piety and works of mercy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Acts 2:44-45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all who believed were together and had all things in common.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they were selling their possessions and belongings and distributing the proceeds to all, as any had need.</a:t>
            </a:r>
          </a:p>
        </p:txBody>
      </p:sp>
    </p:spTree>
    <p:extLst>
      <p:ext uri="{BB962C8B-B14F-4D97-AF65-F5344CB8AC3E}">
        <p14:creationId xmlns:p14="http://schemas.microsoft.com/office/powerpoint/2010/main" val="3129868761"/>
      </p:ext>
    </p:extLst>
  </p:cSld>
  <p:clrMapOvr>
    <a:masterClrMapping/>
  </p:clrMapOvr>
  <p:transition spd="slow"/>
</p:sld>
</file>

<file path=ppt/slides/slide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68. How is sanctification lived out?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Holiness of heart and life which includes works of piety and works of mercy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12:13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Contribute to the needs of the saints and seek to show hospitality.</a:t>
            </a:r>
          </a:p>
        </p:txBody>
      </p:sp>
    </p:spTree>
    <p:extLst>
      <p:ext uri="{BB962C8B-B14F-4D97-AF65-F5344CB8AC3E}">
        <p14:creationId xmlns:p14="http://schemas.microsoft.com/office/powerpoint/2010/main" val="934363479"/>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Genesis 1:1-31</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And God saw that it was good. </a:t>
            </a:r>
            <a:r>
              <a:rPr lang="en-US" sz="2800" baseline="30000">
                <a:solidFill>
                  <a:schemeClr val="bg2">
                    <a:lumMod val="25000"/>
                  </a:schemeClr>
                </a:solidFill>
                <a:effectLst>
                  <a:outerShdw blurRad="38100" dist="38100" dir="2700000" algn="tl">
                    <a:srgbClr val="000000">
                      <a:alpha val="43137"/>
                    </a:srgbClr>
                  </a:outerShdw>
                </a:effectLst>
                <a:latin typeface="Arial Narrow"/>
              </a:rPr>
              <a:t>22</a:t>
            </a:r>
            <a:r>
              <a:rPr lang="en-US" sz="2800">
                <a:solidFill>
                  <a:schemeClr val="bg2">
                    <a:lumMod val="25000"/>
                  </a:schemeClr>
                </a:solidFill>
                <a:effectLst>
                  <a:outerShdw blurRad="38100" dist="38100" dir="2700000" algn="tl">
                    <a:srgbClr val="000000">
                      <a:alpha val="43137"/>
                    </a:srgbClr>
                  </a:outerShdw>
                </a:effectLst>
                <a:latin typeface="Arial Narrow"/>
              </a:rPr>
              <a:t>And God blessed them, saying, “Be fruitful and multiply and fill the waters in the seas, and let birds multiply on the earth.” </a:t>
            </a:r>
            <a:r>
              <a:rPr lang="en-US" sz="2800" baseline="30000">
                <a:solidFill>
                  <a:schemeClr val="bg2">
                    <a:lumMod val="25000"/>
                  </a:schemeClr>
                </a:solidFill>
                <a:effectLst>
                  <a:outerShdw blurRad="38100" dist="38100" dir="2700000" algn="tl">
                    <a:srgbClr val="000000">
                      <a:alpha val="43137"/>
                    </a:srgbClr>
                  </a:outerShdw>
                </a:effectLst>
                <a:latin typeface="Arial Narrow"/>
              </a:rPr>
              <a:t>23</a:t>
            </a:r>
            <a:r>
              <a:rPr lang="en-US" sz="2800">
                <a:solidFill>
                  <a:schemeClr val="bg2">
                    <a:lumMod val="25000"/>
                  </a:schemeClr>
                </a:solidFill>
                <a:effectLst>
                  <a:outerShdw blurRad="38100" dist="38100" dir="2700000" algn="tl">
                    <a:srgbClr val="000000">
                      <a:alpha val="43137"/>
                    </a:srgbClr>
                  </a:outerShdw>
                </a:effectLst>
                <a:latin typeface="Arial Narrow"/>
              </a:rPr>
              <a:t>And there was evening and there was morning, the fifth day. </a:t>
            </a:r>
            <a:r>
              <a:rPr lang="en-US" sz="2800" baseline="30000">
                <a:solidFill>
                  <a:schemeClr val="bg2">
                    <a:lumMod val="25000"/>
                  </a:schemeClr>
                </a:solidFill>
                <a:effectLst>
                  <a:outerShdw blurRad="38100" dist="38100" dir="2700000" algn="tl">
                    <a:srgbClr val="000000">
                      <a:alpha val="43137"/>
                    </a:srgbClr>
                  </a:outerShdw>
                </a:effectLst>
                <a:latin typeface="Arial Narrow"/>
              </a:rPr>
              <a:t>24</a:t>
            </a:r>
            <a:r>
              <a:rPr lang="en-US" sz="2800">
                <a:solidFill>
                  <a:schemeClr val="bg2">
                    <a:lumMod val="25000"/>
                  </a:schemeClr>
                </a:solidFill>
                <a:effectLst>
                  <a:outerShdw blurRad="38100" dist="38100" dir="2700000" algn="tl">
                    <a:srgbClr val="000000">
                      <a:alpha val="43137"/>
                    </a:srgbClr>
                  </a:outerShdw>
                </a:effectLst>
                <a:latin typeface="Arial Narrow"/>
              </a:rPr>
              <a:t>And God said, “Let the earth bring forth living creatures according to their kinds—livestock and creeping things and beasts of the earth according to their kinds.” And it was so. </a:t>
            </a:r>
            <a:r>
              <a:rPr lang="en-US" sz="2800" baseline="30000">
                <a:solidFill>
                  <a:schemeClr val="bg2">
                    <a:lumMod val="25000"/>
                  </a:schemeClr>
                </a:solidFill>
                <a:effectLst>
                  <a:outerShdw blurRad="38100" dist="38100" dir="2700000" algn="tl">
                    <a:srgbClr val="000000">
                      <a:alpha val="43137"/>
                    </a:srgbClr>
                  </a:outerShdw>
                </a:effectLst>
                <a:latin typeface="Arial Narrow"/>
              </a:rPr>
              <a:t>25</a:t>
            </a:r>
            <a:r>
              <a:rPr lang="en-US" sz="2800">
                <a:solidFill>
                  <a:schemeClr val="bg2">
                    <a:lumMod val="25000"/>
                  </a:schemeClr>
                </a:solidFill>
                <a:effectLst>
                  <a:outerShdw blurRad="38100" dist="38100" dir="2700000" algn="tl">
                    <a:srgbClr val="000000">
                      <a:alpha val="43137"/>
                    </a:srgbClr>
                  </a:outerShdw>
                </a:effectLst>
                <a:latin typeface="Arial Narrow"/>
              </a:rPr>
              <a:t>And God made the beasts of the earth according to their kinds and the livestock according to their kinds, and everything that creeps on the ground according </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to its kind. </a:t>
            </a:r>
          </a:p>
        </p:txBody>
      </p:sp>
    </p:spTree>
    <p:extLst>
      <p:ext uri="{BB962C8B-B14F-4D97-AF65-F5344CB8AC3E}">
        <p14:creationId xmlns:p14="http://schemas.microsoft.com/office/powerpoint/2010/main" val="1830858174"/>
      </p:ext>
    </p:extLst>
  </p:cSld>
  <p:clrMapOvr>
    <a:masterClrMapping/>
  </p:clrMapOvr>
  <p:transition spd="slow"/>
</p:sld>
</file>

<file path=ppt/slides/slide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089714079"/>
      </p:ext>
    </p:extLst>
  </p:cSld>
  <p:clrMapOvr>
    <a:masterClrMapping/>
  </p:clrMapOvr>
  <p:transition spd="slow"/>
</p:sld>
</file>

<file path=ppt/slides/slide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enables us to strive for that holiness without which no one will see the Lord. </a:t>
            </a:r>
          </a:p>
        </p:txBody>
      </p:sp>
    </p:spTree>
    <p:extLst>
      <p:ext uri="{BB962C8B-B14F-4D97-AF65-F5344CB8AC3E}">
        <p14:creationId xmlns:p14="http://schemas.microsoft.com/office/powerpoint/2010/main" val="781302465"/>
      </p:ext>
    </p:extLst>
  </p:cSld>
  <p:clrMapOvr>
    <a:masterClrMapping/>
  </p:clrMapOvr>
  <p:transition spd="slow"/>
</p:sld>
</file>

<file path=ppt/slides/slide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enables us to strive for that holiness without which no one will see the Lord.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Matthew 6:33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seek first the kingdom of God and his righteousness, and all these things will be added to you.</a:t>
            </a:r>
          </a:p>
        </p:txBody>
      </p:sp>
    </p:spTree>
    <p:extLst>
      <p:ext uri="{BB962C8B-B14F-4D97-AF65-F5344CB8AC3E}">
        <p14:creationId xmlns:p14="http://schemas.microsoft.com/office/powerpoint/2010/main" val="1335555275"/>
      </p:ext>
    </p:extLst>
  </p:cSld>
  <p:clrMapOvr>
    <a:masterClrMapping/>
  </p:clrMapOvr>
  <p:transition spd="slow"/>
</p:sld>
</file>

<file path=ppt/slides/slide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enables us to strive for that holiness without which no one will see the Lord.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John 17:17</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Sanctify them in the truth; your word is truth.</a:t>
            </a:r>
          </a:p>
        </p:txBody>
      </p:sp>
    </p:spTree>
    <p:extLst>
      <p:ext uri="{BB962C8B-B14F-4D97-AF65-F5344CB8AC3E}">
        <p14:creationId xmlns:p14="http://schemas.microsoft.com/office/powerpoint/2010/main" val="2720318843"/>
      </p:ext>
    </p:extLst>
  </p:cSld>
  <p:clrMapOvr>
    <a:masterClrMapping/>
  </p:clrMapOvr>
  <p:transition spd="slow"/>
</p:sld>
</file>

<file path=ppt/slides/slide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enables us to strive for that holiness without which no one will see the Lord.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Romans 8:29</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those whom he foreknew he also predestined to be conformed to the image of his Son, in order that he might be the firstborn among many brothers.</a:t>
            </a:r>
          </a:p>
        </p:txBody>
      </p:sp>
    </p:spTree>
    <p:extLst>
      <p:ext uri="{BB962C8B-B14F-4D97-AF65-F5344CB8AC3E}">
        <p14:creationId xmlns:p14="http://schemas.microsoft.com/office/powerpoint/2010/main" val="696270644"/>
      </p:ext>
    </p:extLst>
  </p:cSld>
  <p:clrMapOvr>
    <a:masterClrMapping/>
  </p:clrMapOvr>
  <p:transition spd="slow"/>
</p:sld>
</file>

<file path=ppt/slides/slide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enables us to strive for that holiness without which no one will see the Lord.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Romans 12:1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I appeal to you therefore, brothers, by the mercies of God, to present your bodies as a living sacrifice, holy and acceptable to God, which is your spiritual worship.</a:t>
            </a:r>
          </a:p>
        </p:txBody>
      </p:sp>
    </p:spTree>
    <p:extLst>
      <p:ext uri="{BB962C8B-B14F-4D97-AF65-F5344CB8AC3E}">
        <p14:creationId xmlns:p14="http://schemas.microsoft.com/office/powerpoint/2010/main" val="3214312774"/>
      </p:ext>
    </p:extLst>
  </p:cSld>
  <p:clrMapOvr>
    <a:masterClrMapping/>
  </p:clrMapOvr>
  <p:transition spd="slow"/>
</p:sld>
</file>

<file path=ppt/slides/slide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enables us to strive for that holiness without which no one will see the Lord.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2 Corinthians 3:18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we all, with unveiled face, beholding the glory of the Lord, are being transformed into the same image from one degree of glory to another. For this comes from the Lord who is the Spirit.</a:t>
            </a:r>
          </a:p>
        </p:txBody>
      </p:sp>
    </p:spTree>
    <p:extLst>
      <p:ext uri="{BB962C8B-B14F-4D97-AF65-F5344CB8AC3E}">
        <p14:creationId xmlns:p14="http://schemas.microsoft.com/office/powerpoint/2010/main" val="512678039"/>
      </p:ext>
    </p:extLst>
  </p:cSld>
  <p:clrMapOvr>
    <a:masterClrMapping/>
  </p:clrMapOvr>
  <p:transition spd="slow"/>
</p:sld>
</file>

<file path=ppt/slides/slide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enables us to strive for that holiness without which no one will see the Lord.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2 Corinthians 7:1</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Since we have these promises, beloved, let us cleanse ourselves from every defilement of body and spirit, bringing holiness to completion in the fear of God.</a:t>
            </a:r>
          </a:p>
        </p:txBody>
      </p:sp>
    </p:spTree>
    <p:extLst>
      <p:ext uri="{BB962C8B-B14F-4D97-AF65-F5344CB8AC3E}">
        <p14:creationId xmlns:p14="http://schemas.microsoft.com/office/powerpoint/2010/main" val="2076176460"/>
      </p:ext>
    </p:extLst>
  </p:cSld>
  <p:clrMapOvr>
    <a:masterClrMapping/>
  </p:clrMapOvr>
  <p:transition spd="slow"/>
</p:sld>
</file>

<file path=ppt/slides/slide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enables us to strive for that holiness without which no one will see the Lord.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Ephesians 4:22-24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to put off your old self, which belongs to your former manner of life and is corrupt through deceitful desires,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to be renewed in the spirit of your minds,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to put on the new self, created after the likeness of God in true righteousness and holiness.</a:t>
            </a:r>
          </a:p>
        </p:txBody>
      </p:sp>
    </p:spTree>
    <p:extLst>
      <p:ext uri="{BB962C8B-B14F-4D97-AF65-F5344CB8AC3E}">
        <p14:creationId xmlns:p14="http://schemas.microsoft.com/office/powerpoint/2010/main" val="29551930"/>
      </p:ext>
    </p:extLst>
  </p:cSld>
  <p:clrMapOvr>
    <a:masterClrMapping/>
  </p:clrMapOvr>
  <p:transition spd="slow"/>
</p:sld>
</file>

<file path=ppt/slides/slide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enables us to strive for that holiness without which no one will see the Lord.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Colossians 1:21-22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21</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you, who once were alienated and hostile in mind, doing evil deeds,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he has now reconciled in his body of flesh by his death, in order to present you holy and blameless and above reproach before him,</a:t>
            </a:r>
          </a:p>
        </p:txBody>
      </p:sp>
    </p:spTree>
    <p:extLst>
      <p:ext uri="{BB962C8B-B14F-4D97-AF65-F5344CB8AC3E}">
        <p14:creationId xmlns:p14="http://schemas.microsoft.com/office/powerpoint/2010/main" val="2218633009"/>
      </p:ext>
    </p:extLst>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Genesis 1:1-31</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And God saw that it was good.</a:t>
            </a:r>
          </a:p>
          <a:p>
            <a:pPr eaLnBrk="1" fontAlgn="auto" hangingPunct="1">
              <a:spcBef>
                <a:spcPts val="0"/>
              </a:spcBef>
              <a:spcAft>
                <a:spcPts val="0"/>
              </a:spcAft>
              <a:defRPr/>
            </a:pPr>
            <a:r>
              <a:rPr lang="en-US" sz="2800" baseline="30000">
                <a:solidFill>
                  <a:schemeClr val="bg2">
                    <a:lumMod val="25000"/>
                  </a:schemeClr>
                </a:solidFill>
                <a:effectLst>
                  <a:outerShdw blurRad="38100" dist="38100" dir="2700000" algn="tl">
                    <a:srgbClr val="000000">
                      <a:alpha val="43137"/>
                    </a:srgbClr>
                  </a:outerShdw>
                </a:effectLst>
                <a:latin typeface="Arial Narrow"/>
              </a:rPr>
              <a:t>26</a:t>
            </a:r>
            <a:r>
              <a:rPr lang="en-US" sz="2800">
                <a:solidFill>
                  <a:schemeClr val="bg2">
                    <a:lumMod val="25000"/>
                  </a:schemeClr>
                </a:solidFill>
                <a:effectLst>
                  <a:outerShdw blurRad="38100" dist="38100" dir="2700000" algn="tl">
                    <a:srgbClr val="000000">
                      <a:alpha val="43137"/>
                    </a:srgbClr>
                  </a:outerShdw>
                </a:effectLst>
                <a:latin typeface="Arial Narrow"/>
              </a:rPr>
              <a:t>Then God said, “Let us make man in our image, after our likeness. And let them have dominion over the fish of the sea and over the birds of the heavens and over the livestock and over all the earth and over every creeping thing that creeps on the earth.” </a:t>
            </a:r>
            <a:r>
              <a:rPr lang="en-US" sz="2800" baseline="30000">
                <a:solidFill>
                  <a:schemeClr val="bg2">
                    <a:lumMod val="25000"/>
                  </a:schemeClr>
                </a:solidFill>
                <a:effectLst>
                  <a:outerShdw blurRad="38100" dist="38100" dir="2700000" algn="tl">
                    <a:srgbClr val="000000">
                      <a:alpha val="43137"/>
                    </a:srgbClr>
                  </a:outerShdw>
                </a:effectLst>
                <a:latin typeface="Arial Narrow"/>
              </a:rPr>
              <a:t>27</a:t>
            </a:r>
            <a:r>
              <a:rPr lang="en-US" sz="2800">
                <a:solidFill>
                  <a:schemeClr val="bg2">
                    <a:lumMod val="25000"/>
                  </a:schemeClr>
                </a:solidFill>
                <a:effectLst>
                  <a:outerShdw blurRad="38100" dist="38100" dir="2700000" algn="tl">
                    <a:srgbClr val="000000">
                      <a:alpha val="43137"/>
                    </a:srgbClr>
                  </a:outerShdw>
                </a:effectLst>
                <a:latin typeface="Arial Narrow"/>
              </a:rPr>
              <a:t>So God created man in his own image, in the image of God he created him;</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male and female he created them. </a:t>
            </a:r>
            <a:r>
              <a:rPr lang="en-US" sz="2800" baseline="30000">
                <a:solidFill>
                  <a:schemeClr val="bg2">
                    <a:lumMod val="25000"/>
                  </a:schemeClr>
                </a:solidFill>
                <a:effectLst>
                  <a:outerShdw blurRad="38100" dist="38100" dir="2700000" algn="tl">
                    <a:srgbClr val="000000">
                      <a:alpha val="43137"/>
                    </a:srgbClr>
                  </a:outerShdw>
                </a:effectLst>
                <a:latin typeface="Arial Narrow"/>
              </a:rPr>
              <a:t>28</a:t>
            </a:r>
            <a:r>
              <a:rPr lang="en-US" sz="2800">
                <a:solidFill>
                  <a:schemeClr val="bg2">
                    <a:lumMod val="25000"/>
                  </a:schemeClr>
                </a:solidFill>
                <a:effectLst>
                  <a:outerShdw blurRad="38100" dist="38100" dir="2700000" algn="tl">
                    <a:srgbClr val="000000">
                      <a:alpha val="43137"/>
                    </a:srgbClr>
                  </a:outerShdw>
                </a:effectLst>
                <a:latin typeface="Arial Narrow"/>
              </a:rPr>
              <a:t>And God blessed them. </a:t>
            </a:r>
          </a:p>
        </p:txBody>
      </p:sp>
    </p:spTree>
    <p:extLst>
      <p:ext uri="{BB962C8B-B14F-4D97-AF65-F5344CB8AC3E}">
        <p14:creationId xmlns:p14="http://schemas.microsoft.com/office/powerpoint/2010/main" val="1902007909"/>
      </p:ext>
    </p:extLst>
  </p:cSld>
  <p:clrMapOvr>
    <a:masterClrMapping/>
  </p:clrMapOvr>
  <p:transition spd="slow"/>
</p:sld>
</file>

<file path=ppt/slides/slide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enables us to strive for that holiness without which no one will see the Lord.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Thessalonians 5:23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Now may the God of peace himself sanctify you completely, and may your whole spirit and soul and body be kept blameless at the coming of our Lord Jesus Christ.</a:t>
            </a:r>
          </a:p>
        </p:txBody>
      </p:sp>
    </p:spTree>
    <p:extLst>
      <p:ext uri="{BB962C8B-B14F-4D97-AF65-F5344CB8AC3E}">
        <p14:creationId xmlns:p14="http://schemas.microsoft.com/office/powerpoint/2010/main" val="2751105719"/>
      </p:ext>
    </p:extLst>
  </p:cSld>
  <p:clrMapOvr>
    <a:masterClrMapping/>
  </p:clrMapOvr>
  <p:transition spd="slow"/>
</p:sld>
</file>

<file path=ppt/slides/slide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enables us to strive for that holiness without which no one will see the Lord.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2 Thessalonians 2:13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we ought always to give thanks to God for you, brothers beloved by the Lord, because God chose you as the </a:t>
            </a:r>
            <a:r>
              <a:rPr kumimoji="0" lang="en-US" sz="280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firstfruits</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to be saved, through sanctification by the Spirit and belief in the truth.</a:t>
            </a:r>
          </a:p>
        </p:txBody>
      </p:sp>
    </p:spTree>
    <p:extLst>
      <p:ext uri="{BB962C8B-B14F-4D97-AF65-F5344CB8AC3E}">
        <p14:creationId xmlns:p14="http://schemas.microsoft.com/office/powerpoint/2010/main" val="2481288669"/>
      </p:ext>
    </p:extLst>
  </p:cSld>
  <p:clrMapOvr>
    <a:masterClrMapping/>
  </p:clrMapOvr>
  <p:transition spd="slow"/>
</p:sld>
</file>

<file path=ppt/slides/slide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enables us to strive for that holiness without which no one will see the Lord.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Hebrews 6:1-3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Therefore let us leave the elementary doctrine of Christ and go on to maturity, not laying again a foundation of repentance from dead works and of faith toward God,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of instruction about washings, the laying on of hands, the resurrection of the dead, and eternal judgment.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this we will do if God permits.</a:t>
            </a:r>
          </a:p>
        </p:txBody>
      </p:sp>
    </p:spTree>
    <p:extLst>
      <p:ext uri="{BB962C8B-B14F-4D97-AF65-F5344CB8AC3E}">
        <p14:creationId xmlns:p14="http://schemas.microsoft.com/office/powerpoint/2010/main" val="1974998466"/>
      </p:ext>
    </p:extLst>
  </p:cSld>
  <p:clrMapOvr>
    <a:masterClrMapping/>
  </p:clrMapOvr>
  <p:transition spd="slow"/>
</p:sld>
</file>

<file path=ppt/slides/slide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enables us to strive for that holiness without which no one will see the Lord.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Hebrews 12:14</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Strive for peace with everyone, and for the holiness without which no one will see the Lord.</a:t>
            </a:r>
          </a:p>
        </p:txBody>
      </p:sp>
    </p:spTree>
    <p:extLst>
      <p:ext uri="{BB962C8B-B14F-4D97-AF65-F5344CB8AC3E}">
        <p14:creationId xmlns:p14="http://schemas.microsoft.com/office/powerpoint/2010/main" val="3606205513"/>
      </p:ext>
    </p:extLst>
  </p:cSld>
  <p:clrMapOvr>
    <a:masterClrMapping/>
  </p:clrMapOvr>
  <p:transition spd="slow"/>
</p:sld>
</file>

<file path=ppt/slides/slide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enables us to strive for that holiness without which no one will see the Lord.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Peter 1:13-16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Therefore, preparing your minds for action, and being sober-minded, set your hope fully on the grace that will be brought to you at the revelation of Jesus Christ.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As obedient children, do not be conformed to the passions of your former ignorance,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as he who called you is holy, you also be holy in all your conduct,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16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since it is written, “You shall be holy, for I am holy.”</a:t>
            </a:r>
          </a:p>
        </p:txBody>
      </p:sp>
    </p:spTree>
    <p:extLst>
      <p:ext uri="{BB962C8B-B14F-4D97-AF65-F5344CB8AC3E}">
        <p14:creationId xmlns:p14="http://schemas.microsoft.com/office/powerpoint/2010/main" val="3686713347"/>
      </p:ext>
    </p:extLst>
  </p:cSld>
  <p:clrMapOvr>
    <a:masterClrMapping/>
  </p:clrMapOvr>
  <p:transition spd="slow"/>
</p:sld>
</file>

<file path=ppt/slides/slide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enables us to strive for that holiness without which no one will see the Lord.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John 3:2-3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Beloved, we are God's children now, and what we will be has not yet appeared; but we know that when he appears we shall be like him, because we shall see him as he is.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everyone who thus hopes in him purifies himself as he is pure.</a:t>
            </a:r>
          </a:p>
        </p:txBody>
      </p:sp>
    </p:spTree>
    <p:extLst>
      <p:ext uri="{BB962C8B-B14F-4D97-AF65-F5344CB8AC3E}">
        <p14:creationId xmlns:p14="http://schemas.microsoft.com/office/powerpoint/2010/main" val="3965674211"/>
      </p:ext>
    </p:extLst>
  </p:cSld>
  <p:clrMapOvr>
    <a:masterClrMapping/>
  </p:clrMapOvr>
  <p:transition spd="slow"/>
</p:sld>
</file>

<file path=ppt/slides/slide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It enables us to strive for that holiness without which no one will see the Lord.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1 John 5:3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this is the love of God, that we keep his commandments. And his commandments are not burdensome.</a:t>
            </a:r>
          </a:p>
        </p:txBody>
      </p:sp>
    </p:spTree>
    <p:extLst>
      <p:ext uri="{BB962C8B-B14F-4D97-AF65-F5344CB8AC3E}">
        <p14:creationId xmlns:p14="http://schemas.microsoft.com/office/powerpoint/2010/main" val="554483617"/>
      </p:ext>
    </p:extLst>
  </p:cSld>
  <p:clrMapOvr>
    <a:masterClrMapping/>
  </p:clrMapOvr>
  <p:transition spd="slow"/>
</p:sld>
</file>

<file path=ppt/slides/slide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enables us to strive for that holiness without which no one will see the Lord.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sanctification is the work of God’s grace through the Word and the Spirit, by which those who have been born again are cleansed from sin in their thoughts, words and acts, and are enabled to live in accordance with God’s will, and to strive for holiness without which no one will see the Lord.</a:t>
            </a:r>
          </a:p>
          <a:p>
            <a:pPr>
              <a:spcBef>
                <a:spcPts val="0"/>
              </a:spcBef>
              <a:spcAft>
                <a:spcPts val="0"/>
              </a:spcAft>
              <a:defRPr/>
            </a:pP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p:txBody>
      </p:sp>
    </p:spTree>
    <p:extLst>
      <p:ext uri="{BB962C8B-B14F-4D97-AF65-F5344CB8AC3E}">
        <p14:creationId xmlns:p14="http://schemas.microsoft.com/office/powerpoint/2010/main" val="829743895"/>
      </p:ext>
    </p:extLst>
  </p:cSld>
  <p:clrMapOvr>
    <a:masterClrMapping/>
  </p:clrMapOvr>
  <p:transition spd="slow"/>
</p:sld>
</file>

<file path=ppt/slides/slide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69. What else does sanctifying grace do for us?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It enables us to strive for that holiness without which no one will see the Lord.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Entire sanctification is a state of perfect love, righteousness and true holiness which every regenerate believer may obtain by being delivered from the power of sin, by loving God with all the heart, soul, mind and strength, and by loving one’s neighbor as one’s self. Through faith in Jesus Christ this gracious gift may be received in this life both gradually and instantaneously, and should be sought earnestly by every child of God.</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578023007"/>
      </p:ext>
    </p:extLst>
  </p:cSld>
  <p:clrMapOvr>
    <a:masterClrMapping/>
  </p:clrMapOvr>
  <p:transition spd="slow"/>
</p:sld>
</file>

<file path=ppt/slides/slide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t>69. What else does sanctifying grace do for us? </a:t>
            </a:r>
            <a:br>
              <a:rPr kumimoji="0" lang="en-US" sz="24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400" b="0" i="0" u="none" strike="noStrike" kern="1200" cap="none" spc="0" normalizeH="0" baseline="0" noProof="0">
                <a:ln>
                  <a:noFill/>
                </a:ln>
                <a:solidFill>
                  <a:srgbClr val="E7E6E6">
                    <a:lumMod val="25000"/>
                  </a:srgbClr>
                </a:solidFill>
                <a:effectLst/>
                <a:uLnTx/>
                <a:uFillTx/>
                <a:latin typeface="Segoe UI"/>
                <a:ea typeface="+mn-ea"/>
                <a:cs typeface="+mn-cs"/>
              </a:rPr>
              <a:t>It enables us to strive for that holiness without which no one will see the Lord. </a:t>
            </a:r>
          </a:p>
          <a:p>
            <a:pPr>
              <a:spcBef>
                <a:spcPts val="0"/>
              </a:spcBef>
              <a:spcAft>
                <a:spcPts val="0"/>
              </a:spcAft>
              <a:defRPr/>
            </a:pPr>
            <a:r>
              <a:rPr lang="en-US" sz="2800" b="1" err="1">
                <a:solidFill>
                  <a:srgbClr val="000000"/>
                </a:solidFill>
                <a:latin typeface="Segoe UI"/>
              </a:rPr>
              <a:t>CoF</a:t>
            </a:r>
            <a:r>
              <a:rPr lang="en-US" sz="2800" b="1">
                <a:solidFill>
                  <a:srgbClr val="000000"/>
                </a:solidFill>
                <a:latin typeface="Segoe UI"/>
              </a:rPr>
              <a:t> Article XI – Sanctification and Christian Perfection</a:t>
            </a:r>
            <a:endPar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endParaRPr>
          </a:p>
          <a:p>
            <a:pPr>
              <a:spcBef>
                <a:spcPts val="0"/>
              </a:spcBef>
              <a:spcAft>
                <a:spcPts val="0"/>
              </a:spcAft>
              <a:defRPr/>
            </a:pPr>
            <a:r>
              <a:rPr lang="en-US" sz="280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We believe this experience does not deliver us from the infirmities, ignorance, and mistakes common to man, nor from the possibilities of further sin. The Christian must continue on guard against spiritual pride and seek to gain victory over every temptation to sin. He must respond wholly to the will of God so that sin will lose its power over him; and the world, the flesh, and the devil are put under his feet. Thus he rules over these enemies with watchfulness through the power of the Holy Spirit.</a:t>
            </a:r>
            <a:endParaRPr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3365619053"/>
      </p:ext>
    </p:extLst>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A15418-B2BD-5FE1-E273-192CE3B4ACA6}"/>
              </a:ext>
            </a:extLst>
          </p:cNvPr>
          <p:cNvSpPr>
            <a:spLocks noGrp="1"/>
          </p:cNvSpPr>
          <p:nvPr>
            <p:ph sz="quarter" idx="13"/>
          </p:nvPr>
        </p:nvSpPr>
        <p:spPr>
          <a:xfrm>
            <a:off x="444500" y="1463675"/>
            <a:ext cx="11210925" cy="4600575"/>
          </a:xfrm>
        </p:spPr>
        <p:txBody>
          <a:bodyPr rtlCol="0">
            <a:noAutofit/>
          </a:bodyPr>
          <a:lstStyle/>
          <a:p>
            <a:pPr eaLnBrk="1" fontAlgn="auto" hangingPunct="1">
              <a:spcAft>
                <a:spcPts val="0"/>
              </a:spcAft>
              <a:defRPr/>
            </a:pPr>
            <a:r>
              <a:rPr lang="en-US" sz="2800" i="1">
                <a:solidFill>
                  <a:schemeClr val="bg2">
                    <a:lumMod val="25000"/>
                  </a:schemeClr>
                </a:solidFill>
              </a:rPr>
              <a:t>5. What is God’s relation to heaven and earth?</a:t>
            </a:r>
          </a:p>
          <a:p>
            <a:pPr>
              <a:spcBef>
                <a:spcPts val="0"/>
              </a:spcBef>
              <a:defRPr/>
            </a:pPr>
            <a:r>
              <a:rPr lang="en-US" sz="2800">
                <a:solidFill>
                  <a:schemeClr val="bg2">
                    <a:lumMod val="25000"/>
                  </a:schemeClr>
                </a:solidFill>
              </a:rPr>
              <a:t>God is Creator, Sovereign, and Preserver of all things.</a:t>
            </a:r>
          </a:p>
          <a:p>
            <a:pPr eaLnBrk="1" fontAlgn="auto" hangingPunct="1">
              <a:spcBef>
                <a:spcPts val="0"/>
              </a:spcBef>
              <a:spcAft>
                <a:spcPts val="0"/>
              </a:spcAft>
              <a:defRPr/>
            </a:pPr>
            <a:r>
              <a:rPr lang="en-US" sz="2800" b="1">
                <a:solidFill>
                  <a:schemeClr val="bg2">
                    <a:lumMod val="25000"/>
                  </a:schemeClr>
                </a:solidFill>
              </a:rPr>
              <a:t>Genesis 1:1-31</a:t>
            </a:r>
          </a:p>
          <a:p>
            <a:pPr eaLnBrk="1" fontAlgn="auto" hangingPunct="1">
              <a:spcBef>
                <a:spcPts val="0"/>
              </a:spcBef>
              <a:spcAft>
                <a:spcPts val="0"/>
              </a:spcAft>
              <a:defRPr/>
            </a:pPr>
            <a:r>
              <a:rPr lang="en-US" sz="2800">
                <a:solidFill>
                  <a:schemeClr val="bg2">
                    <a:lumMod val="25000"/>
                  </a:schemeClr>
                </a:solidFill>
                <a:effectLst>
                  <a:outerShdw blurRad="38100" dist="38100" dir="2700000" algn="tl">
                    <a:srgbClr val="000000">
                      <a:alpha val="43137"/>
                    </a:srgbClr>
                  </a:outerShdw>
                </a:effectLst>
                <a:latin typeface="Arial Narrow"/>
              </a:rPr>
              <a:t>And God said to them, “Be fruitful and multiply and fill the earth and subdue it, and have dominion over the fish of the sea and over the birds of the heavens and over every living thing that moves on the earth.” </a:t>
            </a:r>
            <a:r>
              <a:rPr lang="en-US" sz="2800" baseline="30000">
                <a:solidFill>
                  <a:schemeClr val="bg2">
                    <a:lumMod val="25000"/>
                  </a:schemeClr>
                </a:solidFill>
                <a:effectLst>
                  <a:outerShdw blurRad="38100" dist="38100" dir="2700000" algn="tl">
                    <a:srgbClr val="000000">
                      <a:alpha val="43137"/>
                    </a:srgbClr>
                  </a:outerShdw>
                </a:effectLst>
                <a:latin typeface="Arial Narrow"/>
              </a:rPr>
              <a:t>29</a:t>
            </a:r>
            <a:r>
              <a:rPr lang="en-US" sz="2800">
                <a:solidFill>
                  <a:schemeClr val="bg2">
                    <a:lumMod val="25000"/>
                  </a:schemeClr>
                </a:solidFill>
                <a:effectLst>
                  <a:outerShdw blurRad="38100" dist="38100" dir="2700000" algn="tl">
                    <a:srgbClr val="000000">
                      <a:alpha val="43137"/>
                    </a:srgbClr>
                  </a:outerShdw>
                </a:effectLst>
                <a:latin typeface="Arial Narrow"/>
              </a:rPr>
              <a:t>And God said, “Behold, I have given you every plant yielding seed that is on the face of all the earth, and every tree with seed in its fruit. You shall have them for food. </a:t>
            </a:r>
          </a:p>
        </p:txBody>
      </p:sp>
    </p:spTree>
    <p:extLst>
      <p:ext uri="{BB962C8B-B14F-4D97-AF65-F5344CB8AC3E}">
        <p14:creationId xmlns:p14="http://schemas.microsoft.com/office/powerpoint/2010/main" val="2712269750"/>
      </p:ext>
    </p:extLst>
  </p:cSld>
  <p:clrMapOvr>
    <a:masterClrMapping/>
  </p:clrMapOvr>
  <p:transition spd="slow"/>
</p:sld>
</file>

<file path=ppt/slides/slide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70. Is true holiness possible?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endPar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endParaRPr>
          </a:p>
        </p:txBody>
      </p:sp>
    </p:spTree>
    <p:extLst>
      <p:ext uri="{BB962C8B-B14F-4D97-AF65-F5344CB8AC3E}">
        <p14:creationId xmlns:p14="http://schemas.microsoft.com/office/powerpoint/2010/main" val="3624030687"/>
      </p:ext>
    </p:extLst>
  </p:cSld>
  <p:clrMapOvr>
    <a:masterClrMapping/>
  </p:clrMapOvr>
  <p:transition spd="slow"/>
</p:sld>
</file>

<file path=ppt/slides/slide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4600575"/>
          </a:xfrm>
        </p:spPr>
        <p:txBody>
          <a:bodyPr rtlCol="0">
            <a:normAutofit/>
          </a:bodyPr>
          <a:lstStyle/>
          <a:p>
            <a:pPr eaLnBrk="1" fontAlgn="auto" hangingPunct="1">
              <a:spcBef>
                <a:spcPts val="0"/>
              </a:spcBef>
              <a:spcAft>
                <a:spcPts val="600"/>
              </a:spcAft>
              <a:defRPr/>
            </a:pPr>
            <a:r>
              <a:rPr sz="3600">
                <a:solidFill>
                  <a:schemeClr val="bg2">
                    <a:lumMod val="25000"/>
                  </a:schemeClr>
                </a:solidFill>
              </a:rPr>
              <a:t>Part 4: Catechism</a:t>
            </a:r>
          </a:p>
          <a:p>
            <a:pPr marL="742950" indent="-742950" eaLnBrk="1" fontAlgn="auto" hangingPunct="1">
              <a:spcBef>
                <a:spcPts val="600"/>
              </a:spcBef>
              <a:spcAft>
                <a:spcPts val="600"/>
              </a:spcAft>
              <a:buFont typeface="+mj-lt"/>
              <a:buAutoNum type="alphaUcPeriod" startAt="2"/>
              <a:defRPr/>
            </a:pPr>
            <a:r>
              <a:rPr lang="en-US" sz="3200">
                <a:solidFill>
                  <a:schemeClr val="bg2">
                    <a:lumMod val="25000"/>
                  </a:schemeClr>
                </a:solidFill>
              </a:rPr>
              <a:t>Wesleyan Characteristics</a:t>
            </a:r>
          </a:p>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70. Is true holiness possible?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Entire sanctification is a state of perfect love, righteousness, and true holiness which every regenerate believer may obtain. </a:t>
            </a:r>
          </a:p>
        </p:txBody>
      </p:sp>
    </p:spTree>
    <p:extLst>
      <p:ext uri="{BB962C8B-B14F-4D97-AF65-F5344CB8AC3E}">
        <p14:creationId xmlns:p14="http://schemas.microsoft.com/office/powerpoint/2010/main" val="3628844476"/>
      </p:ext>
    </p:extLst>
  </p:cSld>
  <p:clrMapOvr>
    <a:masterClrMapping/>
  </p:clrMapOvr>
  <p:transition spd="slow"/>
</p:sld>
</file>

<file path=ppt/slides/slide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70. Is true holiness possible?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Entire sanctification is a state of perfect love, righteousness, and true holiness which every regenerate believer may obtain.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Exodus 19:6</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2800" dirty="0">
                <a:solidFill>
                  <a:srgbClr val="000000"/>
                </a:solidFill>
                <a:effectLst>
                  <a:outerShdw blurRad="38100" dist="38100" dir="2700000" algn="tl">
                    <a:srgbClr val="000000">
                      <a:alpha val="43137"/>
                    </a:srgbClr>
                  </a:outerShdw>
                </a:effectLst>
                <a:latin typeface="Arial Narrow"/>
                <a:ea typeface="Times New Roman" panose="02020603050405020304" pitchFamily="18" charset="0"/>
              </a:rPr>
              <a:t>‘and</a:t>
            </a: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 you shall be to me a kingdom of priests and a holy nation.’ These are the words that you shall speak to the people of Israel.”</a:t>
            </a:r>
            <a:endParaRPr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endParaRPr>
          </a:p>
        </p:txBody>
      </p:sp>
    </p:spTree>
    <p:extLst>
      <p:ext uri="{BB962C8B-B14F-4D97-AF65-F5344CB8AC3E}">
        <p14:creationId xmlns:p14="http://schemas.microsoft.com/office/powerpoint/2010/main" val="2113088942"/>
      </p:ext>
    </p:extLst>
  </p:cSld>
  <p:clrMapOvr>
    <a:masterClrMapping/>
  </p:clrMapOvr>
  <p:transition spd="slow"/>
</p:sld>
</file>

<file path=ppt/slides/slide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70. Is true holiness possible?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Entire sanctification is a state of perfect love, righteousness, and true holiness which every regenerate believer may obtain.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Leviticus 11:44-45</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 am the Lord your God. Consecrate yourselves therefore, and be holy, for I am holy. You shall not defile yourselves with any swarming thing that crawls on the ground.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 am the Lord who brought you up out of the land of Egypt to be your God. You shall therefore be holy, for I am holy.”</a:t>
            </a:r>
          </a:p>
        </p:txBody>
      </p:sp>
    </p:spTree>
    <p:extLst>
      <p:ext uri="{BB962C8B-B14F-4D97-AF65-F5344CB8AC3E}">
        <p14:creationId xmlns:p14="http://schemas.microsoft.com/office/powerpoint/2010/main" val="3863625797"/>
      </p:ext>
    </p:extLst>
  </p:cSld>
  <p:clrMapOvr>
    <a:masterClrMapping/>
  </p:clrMapOvr>
  <p:transition spd="slow"/>
</p:sld>
</file>

<file path=ppt/slides/slide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70. Is true holiness possible?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Entire sanctification is a state of perfect love, righteousness, and true holiness which every regenerate believer may obtain.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Leviticus 19:2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“Speak to all the congregation of the people of Israel and say to them, You shall be holy, for I the Lord your God am holy.</a:t>
            </a:r>
          </a:p>
        </p:txBody>
      </p:sp>
    </p:spTree>
    <p:extLst>
      <p:ext uri="{BB962C8B-B14F-4D97-AF65-F5344CB8AC3E}">
        <p14:creationId xmlns:p14="http://schemas.microsoft.com/office/powerpoint/2010/main" val="867411991"/>
      </p:ext>
    </p:extLst>
  </p:cSld>
  <p:clrMapOvr>
    <a:masterClrMapping/>
  </p:clrMapOvr>
  <p:transition spd="slow"/>
</p:sld>
</file>

<file path=ppt/slides/slide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70. Is true holiness possible?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Entire sanctification is a state of perfect love, righteousness, and true holiness which every regenerate believer may obtain.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Deuteronomy 7:6</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you are a people holy to the Lord your God. The Lord your God has chosen you to be a people for his treasured possession, out of all the peoples who are on the face of the earth.”</a:t>
            </a:r>
          </a:p>
        </p:txBody>
      </p:sp>
    </p:spTree>
    <p:extLst>
      <p:ext uri="{BB962C8B-B14F-4D97-AF65-F5344CB8AC3E}">
        <p14:creationId xmlns:p14="http://schemas.microsoft.com/office/powerpoint/2010/main" val="557698046"/>
      </p:ext>
    </p:extLst>
  </p:cSld>
  <p:clrMapOvr>
    <a:masterClrMapping/>
  </p:clrMapOvr>
  <p:transition spd="slow"/>
</p:sld>
</file>

<file path=ppt/slides/slide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t>70. Is true holiness possible? </a:t>
            </a:r>
            <a:br>
              <a:rPr kumimoji="0" lang="en-US" sz="2800" b="0" i="1" u="none" strike="noStrike" kern="1200" cap="none" spc="0" normalizeH="0" baseline="0" noProof="0" dirty="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dirty="0">
                <a:ln>
                  <a:noFill/>
                </a:ln>
                <a:solidFill>
                  <a:srgbClr val="E7E6E6">
                    <a:lumMod val="25000"/>
                  </a:srgbClr>
                </a:solidFill>
                <a:effectLst/>
                <a:uLnTx/>
                <a:uFillTx/>
                <a:latin typeface="Segoe UI"/>
                <a:ea typeface="+mn-ea"/>
                <a:cs typeface="+mn-cs"/>
              </a:rPr>
              <a:t>Yes. Entire sanctification is a state of perfect love, righteousness, and true holiness which every regenerate believer may obtain. </a:t>
            </a:r>
          </a:p>
          <a:p>
            <a:pPr eaLnBrk="1" fontAlgn="auto" hangingPunct="1">
              <a:spcBef>
                <a:spcPts val="0"/>
              </a:spcBef>
              <a:spcAft>
                <a:spcPts val="0"/>
              </a:spcAft>
              <a:defRPr/>
            </a:pPr>
            <a:r>
              <a:rPr kumimoji="0" lang="en-US" sz="2800" b="1" i="0" u="none" strike="noStrike" kern="1200" cap="none" spc="0" normalizeH="0" baseline="0" noProof="0" dirty="0">
                <a:ln>
                  <a:noFill/>
                </a:ln>
                <a:solidFill>
                  <a:srgbClr val="000000"/>
                </a:solidFill>
                <a:effectLst/>
                <a:uLnTx/>
                <a:uFillTx/>
                <a:latin typeface="Segoe UI"/>
                <a:ea typeface="Times New Roman" panose="02020603050405020304" pitchFamily="18" charset="0"/>
                <a:cs typeface="+mn-cs"/>
              </a:rPr>
              <a:t>Deuteronomy 14:2</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you are a people holy to the Lord your God, and the Lord has chosen you to be a people for his treasured possession, out of all the peoples who are on the face of the earth.</a:t>
            </a:r>
          </a:p>
        </p:txBody>
      </p:sp>
    </p:spTree>
    <p:extLst>
      <p:ext uri="{BB962C8B-B14F-4D97-AF65-F5344CB8AC3E}">
        <p14:creationId xmlns:p14="http://schemas.microsoft.com/office/powerpoint/2010/main" val="3594854145"/>
      </p:ext>
    </p:extLst>
  </p:cSld>
  <p:clrMapOvr>
    <a:masterClrMapping/>
  </p:clrMapOvr>
  <p:transition spd="slow"/>
</p:sld>
</file>

<file path=ppt/slides/slide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70. Is true holiness possible?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Entire sanctification is a state of perfect love, righteousness, and true holiness which every regenerate believer may obtain.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5:43-48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“You have heard that it was said, ‘You shall love your neighbor and hate your enemy.’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44</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But I say to you, Love your enemies and pray for those who persecute you,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45</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so that you may be sons of your Father who is in heaven. For he makes his sun rise on the evil and on the good, and sends rain on the just and on the unjust.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46</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For if you love those who love you, what reward do you have? Do not even the tax collectors do the same?</a:t>
            </a:r>
          </a:p>
        </p:txBody>
      </p:sp>
    </p:spTree>
    <p:extLst>
      <p:ext uri="{BB962C8B-B14F-4D97-AF65-F5344CB8AC3E}">
        <p14:creationId xmlns:p14="http://schemas.microsoft.com/office/powerpoint/2010/main" val="3091674553"/>
      </p:ext>
    </p:extLst>
  </p:cSld>
  <p:clrMapOvr>
    <a:masterClrMapping/>
  </p:clrMapOvr>
  <p:transition spd="slow"/>
</p:sld>
</file>

<file path=ppt/slides/slide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70. Is true holiness possible?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Entire sanctification is a state of perfect love, righteousness, and true holiness which every regenerate believer may obtain.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Matthew 5:43-48</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47</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if you greet only your brothers, what more are you doing than others? Do not even the Gentiles do the same?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48</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You therefore must be perfect, as your heavenly Father is perfect.</a:t>
            </a:r>
          </a:p>
        </p:txBody>
      </p:sp>
    </p:spTree>
    <p:extLst>
      <p:ext uri="{BB962C8B-B14F-4D97-AF65-F5344CB8AC3E}">
        <p14:creationId xmlns:p14="http://schemas.microsoft.com/office/powerpoint/2010/main" val="1258372030"/>
      </p:ext>
    </p:extLst>
  </p:cSld>
  <p:clrMapOvr>
    <a:masterClrMapping/>
  </p:clrMapOvr>
  <p:transition spd="slow"/>
</p:sld>
</file>

<file path=ppt/slides/slide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0091A5F-A7C9-1143-D071-CF1FB3D7FAE0}"/>
              </a:ext>
            </a:extLst>
          </p:cNvPr>
          <p:cNvSpPr>
            <a:spLocks noGrp="1"/>
          </p:cNvSpPr>
          <p:nvPr>
            <p:ph sz="quarter" idx="13"/>
          </p:nvPr>
        </p:nvSpPr>
        <p:spPr>
          <a:xfrm>
            <a:off x="444500" y="1463675"/>
            <a:ext cx="11210925" cy="5463598"/>
          </a:xfrm>
        </p:spPr>
        <p:txBody>
          <a:bodyPr rtlCol="0">
            <a:noAutofit/>
          </a:bodyPr>
          <a:lstStyle/>
          <a:p>
            <a:pPr eaLnBrk="1" fontAlgn="auto" hangingPunct="1">
              <a:spcBef>
                <a:spcPts val="0"/>
              </a:spcBef>
              <a:spcAft>
                <a:spcPts val="600"/>
              </a:spcAft>
              <a:defRPr/>
            </a:pPr>
            <a: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t>70. Is true holiness possible? </a:t>
            </a:r>
            <a:br>
              <a:rPr kumimoji="0" lang="en-US" sz="2800" b="0" i="1" u="none" strike="noStrike" kern="1200" cap="none" spc="0" normalizeH="0" baseline="0" noProof="0">
                <a:ln>
                  <a:noFill/>
                </a:ln>
                <a:solidFill>
                  <a:srgbClr val="E7E6E6">
                    <a:lumMod val="25000"/>
                  </a:srgbClr>
                </a:solidFill>
                <a:effectLst/>
                <a:uLnTx/>
                <a:uFillTx/>
                <a:latin typeface="Segoe UI"/>
                <a:ea typeface="+mn-ea"/>
                <a:cs typeface="+mn-cs"/>
              </a:rPr>
            </a:br>
            <a:r>
              <a:rPr kumimoji="0" lang="en-US" sz="2800" b="0" i="0" u="none" strike="noStrike" kern="1200" cap="none" spc="0" normalizeH="0" baseline="0" noProof="0">
                <a:ln>
                  <a:noFill/>
                </a:ln>
                <a:solidFill>
                  <a:srgbClr val="E7E6E6">
                    <a:lumMod val="25000"/>
                  </a:srgbClr>
                </a:solidFill>
                <a:effectLst/>
                <a:uLnTx/>
                <a:uFillTx/>
                <a:latin typeface="Segoe UI"/>
                <a:ea typeface="+mn-ea"/>
                <a:cs typeface="+mn-cs"/>
              </a:rPr>
              <a:t>Yes. Entire sanctification is a state of perfect love, righteousness, and true holiness which every regenerate believer may obtain. </a:t>
            </a:r>
          </a:p>
          <a:p>
            <a:pPr eaLnBrk="1" fontAlgn="auto" hangingPunct="1">
              <a:spcBef>
                <a:spcPts val="0"/>
              </a:spcBef>
              <a:spcAft>
                <a:spcPts val="0"/>
              </a:spcAft>
              <a:defRPr/>
            </a:pPr>
            <a:r>
              <a:rPr kumimoji="0" lang="en-US" sz="2800" b="1" i="0" u="none" strike="noStrike" kern="1200" cap="none" spc="0" normalizeH="0" baseline="0" noProof="0">
                <a:ln>
                  <a:noFill/>
                </a:ln>
                <a:solidFill>
                  <a:srgbClr val="000000"/>
                </a:solidFill>
                <a:effectLst/>
                <a:uLnTx/>
                <a:uFillTx/>
                <a:latin typeface="Segoe UI"/>
                <a:ea typeface="Times New Roman" panose="02020603050405020304" pitchFamily="18" charset="0"/>
                <a:cs typeface="+mn-cs"/>
              </a:rPr>
              <a:t>1 John 3:2-3</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2</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Beloved, we are God's children now, and what we will be has not yet appeared; but we know that when he appears we shall be like him, because we shall see him as he is. </a:t>
            </a:r>
            <a:r>
              <a:rPr kumimoji="0" lang="en-US" sz="2800" i="0" u="none" strike="noStrike" kern="1200" cap="none" spc="0" normalizeH="0" baseline="3000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3</a:t>
            </a:r>
            <a:r>
              <a:rPr kumimoji="0" lang="en-US" sz="280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Narrow"/>
                <a:ea typeface="Times New Roman" panose="02020603050405020304" pitchFamily="18" charset="0"/>
              </a:rPr>
              <a:t>And everyone who thus hopes in him purifies himself as he is pure.</a:t>
            </a:r>
          </a:p>
        </p:txBody>
      </p:sp>
    </p:spTree>
    <p:extLst>
      <p:ext uri="{BB962C8B-B14F-4D97-AF65-F5344CB8AC3E}">
        <p14:creationId xmlns:p14="http://schemas.microsoft.com/office/powerpoint/2010/main" val="3412643396"/>
      </p:ext>
    </p:extLst>
  </p:cSld>
  <p:clrMapOvr>
    <a:masterClrMapping/>
  </p:clrMapOvr>
  <p:transition spd="slow"/>
</p:sld>
</file>

<file path=ppt/theme/theme1.xml><?xml version="1.0" encoding="utf-8"?>
<a:theme xmlns:a="http://schemas.openxmlformats.org/drawingml/2006/main" name="WelcomeDoc">
  <a:themeElements>
    <a:clrScheme name="Custom 1">
      <a:dk1>
        <a:srgbClr val="000000"/>
      </a:dk1>
      <a:lt1>
        <a:srgbClr val="FFFFFF"/>
      </a:lt1>
      <a:dk2>
        <a:srgbClr val="44546A"/>
      </a:dk2>
      <a:lt2>
        <a:srgbClr val="E7E6E6"/>
      </a:lt2>
      <a:accent1>
        <a:srgbClr val="4472C4"/>
      </a:accent1>
      <a:accent2>
        <a:srgbClr val="CF3D1C"/>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w-To_Effective-Presentations_DN_Win32_v7" id="{39C2C81D-BA0B-4426-BCFA-DAB3EE6B3909}" vid="{C40840AC-33CF-4B91-A9AA-8F24EB0092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EFEE82-03DD-4F90-81E2-2AF29E1D81FB}">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FB6FBE4-5ACD-4115-9139-635E82C3D35A}">
  <ds:schemaRefs>
    <ds:schemaRef ds:uri="http://schemas.microsoft.com/sharepoint/v3/contenttype/forms"/>
  </ds:schemaRefs>
</ds:datastoreItem>
</file>

<file path=customXml/itemProps3.xml><?xml version="1.0" encoding="utf-8"?>
<ds:datastoreItem xmlns:ds="http://schemas.openxmlformats.org/officeDocument/2006/customXml" ds:itemID="{D7E109C5-7A21-42A3-B17A-36E7B8E5EFE4}">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Online presentation tips</Template>
  <TotalTime>104</TotalTime>
  <Words>91519</Words>
  <Application>Microsoft Office PowerPoint</Application>
  <PresentationFormat>Widescreen</PresentationFormat>
  <Paragraphs>4647</Paragraphs>
  <Slides>1112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1112</vt:i4>
      </vt:variant>
    </vt:vector>
  </HeadingPairs>
  <TitlesOfParts>
    <vt:vector size="1118" baseType="lpstr">
      <vt:lpstr>Arial</vt:lpstr>
      <vt:lpstr>Arial Narrow</vt:lpstr>
      <vt:lpstr>Calibri</vt:lpstr>
      <vt:lpstr>Segoe UI</vt:lpstr>
      <vt:lpstr>Segoe UI Light</vt:lpstr>
      <vt:lpstr>WelcomeDoc</vt:lpstr>
      <vt:lpstr>Catechism of the Global Methodist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Catechism of the Global Methodist Church</dc:title>
  <dc:creator>Gary F Turner</dc:creator>
  <cp:keywords>GMC, Global Methodist, Catechism</cp:keywords>
  <cp:lastModifiedBy>LUCY &amp; MELISSA</cp:lastModifiedBy>
  <cp:revision>2</cp:revision>
  <dcterms:created xsi:type="dcterms:W3CDTF">2023-04-02T20:18:49Z</dcterms:created>
  <dcterms:modified xsi:type="dcterms:W3CDTF">2023-06-02T12:44:29Z</dcterms:modified>
  <cp:category>Religion, Theology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Background">
    <vt:lpwstr>0</vt:lpwstr>
  </property>
  <property fmtid="{D5CDD505-2E9C-101B-9397-08002B2CF9AE}" pid="4" name="Status">
    <vt:lpwstr>Not started</vt:lpwstr>
  </property>
  <property fmtid="{D5CDD505-2E9C-101B-9397-08002B2CF9AE}" pid="5" name="_ip_UnifiedCompliancePolicyUIAction">
    <vt:lpwstr/>
  </property>
  <property fmtid="{D5CDD505-2E9C-101B-9397-08002B2CF9AE}" pid="6" name="Image">
    <vt:lpwstr>, </vt:lpwstr>
  </property>
  <property fmtid="{D5CDD505-2E9C-101B-9397-08002B2CF9AE}" pid="7" name="_ip_UnifiedCompliancePolicyProperties">
    <vt:lpwstr/>
  </property>
  <property fmtid="{D5CDD505-2E9C-101B-9397-08002B2CF9AE}" pid="8" name="ImageTagsTaxHTField">
    <vt:lpwstr/>
  </property>
  <property fmtid="{D5CDD505-2E9C-101B-9397-08002B2CF9AE}" pid="9" name="TaxCatchAll">
    <vt:lpwstr/>
  </property>
  <property fmtid="{D5CDD505-2E9C-101B-9397-08002B2CF9AE}" pid="10" name="MediaServiceKeyPoints">
    <vt:lpwstr/>
  </property>
</Properties>
</file>